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7"/>
  </p:notesMasterIdLst>
  <p:sldIdLst>
    <p:sldId id="256" r:id="rId2"/>
    <p:sldId id="345" r:id="rId3"/>
    <p:sldId id="365" r:id="rId4"/>
    <p:sldId id="395" r:id="rId5"/>
    <p:sldId id="396" r:id="rId6"/>
    <p:sldId id="397" r:id="rId7"/>
    <p:sldId id="398" r:id="rId8"/>
    <p:sldId id="399" r:id="rId9"/>
    <p:sldId id="400" r:id="rId10"/>
    <p:sldId id="401" r:id="rId11"/>
    <p:sldId id="402" r:id="rId12"/>
    <p:sldId id="403" r:id="rId13"/>
    <p:sldId id="404" r:id="rId14"/>
    <p:sldId id="405" r:id="rId15"/>
    <p:sldId id="406" r:id="rId16"/>
    <p:sldId id="411" r:id="rId17"/>
    <p:sldId id="409" r:id="rId18"/>
    <p:sldId id="410" r:id="rId19"/>
    <p:sldId id="412" r:id="rId20"/>
    <p:sldId id="407" r:id="rId21"/>
    <p:sldId id="408" r:id="rId22"/>
    <p:sldId id="366" r:id="rId23"/>
    <p:sldId id="413" r:id="rId24"/>
    <p:sldId id="414" r:id="rId25"/>
    <p:sldId id="415" r:id="rId26"/>
    <p:sldId id="416" r:id="rId27"/>
    <p:sldId id="417" r:id="rId28"/>
    <p:sldId id="376" r:id="rId29"/>
    <p:sldId id="368" r:id="rId30"/>
    <p:sldId id="370" r:id="rId31"/>
    <p:sldId id="369" r:id="rId32"/>
    <p:sldId id="371" r:id="rId33"/>
    <p:sldId id="372" r:id="rId34"/>
    <p:sldId id="373" r:id="rId35"/>
    <p:sldId id="375" r:id="rId36"/>
    <p:sldId id="374" r:id="rId37"/>
    <p:sldId id="377" r:id="rId38"/>
    <p:sldId id="291" r:id="rId39"/>
    <p:sldId id="304" r:id="rId40"/>
    <p:sldId id="378" r:id="rId41"/>
    <p:sldId id="379" r:id="rId42"/>
    <p:sldId id="380" r:id="rId43"/>
    <p:sldId id="381" r:id="rId44"/>
    <p:sldId id="383" r:id="rId45"/>
    <p:sldId id="390" r:id="rId46"/>
    <p:sldId id="384" r:id="rId47"/>
    <p:sldId id="385" r:id="rId48"/>
    <p:sldId id="386" r:id="rId49"/>
    <p:sldId id="387" r:id="rId50"/>
    <p:sldId id="388" r:id="rId51"/>
    <p:sldId id="389" r:id="rId52"/>
    <p:sldId id="392" r:id="rId53"/>
    <p:sldId id="391" r:id="rId54"/>
    <p:sldId id="393" r:id="rId55"/>
    <p:sldId id="394" r:id="rId5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8AA"/>
    <a:srgbClr val="FF0000"/>
    <a:srgbClr val="F1B850"/>
    <a:srgbClr val="D96313"/>
    <a:srgbClr val="00B0F0"/>
    <a:srgbClr val="FFC000"/>
    <a:srgbClr val="6C6466"/>
    <a:srgbClr val="E2E2BC"/>
    <a:srgbClr val="3964AD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4664" autoAdjust="0"/>
  </p:normalViewPr>
  <p:slideViewPr>
    <p:cSldViewPr snapToGrid="0">
      <p:cViewPr varScale="1">
        <p:scale>
          <a:sx n="105" d="100"/>
          <a:sy n="105" d="100"/>
        </p:scale>
        <p:origin x="19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66ACA-1019-4998-B3A8-324F6C096C26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E4435-5A96-49E6-9DF4-6401A36A488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9299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9695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9611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1885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9607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79520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2167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98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75615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28219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22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85219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23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2718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13350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24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99323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25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938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26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7538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27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37798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29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40213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78249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14192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1348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76618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0548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29084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37788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18830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96786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39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8583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92777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103889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007274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11709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562240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9950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25726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87028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279366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009928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49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786717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50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750796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51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21609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52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254667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53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649117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54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773928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55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9461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4498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9142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8820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13613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E4435-5A96-49E6-9DF4-6401A36A488E}" type="slidenum">
              <a:rPr lang="es-CL" smtClean="0"/>
              <a:t>11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2120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589690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1372735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8022039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3904883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639314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0192211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7381927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7659680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3345149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1476603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8191343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9A44-96C1-451B-99B0-9811EE6544FA}" type="datetimeFigureOut">
              <a:rPr lang="es-CL" smtClean="0"/>
              <a:t>25-03-2025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BCB22-358F-424F-A745-A2BC6CA9F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968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456090" y="-1"/>
            <a:ext cx="4687909" cy="373487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/>
          <p:cNvSpPr/>
          <p:nvPr/>
        </p:nvSpPr>
        <p:spPr>
          <a:xfrm>
            <a:off x="0" y="-2"/>
            <a:ext cx="9144000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8" name="CuadroTexto 7"/>
          <p:cNvSpPr txBox="1"/>
          <p:nvPr/>
        </p:nvSpPr>
        <p:spPr>
          <a:xfrm>
            <a:off x="527900" y="2551592"/>
            <a:ext cx="84935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800" b="1" dirty="0">
                <a:solidFill>
                  <a:srgbClr val="0070C0"/>
                </a:solidFill>
              </a:rPr>
              <a:t>Estadística Bayesiana – R</a:t>
            </a:r>
          </a:p>
          <a:p>
            <a:pPr algn="ctr"/>
            <a:endParaRPr lang="es-CL" sz="4800" b="1" dirty="0">
              <a:solidFill>
                <a:srgbClr val="0070C0"/>
              </a:solidFill>
            </a:endParaRPr>
          </a:p>
          <a:p>
            <a:pPr algn="ctr"/>
            <a:r>
              <a:rPr lang="es-CL" sz="3600" b="1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813E43D-9CBD-970F-6AAC-3B6F4F2A9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97" y="358169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61555"/>
      </p:ext>
    </p:extLst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1921080"/>
                <a:ext cx="7093671" cy="45042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Se denomina matriz traspuesta de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 −&gt; 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’ 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a la matriz que se obtiene cambiando ordenadamente las filas por columnas:</a:t>
                </a: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CL" sz="2000" b="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′=</m:t>
                      </m:r>
                      <m:d>
                        <m:dPr>
                          <m:begChr m:val="["/>
                          <m:endChr m:val="]"/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Si mi matriz original es de dimensión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CL" sz="2000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mi traspuesta es de dimensión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CL" sz="2000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.</a:t>
                </a: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Una matriz cuadrada se le llama simétrica si es igual a su traspuesta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1921080"/>
                <a:ext cx="7093671" cy="4504246"/>
              </a:xfrm>
              <a:prstGeom prst="rect">
                <a:avLst/>
              </a:prstGeom>
              <a:blipFill>
                <a:blip r:embed="rId3"/>
                <a:stretch>
                  <a:fillRect l="-859" t="-677" r="-945" b="-148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Matrices traspuestas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175903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1921080"/>
                <a:ext cx="7093671" cy="50238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La suma y resta de matrices solo se puede hacer entre matrices del mismo orden </a:t>
                </a: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A y B se pueden sumar si la dimensión de ambas es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CL" sz="2000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−5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CL" sz="2000" b="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De la suma se obtiene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1921080"/>
                <a:ext cx="7093671" cy="5023811"/>
              </a:xfrm>
              <a:prstGeom prst="rect">
                <a:avLst/>
              </a:prstGeom>
              <a:blipFill>
                <a:blip r:embed="rId3"/>
                <a:stretch>
                  <a:fillRect l="-859" t="-607" r="-94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Suma de matrices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596604"/>
      </p:ext>
    </p:extLst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3" y="2253805"/>
                <a:ext cx="7093671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Por un escalar: Dado una matriz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y un número real </a:t>
                </a:r>
                <a14:m>
                  <m:oMath xmlns:m="http://schemas.openxmlformats.org/officeDocument/2006/math"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, el producto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se realizando multiplicando los elementos de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por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resultando otra matriz de igual tamaño </a:t>
                </a: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3" y="2253805"/>
                <a:ext cx="7093671" cy="1323439"/>
              </a:xfrm>
              <a:prstGeom prst="rect">
                <a:avLst/>
              </a:prstGeom>
              <a:blipFill>
                <a:blip r:embed="rId3"/>
                <a:stretch>
                  <a:fillRect l="-859" t="-2765" r="-94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Multiplicación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C0DA454B-6480-58B6-5541-0454B7D68239}"/>
              </a:ext>
            </a:extLst>
          </p:cNvPr>
          <p:cNvCxnSpPr>
            <a:cxnSpLocks/>
          </p:cNvCxnSpPr>
          <p:nvPr/>
        </p:nvCxnSpPr>
        <p:spPr>
          <a:xfrm flipV="1">
            <a:off x="3241547" y="4023360"/>
            <a:ext cx="0" cy="1703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30332169-530A-C4B1-00F3-F15FF3BB8E23}"/>
              </a:ext>
            </a:extLst>
          </p:cNvPr>
          <p:cNvCxnSpPr>
            <a:cxnSpLocks/>
          </p:cNvCxnSpPr>
          <p:nvPr/>
        </p:nvCxnSpPr>
        <p:spPr>
          <a:xfrm>
            <a:off x="3140963" y="5608398"/>
            <a:ext cx="28620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6B090634-CFF8-5EA9-EE69-66B0569BB1F1}"/>
              </a:ext>
            </a:extLst>
          </p:cNvPr>
          <p:cNvCxnSpPr/>
          <p:nvPr/>
        </p:nvCxnSpPr>
        <p:spPr>
          <a:xfrm flipV="1">
            <a:off x="3241547" y="4828032"/>
            <a:ext cx="2377441" cy="77724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3DB9D034-EAD6-761C-5EC8-6CFE7FC0FFB5}"/>
              </a:ext>
            </a:extLst>
          </p:cNvPr>
          <p:cNvCxnSpPr/>
          <p:nvPr/>
        </p:nvCxnSpPr>
        <p:spPr>
          <a:xfrm flipV="1">
            <a:off x="3241547" y="5358384"/>
            <a:ext cx="749809" cy="2500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EE978AD-8442-ED73-DD83-7BDA518ADF04}"/>
                  </a:ext>
                </a:extLst>
              </p:cNvPr>
              <p:cNvSpPr txBox="1"/>
              <p:nvPr/>
            </p:nvSpPr>
            <p:spPr>
              <a:xfrm>
                <a:off x="3524118" y="5142891"/>
                <a:ext cx="1846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EE978AD-8442-ED73-DD83-7BDA518ADF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4118" y="5142891"/>
                <a:ext cx="184666" cy="276999"/>
              </a:xfrm>
              <a:prstGeom prst="rect">
                <a:avLst/>
              </a:prstGeom>
              <a:blipFill>
                <a:blip r:embed="rId5"/>
                <a:stretch>
                  <a:fillRect l="-20000" t="-11111" r="-7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7A7AABAF-ECAF-8C91-BD63-D891BF6B26BC}"/>
                  </a:ext>
                </a:extLst>
              </p:cNvPr>
              <p:cNvSpPr txBox="1"/>
              <p:nvPr/>
            </p:nvSpPr>
            <p:spPr>
              <a:xfrm>
                <a:off x="5084694" y="4523601"/>
                <a:ext cx="31290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2</m:t>
                      </m:r>
                      <m:acc>
                        <m:accPr>
                          <m:chr m:val="̃"/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7A7AABAF-ECAF-8C91-BD63-D891BF6B26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4694" y="4523601"/>
                <a:ext cx="312906" cy="276999"/>
              </a:xfrm>
              <a:prstGeom prst="rect">
                <a:avLst/>
              </a:prstGeom>
              <a:blipFill>
                <a:blip r:embed="rId6"/>
                <a:stretch>
                  <a:fillRect l="-15686" t="-8696" r="-84314" b="-652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5529806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2968523"/>
                <a:ext cx="7093671" cy="2554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Para poder multiplicar dos matrices es necesario que el número de columnas de la primera matriz sea igual al número de filas de la segunda matriz.</a:t>
                </a:r>
              </a:p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 </a:t>
                </a:r>
              </a:p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El elemento que se encuentra en la fila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columna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de la matriz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se obtiene de multiplicando los elementos de la fila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de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por la columna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de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y sumándolos.</a:t>
                </a: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2968523"/>
                <a:ext cx="7093671" cy="2554545"/>
              </a:xfrm>
              <a:prstGeom prst="rect">
                <a:avLst/>
              </a:prstGeom>
              <a:blipFill>
                <a:blip r:embed="rId3"/>
                <a:stretch>
                  <a:fillRect l="-859" t="-1432" r="-94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Multiplicación de matrices 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77403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2703347"/>
                <a:ext cx="7093671" cy="33756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Si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s-CL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CL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se puede verificar que es posible multiplicarlas dando como resultado una matriz 2x3</a:t>
                </a: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13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22</m:t>
                                </m:r>
                              </m:e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23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c11 se obtienen multiplicando la primera fila de la primera matriz por la primera columna de la segunda matriz</a:t>
                </a: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2703347"/>
                <a:ext cx="7093671" cy="3375668"/>
              </a:xfrm>
              <a:prstGeom prst="rect">
                <a:avLst/>
              </a:prstGeom>
              <a:blipFill>
                <a:blip r:embed="rId3"/>
                <a:stretch>
                  <a:fillRect l="-859" t="-903" r="-94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Multiplicación de matrices 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42937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2566187"/>
                <a:ext cx="7093671" cy="32846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</m: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   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  −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 −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     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  −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   −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s-CL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   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s-C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CL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   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     </m:t>
                                </m:r>
                                <m:r>
                                  <a:rPr lang="es-CL" sz="20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s-CL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    </m:t>
                                      </m:r>
                                      <m: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     </m:t>
                                      </m:r>
                                      <m:r>
                                        <a:rPr lang="es-CL" sz="2000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2566187"/>
                <a:ext cx="7093671" cy="32846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Multiplicación de matrices 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64527"/>
      </p:ext>
    </p:extLst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2904515"/>
                <a:ext cx="7093671" cy="2554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r>
                  <a:rPr lang="es-ES" sz="2000" dirty="0">
                    <a:latin typeface="Calibri" panose="020F0502020204030204" pitchFamily="34" charset="0"/>
                  </a:rPr>
                  <a:t>Encontremos el elemento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endParaRPr lang="es-CL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  <a:p>
                <a:pPr algn="ctr"/>
                <a:r>
                  <a:rPr lang="es-ES" sz="2000" dirty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=5∗1+3∗</m:t>
                    </m:r>
                    <m:d>
                      <m:dPr>
                        <m:ctrlPr>
                          <a:rPr lang="es-C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e>
                    </m:d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s-C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∗0+</m:t>
                    </m:r>
                    <m:d>
                      <m:dPr>
                        <m:ctrlPr>
                          <a:rPr lang="es-CL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∗5</m:t>
                    </m:r>
                  </m:oMath>
                </a14:m>
                <a:endParaRPr lang="es-CL" sz="2000" b="0" dirty="0">
                  <a:latin typeface="Calibri" panose="020F0502020204030204" pitchFamily="34" charset="0"/>
                </a:endParaRPr>
              </a:p>
              <a:p>
                <a:pPr algn="ctr"/>
                <a:r>
                  <a:rPr lang="es-ES" sz="2000" dirty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=5−15+0−10</m:t>
                    </m:r>
                  </m:oMath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=−20</m:t>
                      </m:r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algn="just"/>
                <a:endParaRPr lang="es-ES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2904515"/>
                <a:ext cx="7093671" cy="2554545"/>
              </a:xfrm>
              <a:prstGeom prst="rect">
                <a:avLst/>
              </a:prstGeom>
              <a:blipFill>
                <a:blip r:embed="rId3"/>
                <a:stretch>
                  <a:fillRect l="-85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Multiplicación de matrices 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42275"/>
      </p:ext>
    </p:extLst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484632" y="885276"/>
            <a:ext cx="81473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Interpretación geométrica de la multiplicación de matrices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60F5637-FF86-0BE1-5817-1194AFEF76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1824" y="2717460"/>
            <a:ext cx="4340352" cy="325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36919"/>
      </p:ext>
    </p:extLst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484632" y="885276"/>
            <a:ext cx="81473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Interpretación geométrica de la multiplicación de matrices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60F5637-FF86-0BE1-5817-1194AFEF76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1824" y="2717460"/>
            <a:ext cx="4340352" cy="32552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9D229ABB-29E8-E674-5AAE-6DE38728B587}"/>
                  </a:ext>
                </a:extLst>
              </p:cNvPr>
              <p:cNvSpPr txBox="1"/>
              <p:nvPr/>
            </p:nvSpPr>
            <p:spPr>
              <a:xfrm>
                <a:off x="2899799" y="4201668"/>
                <a:ext cx="349775" cy="460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s-E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9D229ABB-29E8-E674-5AAE-6DE38728B5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799" y="4201668"/>
                <a:ext cx="349775" cy="46012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B4DD06BD-F954-F3B5-F9AB-3F9CAF7CB784}"/>
                  </a:ext>
                </a:extLst>
              </p:cNvPr>
              <p:cNvSpPr txBox="1"/>
              <p:nvPr/>
            </p:nvSpPr>
            <p:spPr>
              <a:xfrm>
                <a:off x="4733544" y="4345092"/>
                <a:ext cx="349775" cy="461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s-ES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B4DD06BD-F954-F3B5-F9AB-3F9CAF7CB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544" y="4345092"/>
                <a:ext cx="349775" cy="4619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7550584"/>
      </p:ext>
    </p:extLst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484632" y="885276"/>
            <a:ext cx="81473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Interpretación geométrica de la multiplicación de matrices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7F97DC8-D367-4F1B-6FBF-B846E1C6868C}"/>
              </a:ext>
            </a:extLst>
          </p:cNvPr>
          <p:cNvSpPr txBox="1"/>
          <p:nvPr/>
        </p:nvSpPr>
        <p:spPr>
          <a:xfrm>
            <a:off x="484632" y="2953619"/>
            <a:ext cx="81473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Luego la matriz cuadrada  𝐴 de dimensión 2x2 representa una transformación del espacio, cuyas columnas representan la transformación que sufren los vectores unitarios.</a:t>
            </a:r>
          </a:p>
          <a:p>
            <a:endParaRPr lang="es-ES" dirty="0"/>
          </a:p>
          <a:p>
            <a:r>
              <a:rPr lang="es-ES" dirty="0"/>
              <a:t>Si tengo la siguiente matriz, esta me dice que la transformación que sufrió el espacio me trasladó el vector unitario i hasta (3,1) y el vector unitario j hasta (1, 2)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59603345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2719561"/>
            <a:ext cx="9144000" cy="18818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b="1" i="1" dirty="0"/>
              <a:t>Repaso matricial </a:t>
            </a:r>
          </a:p>
        </p:txBody>
      </p:sp>
    </p:spTree>
    <p:extLst>
      <p:ext uri="{BB962C8B-B14F-4D97-AF65-F5344CB8AC3E}">
        <p14:creationId xmlns:p14="http://schemas.microsoft.com/office/powerpoint/2010/main" val="1413957867"/>
      </p:ext>
    </p:extLst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hatsApp Video 2024-03-25 at 10.26.34 AM">
            <a:hlinkClick r:id="" action="ppaction://media"/>
            <a:extLst>
              <a:ext uri="{FF2B5EF4-FFF2-40B4-BE49-F238E27FC236}">
                <a16:creationId xmlns:a16="http://schemas.microsoft.com/office/drawing/2014/main" id="{60FA3802-43F3-88BE-E72B-0CED80FB877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0" y="2057400"/>
            <a:ext cx="6096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2694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WhatsApp Video 2024-03-25 at 10.29.38 AM">
            <a:hlinkClick r:id="" action="ppaction://media"/>
            <a:extLst>
              <a:ext uri="{FF2B5EF4-FFF2-40B4-BE49-F238E27FC236}">
                <a16:creationId xmlns:a16="http://schemas.microsoft.com/office/drawing/2014/main" id="{F7541A51-D2AC-FF35-1397-2122CB89B75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0" y="2057400"/>
            <a:ext cx="6096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6115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94F9AF6-D3F9-6AD3-B446-26DD9EB9DF53}"/>
              </a:ext>
            </a:extLst>
          </p:cNvPr>
          <p:cNvSpPr txBox="1"/>
          <p:nvPr/>
        </p:nvSpPr>
        <p:spPr>
          <a:xfrm>
            <a:off x="942679" y="2367174"/>
            <a:ext cx="70936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0" i="0" u="none" strike="noStrike" baseline="0" dirty="0">
                <a:latin typeface="Calibri" panose="020F0502020204030204" pitchFamily="34" charset="0"/>
              </a:rPr>
              <a:t>Es un numero/Escalar que se asocia a matrices cuadradas</a:t>
            </a:r>
          </a:p>
          <a:p>
            <a:r>
              <a:rPr lang="es-ES" sz="2000" b="0" i="0" u="none" strike="noStrike" baseline="0" dirty="0">
                <a:latin typeface="Calibri" panose="020F0502020204030204" pitchFamily="34" charset="0"/>
              </a:rPr>
              <a:t>Permite simplificar cálculos posteriores de la matriz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Determinante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434F9BAC-5A0A-E247-FCF1-763D7CD2178C}"/>
                  </a:ext>
                </a:extLst>
              </p:cNvPr>
              <p:cNvSpPr txBox="1"/>
              <p:nvPr/>
            </p:nvSpPr>
            <p:spPr>
              <a:xfrm>
                <a:off x="3594558" y="3910628"/>
                <a:ext cx="1789914" cy="4158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e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𝑎𝑑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𝑏𝑐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434F9BAC-5A0A-E247-FCF1-763D7CD217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558" y="3910628"/>
                <a:ext cx="1789914" cy="415883"/>
              </a:xfrm>
              <a:prstGeom prst="rect">
                <a:avLst/>
              </a:prstGeom>
              <a:blipFill>
                <a:blip r:embed="rId4"/>
                <a:stretch>
                  <a:fillRect t="-2941" r="-2389" b="-1911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82BEE02B-782E-B868-26BD-1FC24AD6D9EF}"/>
              </a:ext>
            </a:extLst>
          </p:cNvPr>
          <p:cNvSpPr txBox="1"/>
          <p:nvPr/>
        </p:nvSpPr>
        <p:spPr>
          <a:xfrm>
            <a:off x="1025164" y="5482230"/>
            <a:ext cx="70936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0" i="0" u="none" strike="noStrike" baseline="0" dirty="0">
                <a:latin typeface="Calibri" panose="020F0502020204030204" pitchFamily="34" charset="0"/>
              </a:rPr>
              <a:t>En términos geométricos no da una idea del grado de transformación del espacio que genera la matriz</a:t>
            </a:r>
          </a:p>
        </p:txBody>
      </p:sp>
    </p:spTree>
    <p:extLst>
      <p:ext uri="{BB962C8B-B14F-4D97-AF65-F5344CB8AC3E}">
        <p14:creationId xmlns:p14="http://schemas.microsoft.com/office/powerpoint/2010/main" val="1589108992"/>
      </p:ext>
    </p:extLst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94F9AF6-D3F9-6AD3-B446-26DD9EB9DF53}"/>
              </a:ext>
            </a:extLst>
          </p:cNvPr>
          <p:cNvSpPr txBox="1"/>
          <p:nvPr/>
        </p:nvSpPr>
        <p:spPr>
          <a:xfrm>
            <a:off x="942679" y="2367174"/>
            <a:ext cx="70936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0" i="0" u="none" strike="noStrike" baseline="0" dirty="0">
                <a:latin typeface="Calibri" panose="020F0502020204030204" pitchFamily="34" charset="0"/>
              </a:rPr>
              <a:t>Bajo nuestra matriz escribimos nuestras 2 primeras filas, lo que nos permite armar diagonales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686128" y="906550"/>
            <a:ext cx="76067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Método </a:t>
            </a:r>
            <a:r>
              <a:rPr lang="es-CL" sz="3600" b="0" i="0" u="none" strike="noStrike" baseline="0" dirty="0" err="1">
                <a:solidFill>
                  <a:srgbClr val="3658AA"/>
                </a:solidFill>
                <a:latin typeface="Calibri" panose="020F0502020204030204" pitchFamily="34" charset="0"/>
              </a:rPr>
              <a:t>Sarrus</a:t>
            </a:r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 determinante matriz 3x3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/>
              <p:nvPr/>
            </p:nvSpPr>
            <p:spPr>
              <a:xfrm>
                <a:off x="3456432" y="3335355"/>
                <a:ext cx="2231136" cy="1341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ES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sz="3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432" y="3335355"/>
                <a:ext cx="2231136" cy="1341521"/>
              </a:xfrm>
              <a:prstGeom prst="rect">
                <a:avLst/>
              </a:prstGeom>
              <a:blipFill>
                <a:blip r:embed="rId4"/>
                <a:stretch>
                  <a:fillRect r="-409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3016455"/>
      </p:ext>
    </p:extLst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94F9AF6-D3F9-6AD3-B446-26DD9EB9DF53}"/>
              </a:ext>
            </a:extLst>
          </p:cNvPr>
          <p:cNvSpPr txBox="1"/>
          <p:nvPr/>
        </p:nvSpPr>
        <p:spPr>
          <a:xfrm>
            <a:off x="942679" y="2367174"/>
            <a:ext cx="70936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0" i="0" u="none" strike="noStrike" baseline="0" dirty="0">
                <a:latin typeface="Calibri" panose="020F0502020204030204" pitchFamily="34" charset="0"/>
              </a:rPr>
              <a:t>Bajo nuestra matriz escribimos nuestras 2 primeras filas, lo que nos permite armar diagonales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686128" y="906550"/>
            <a:ext cx="76067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Método </a:t>
            </a:r>
            <a:r>
              <a:rPr lang="es-CL" sz="3600" b="0" i="0" u="none" strike="noStrike" baseline="0" dirty="0" err="1">
                <a:solidFill>
                  <a:srgbClr val="3658AA"/>
                </a:solidFill>
                <a:latin typeface="Calibri" panose="020F0502020204030204" pitchFamily="34" charset="0"/>
              </a:rPr>
              <a:t>Sarrus</a:t>
            </a:r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 determinante matriz 3x3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/>
              <p:nvPr/>
            </p:nvSpPr>
            <p:spPr>
              <a:xfrm>
                <a:off x="3456432" y="3335355"/>
                <a:ext cx="2231136" cy="1341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ES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sz="3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432" y="3335355"/>
                <a:ext cx="2231136" cy="1341521"/>
              </a:xfrm>
              <a:prstGeom prst="rect">
                <a:avLst/>
              </a:prstGeom>
              <a:blipFill>
                <a:blip r:embed="rId4"/>
                <a:stretch>
                  <a:fillRect r="-409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F628196-8A95-B600-90E1-F05754BE4F65}"/>
                  </a:ext>
                </a:extLst>
              </p:cNvPr>
              <p:cNvSpPr txBox="1"/>
              <p:nvPr/>
            </p:nvSpPr>
            <p:spPr>
              <a:xfrm>
                <a:off x="3557016" y="4832604"/>
                <a:ext cx="2208938" cy="831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s-ES" sz="32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mr>
                        <m:mr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e>
                        </m:mr>
                      </m:m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F628196-8A95-B600-90E1-F05754BE4F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016" y="4832604"/>
                <a:ext cx="2208938" cy="8311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7989557"/>
      </p:ext>
    </p:extLst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94F9AF6-D3F9-6AD3-B446-26DD9EB9DF53}"/>
              </a:ext>
            </a:extLst>
          </p:cNvPr>
          <p:cNvSpPr txBox="1"/>
          <p:nvPr/>
        </p:nvSpPr>
        <p:spPr>
          <a:xfrm>
            <a:off x="942679" y="2367174"/>
            <a:ext cx="70936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0" i="0" u="none" strike="noStrike" baseline="0" dirty="0">
                <a:latin typeface="Calibri" panose="020F0502020204030204" pitchFamily="34" charset="0"/>
              </a:rPr>
              <a:t>Bajo nuestra matriz escribimos nuestras 2 primeras filas, lo que nos permite armar diagonales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686128" y="906550"/>
            <a:ext cx="76067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Método </a:t>
            </a:r>
            <a:r>
              <a:rPr lang="es-CL" sz="3600" b="0" i="0" u="none" strike="noStrike" baseline="0" dirty="0" err="1">
                <a:solidFill>
                  <a:srgbClr val="3658AA"/>
                </a:solidFill>
                <a:latin typeface="Calibri" panose="020F0502020204030204" pitchFamily="34" charset="0"/>
              </a:rPr>
              <a:t>Sarrus</a:t>
            </a:r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 determinante matriz 3x3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/>
              <p:nvPr/>
            </p:nvSpPr>
            <p:spPr>
              <a:xfrm>
                <a:off x="3456432" y="3335355"/>
                <a:ext cx="2231136" cy="1341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ES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sz="3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432" y="3335355"/>
                <a:ext cx="2231136" cy="1341521"/>
              </a:xfrm>
              <a:prstGeom prst="rect">
                <a:avLst/>
              </a:prstGeom>
              <a:blipFill>
                <a:blip r:embed="rId4"/>
                <a:stretch>
                  <a:fillRect r="-409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F628196-8A95-B600-90E1-F05754BE4F65}"/>
                  </a:ext>
                </a:extLst>
              </p:cNvPr>
              <p:cNvSpPr txBox="1"/>
              <p:nvPr/>
            </p:nvSpPr>
            <p:spPr>
              <a:xfrm>
                <a:off x="3557016" y="4832604"/>
                <a:ext cx="2208938" cy="831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s-ES" sz="32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mr>
                        <m:mr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e>
                        </m:mr>
                      </m:m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F628196-8A95-B600-90E1-F05754BE4F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016" y="4832604"/>
                <a:ext cx="2208938" cy="8311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E2CB893B-5952-E1FD-4A92-EA5B217BE163}"/>
              </a:ext>
            </a:extLst>
          </p:cNvPr>
          <p:cNvCxnSpPr/>
          <p:nvPr/>
        </p:nvCxnSpPr>
        <p:spPr>
          <a:xfrm>
            <a:off x="3879673" y="3437041"/>
            <a:ext cx="1563624" cy="113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A7430BE7-CF67-574A-0033-A71976355463}"/>
              </a:ext>
            </a:extLst>
          </p:cNvPr>
          <p:cNvCxnSpPr/>
          <p:nvPr/>
        </p:nvCxnSpPr>
        <p:spPr>
          <a:xfrm>
            <a:off x="3879673" y="3984338"/>
            <a:ext cx="1563624" cy="113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B3FD1EF0-9A17-0739-4320-1F540F1D2577}"/>
              </a:ext>
            </a:extLst>
          </p:cNvPr>
          <p:cNvCxnSpPr/>
          <p:nvPr/>
        </p:nvCxnSpPr>
        <p:spPr>
          <a:xfrm>
            <a:off x="3790188" y="4476949"/>
            <a:ext cx="1563624" cy="113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AC8A5AB2-B677-5A24-1C94-CA93CEBD4DD5}"/>
              </a:ext>
            </a:extLst>
          </p:cNvPr>
          <p:cNvCxnSpPr/>
          <p:nvPr/>
        </p:nvCxnSpPr>
        <p:spPr>
          <a:xfrm flipH="1">
            <a:off x="3834931" y="3571392"/>
            <a:ext cx="1563624" cy="931055"/>
          </a:xfrm>
          <a:prstGeom prst="straightConnector1">
            <a:avLst/>
          </a:prstGeom>
          <a:ln w="19050">
            <a:solidFill>
              <a:srgbClr val="365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43E87845-6789-F148-ECA5-9C5C6366E5BC}"/>
              </a:ext>
            </a:extLst>
          </p:cNvPr>
          <p:cNvCxnSpPr/>
          <p:nvPr/>
        </p:nvCxnSpPr>
        <p:spPr>
          <a:xfrm flipH="1">
            <a:off x="3996259" y="4011421"/>
            <a:ext cx="1563624" cy="931055"/>
          </a:xfrm>
          <a:prstGeom prst="straightConnector1">
            <a:avLst/>
          </a:prstGeom>
          <a:ln w="19050">
            <a:solidFill>
              <a:srgbClr val="365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36832DE-D824-7362-3889-2BAF7C7315FE}"/>
              </a:ext>
            </a:extLst>
          </p:cNvPr>
          <p:cNvCxnSpPr/>
          <p:nvPr/>
        </p:nvCxnSpPr>
        <p:spPr>
          <a:xfrm flipH="1">
            <a:off x="3848481" y="4611299"/>
            <a:ext cx="1563624" cy="931055"/>
          </a:xfrm>
          <a:prstGeom prst="straightConnector1">
            <a:avLst/>
          </a:prstGeom>
          <a:ln w="19050">
            <a:solidFill>
              <a:srgbClr val="365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978685"/>
      </p:ext>
    </p:extLst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686128" y="906550"/>
            <a:ext cx="76067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Método </a:t>
            </a:r>
            <a:r>
              <a:rPr lang="es-CL" sz="3600" b="0" i="0" u="none" strike="noStrike" baseline="0" dirty="0" err="1">
                <a:solidFill>
                  <a:srgbClr val="3658AA"/>
                </a:solidFill>
                <a:latin typeface="Calibri" panose="020F0502020204030204" pitchFamily="34" charset="0"/>
              </a:rPr>
              <a:t>Sarrus</a:t>
            </a:r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 determinante matriz 3x3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/>
              <p:nvPr/>
            </p:nvSpPr>
            <p:spPr>
              <a:xfrm>
                <a:off x="3456432" y="2422683"/>
                <a:ext cx="2231136" cy="1341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ES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sz="3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432" y="2422683"/>
                <a:ext cx="2231136" cy="1341521"/>
              </a:xfrm>
              <a:prstGeom prst="rect">
                <a:avLst/>
              </a:prstGeom>
              <a:blipFill>
                <a:blip r:embed="rId4"/>
                <a:stretch>
                  <a:fillRect r="-409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F628196-8A95-B600-90E1-F05754BE4F65}"/>
                  </a:ext>
                </a:extLst>
              </p:cNvPr>
              <p:cNvSpPr txBox="1"/>
              <p:nvPr/>
            </p:nvSpPr>
            <p:spPr>
              <a:xfrm>
                <a:off x="3557016" y="3919932"/>
                <a:ext cx="2208938" cy="831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s-ES" sz="32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mr>
                        <m:mr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e>
                        </m:mr>
                      </m:m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F628196-8A95-B600-90E1-F05754BE4F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016" y="3919932"/>
                <a:ext cx="2208938" cy="8311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E2CB893B-5952-E1FD-4A92-EA5B217BE163}"/>
              </a:ext>
            </a:extLst>
          </p:cNvPr>
          <p:cNvCxnSpPr/>
          <p:nvPr/>
        </p:nvCxnSpPr>
        <p:spPr>
          <a:xfrm>
            <a:off x="3879673" y="2524369"/>
            <a:ext cx="1563624" cy="113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A7430BE7-CF67-574A-0033-A71976355463}"/>
              </a:ext>
            </a:extLst>
          </p:cNvPr>
          <p:cNvCxnSpPr/>
          <p:nvPr/>
        </p:nvCxnSpPr>
        <p:spPr>
          <a:xfrm>
            <a:off x="3879673" y="3071666"/>
            <a:ext cx="1563624" cy="113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B3FD1EF0-9A17-0739-4320-1F540F1D2577}"/>
              </a:ext>
            </a:extLst>
          </p:cNvPr>
          <p:cNvCxnSpPr/>
          <p:nvPr/>
        </p:nvCxnSpPr>
        <p:spPr>
          <a:xfrm>
            <a:off x="3790188" y="3564277"/>
            <a:ext cx="1563624" cy="113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AC8A5AB2-B677-5A24-1C94-CA93CEBD4DD5}"/>
              </a:ext>
            </a:extLst>
          </p:cNvPr>
          <p:cNvCxnSpPr/>
          <p:nvPr/>
        </p:nvCxnSpPr>
        <p:spPr>
          <a:xfrm flipH="1">
            <a:off x="3834931" y="2658720"/>
            <a:ext cx="1563624" cy="931055"/>
          </a:xfrm>
          <a:prstGeom prst="straightConnector1">
            <a:avLst/>
          </a:prstGeom>
          <a:ln w="19050">
            <a:solidFill>
              <a:srgbClr val="365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43E87845-6789-F148-ECA5-9C5C6366E5BC}"/>
              </a:ext>
            </a:extLst>
          </p:cNvPr>
          <p:cNvCxnSpPr/>
          <p:nvPr/>
        </p:nvCxnSpPr>
        <p:spPr>
          <a:xfrm flipH="1">
            <a:off x="3996259" y="3098749"/>
            <a:ext cx="1563624" cy="931055"/>
          </a:xfrm>
          <a:prstGeom prst="straightConnector1">
            <a:avLst/>
          </a:prstGeom>
          <a:ln w="19050">
            <a:solidFill>
              <a:srgbClr val="365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36832DE-D824-7362-3889-2BAF7C7315FE}"/>
              </a:ext>
            </a:extLst>
          </p:cNvPr>
          <p:cNvCxnSpPr/>
          <p:nvPr/>
        </p:nvCxnSpPr>
        <p:spPr>
          <a:xfrm flipH="1">
            <a:off x="3848481" y="3698627"/>
            <a:ext cx="1563624" cy="931055"/>
          </a:xfrm>
          <a:prstGeom prst="straightConnector1">
            <a:avLst/>
          </a:prstGeom>
          <a:ln w="19050">
            <a:solidFill>
              <a:srgbClr val="365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267966F-FF4E-52E9-8B6F-BBF05622D566}"/>
                  </a:ext>
                </a:extLst>
              </p:cNvPr>
              <p:cNvSpPr txBox="1"/>
              <p:nvPr/>
            </p:nvSpPr>
            <p:spPr>
              <a:xfrm>
                <a:off x="2411539" y="5475570"/>
                <a:ext cx="38031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=−28+0−36−(105+0+48)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267966F-FF4E-52E9-8B6F-BBF05622D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539" y="5475570"/>
                <a:ext cx="3803157" cy="276999"/>
              </a:xfrm>
              <a:prstGeom prst="rect">
                <a:avLst/>
              </a:prstGeom>
              <a:blipFill>
                <a:blip r:embed="rId6"/>
                <a:stretch>
                  <a:fillRect t="-2174" r="-1926" b="-3260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33DB3C5-81BF-BE40-375B-EB03734B2EF7}"/>
                  </a:ext>
                </a:extLst>
              </p:cNvPr>
              <p:cNvSpPr txBox="1"/>
              <p:nvPr/>
            </p:nvSpPr>
            <p:spPr>
              <a:xfrm>
                <a:off x="2411539" y="6022867"/>
                <a:ext cx="12062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=−217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33DB3C5-81BF-BE40-375B-EB03734B2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539" y="6022867"/>
                <a:ext cx="1206292" cy="276999"/>
              </a:xfrm>
              <a:prstGeom prst="rect">
                <a:avLst/>
              </a:prstGeom>
              <a:blipFill>
                <a:blip r:embed="rId7"/>
                <a:stretch>
                  <a:fillRect r="-4569" b="-888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5877418"/>
      </p:ext>
    </p:extLst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686128" y="906550"/>
            <a:ext cx="76067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Método </a:t>
            </a:r>
            <a:r>
              <a:rPr lang="es-CL" sz="3600" b="0" i="0" u="none" strike="noStrike" baseline="0" dirty="0" err="1">
                <a:solidFill>
                  <a:srgbClr val="3658AA"/>
                </a:solidFill>
                <a:latin typeface="Calibri" panose="020F0502020204030204" pitchFamily="34" charset="0"/>
              </a:rPr>
              <a:t>Sarrus</a:t>
            </a:r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 determinante matriz 3x3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/>
              <p:nvPr/>
            </p:nvSpPr>
            <p:spPr>
              <a:xfrm>
                <a:off x="3456432" y="2422683"/>
                <a:ext cx="2231136" cy="1341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ES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sz="3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s-CL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9589998-9A35-2AF2-06DF-ACFF1DC40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432" y="2422683"/>
                <a:ext cx="2231136" cy="1341521"/>
              </a:xfrm>
              <a:prstGeom prst="rect">
                <a:avLst/>
              </a:prstGeom>
              <a:blipFill>
                <a:blip r:embed="rId4"/>
                <a:stretch>
                  <a:fillRect r="-409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F628196-8A95-B600-90E1-F05754BE4F65}"/>
                  </a:ext>
                </a:extLst>
              </p:cNvPr>
              <p:cNvSpPr txBox="1"/>
              <p:nvPr/>
            </p:nvSpPr>
            <p:spPr>
              <a:xfrm>
                <a:off x="3557016" y="3919932"/>
                <a:ext cx="2208938" cy="831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s-ES" sz="32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mr>
                        <m:mr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  <m:e>
                            <m:r>
                              <a:rPr lang="es-CL" sz="3200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e>
                        </m:mr>
                      </m:m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F628196-8A95-B600-90E1-F05754BE4F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016" y="3919932"/>
                <a:ext cx="2208938" cy="8311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E2CB893B-5952-E1FD-4A92-EA5B217BE163}"/>
              </a:ext>
            </a:extLst>
          </p:cNvPr>
          <p:cNvCxnSpPr/>
          <p:nvPr/>
        </p:nvCxnSpPr>
        <p:spPr>
          <a:xfrm>
            <a:off x="3879673" y="2524369"/>
            <a:ext cx="1563624" cy="113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A7430BE7-CF67-574A-0033-A71976355463}"/>
              </a:ext>
            </a:extLst>
          </p:cNvPr>
          <p:cNvCxnSpPr/>
          <p:nvPr/>
        </p:nvCxnSpPr>
        <p:spPr>
          <a:xfrm>
            <a:off x="3879673" y="3071666"/>
            <a:ext cx="1563624" cy="113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B3FD1EF0-9A17-0739-4320-1F540F1D2577}"/>
              </a:ext>
            </a:extLst>
          </p:cNvPr>
          <p:cNvCxnSpPr/>
          <p:nvPr/>
        </p:nvCxnSpPr>
        <p:spPr>
          <a:xfrm>
            <a:off x="3790188" y="3564277"/>
            <a:ext cx="1563624" cy="11381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AC8A5AB2-B677-5A24-1C94-CA93CEBD4DD5}"/>
              </a:ext>
            </a:extLst>
          </p:cNvPr>
          <p:cNvCxnSpPr/>
          <p:nvPr/>
        </p:nvCxnSpPr>
        <p:spPr>
          <a:xfrm flipH="1">
            <a:off x="3834931" y="2658720"/>
            <a:ext cx="1563624" cy="931055"/>
          </a:xfrm>
          <a:prstGeom prst="straightConnector1">
            <a:avLst/>
          </a:prstGeom>
          <a:ln w="19050">
            <a:solidFill>
              <a:srgbClr val="365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43E87845-6789-F148-ECA5-9C5C6366E5BC}"/>
              </a:ext>
            </a:extLst>
          </p:cNvPr>
          <p:cNvCxnSpPr/>
          <p:nvPr/>
        </p:nvCxnSpPr>
        <p:spPr>
          <a:xfrm flipH="1">
            <a:off x="3996259" y="3098749"/>
            <a:ext cx="1563624" cy="931055"/>
          </a:xfrm>
          <a:prstGeom prst="straightConnector1">
            <a:avLst/>
          </a:prstGeom>
          <a:ln w="19050">
            <a:solidFill>
              <a:srgbClr val="365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36832DE-D824-7362-3889-2BAF7C7315FE}"/>
              </a:ext>
            </a:extLst>
          </p:cNvPr>
          <p:cNvCxnSpPr/>
          <p:nvPr/>
        </p:nvCxnSpPr>
        <p:spPr>
          <a:xfrm flipH="1">
            <a:off x="3848481" y="3698627"/>
            <a:ext cx="1563624" cy="931055"/>
          </a:xfrm>
          <a:prstGeom prst="straightConnector1">
            <a:avLst/>
          </a:prstGeom>
          <a:ln w="19050">
            <a:solidFill>
              <a:srgbClr val="365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267966F-FF4E-52E9-8B6F-BBF05622D566}"/>
                  </a:ext>
                </a:extLst>
              </p:cNvPr>
              <p:cNvSpPr txBox="1"/>
              <p:nvPr/>
            </p:nvSpPr>
            <p:spPr>
              <a:xfrm>
                <a:off x="2411539" y="5475570"/>
                <a:ext cx="38031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=−28+0−36−(105+0+48)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267966F-FF4E-52E9-8B6F-BBF05622D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539" y="5475570"/>
                <a:ext cx="3803157" cy="276999"/>
              </a:xfrm>
              <a:prstGeom prst="rect">
                <a:avLst/>
              </a:prstGeom>
              <a:blipFill>
                <a:blip r:embed="rId6"/>
                <a:stretch>
                  <a:fillRect t="-2174" r="-1926" b="-3260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33DB3C5-81BF-BE40-375B-EB03734B2EF7}"/>
                  </a:ext>
                </a:extLst>
              </p:cNvPr>
              <p:cNvSpPr txBox="1"/>
              <p:nvPr/>
            </p:nvSpPr>
            <p:spPr>
              <a:xfrm>
                <a:off x="2411539" y="6022867"/>
                <a:ext cx="12062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s-CL" b="0" i="1" smtClean="0">
                          <a:latin typeface="Cambria Math" panose="02040503050406030204" pitchFamily="18" charset="0"/>
                        </a:rPr>
                        <m:t>=−217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33DB3C5-81BF-BE40-375B-EB03734B2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539" y="6022867"/>
                <a:ext cx="1206292" cy="276999"/>
              </a:xfrm>
              <a:prstGeom prst="rect">
                <a:avLst/>
              </a:prstGeom>
              <a:blipFill>
                <a:blip r:embed="rId7"/>
                <a:stretch>
                  <a:fillRect r="-4569" b="-888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9954529"/>
      </p:ext>
    </p:extLst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2719561"/>
            <a:ext cx="9144000" cy="18818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b="1" i="1" dirty="0"/>
              <a:t>Interfaz de </a:t>
            </a:r>
            <a:r>
              <a:rPr lang="es-CL" sz="3600" b="1" i="1" dirty="0" err="1"/>
              <a:t>Rstudio</a:t>
            </a:r>
            <a:endParaRPr lang="es-CL" sz="3600" b="1" i="1" dirty="0"/>
          </a:p>
        </p:txBody>
      </p:sp>
    </p:spTree>
    <p:extLst>
      <p:ext uri="{BB962C8B-B14F-4D97-AF65-F5344CB8AC3E}">
        <p14:creationId xmlns:p14="http://schemas.microsoft.com/office/powerpoint/2010/main" val="3851185939"/>
      </p:ext>
    </p:extLst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Interfaz de </a:t>
            </a:r>
            <a:r>
              <a:rPr lang="es-CL" sz="3600" b="0" i="0" u="none" strike="noStrike" baseline="0" dirty="0" err="1">
                <a:solidFill>
                  <a:srgbClr val="3658AA"/>
                </a:solidFill>
                <a:latin typeface="Calibri" panose="020F0502020204030204" pitchFamily="34" charset="0"/>
              </a:rPr>
              <a:t>RStudio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564F5E0-49A6-83EA-84AA-9F3CACCE43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151"/>
          <a:stretch/>
        </p:blipFill>
        <p:spPr>
          <a:xfrm>
            <a:off x="0" y="1894198"/>
            <a:ext cx="9144000" cy="482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53872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2856873"/>
                <a:ext cx="7093671" cy="1938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sz="2000" b="0" i="0" u="none" strike="noStrike" baseline="0" dirty="0">
                    <a:latin typeface="Calibri" panose="020F0502020204030204" pitchFamily="34" charset="0"/>
                  </a:rPr>
                  <a:t>Recordemos una ecuación lineal, es una ecuación cuyas incógnitas tienen un exponente 1.</a:t>
                </a:r>
              </a:p>
              <a:p>
                <a:endParaRPr lang="es-ES" sz="2000" b="0" i="0" u="none" strike="noStrike" baseline="0" dirty="0">
                  <a:latin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 = 7</m:t>
                      </m:r>
                    </m:oMath>
                  </m:oMathPara>
                </a14:m>
                <a:endParaRPr lang="es-ES" sz="2000" b="0" i="0" u="none" strike="noStrike" baseline="0" dirty="0">
                  <a:latin typeface="Calibri" panose="020F0502020204030204" pitchFamily="34" charset="0"/>
                </a:endParaRP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r>
                  <a:rPr lang="es-ES" sz="2000" b="0" i="0" u="none" strike="noStrike" baseline="0" dirty="0">
                    <a:latin typeface="Calibri" panose="020F0502020204030204" pitchFamily="34" charset="0"/>
                  </a:rPr>
                  <a:t>estas ecuaciones tienen infinitas respuestas.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2856873"/>
                <a:ext cx="7093671" cy="1938992"/>
              </a:xfrm>
              <a:prstGeom prst="rect">
                <a:avLst/>
              </a:prstGeom>
              <a:blipFill>
                <a:blip r:embed="rId3"/>
                <a:stretch>
                  <a:fillRect l="-859" t="-1887" r="-687" b="-47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¿Qué es una matriz?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034529"/>
      </p:ext>
    </p:extLst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71415591-D3E2-4083-C916-E8CB1DD3400E}"/>
              </a:ext>
            </a:extLst>
          </p:cNvPr>
          <p:cNvGrpSpPr/>
          <p:nvPr/>
        </p:nvGrpSpPr>
        <p:grpSpPr>
          <a:xfrm>
            <a:off x="0" y="716376"/>
            <a:ext cx="9144000" cy="4827113"/>
            <a:chOff x="0" y="1894198"/>
            <a:chExt cx="9144000" cy="4827113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564F5E0-49A6-83EA-84AA-9F3CACCE43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6151"/>
            <a:stretch/>
          </p:blipFill>
          <p:spPr>
            <a:xfrm>
              <a:off x="0" y="1894198"/>
              <a:ext cx="9144000" cy="4827113"/>
            </a:xfrm>
            <a:prstGeom prst="rect">
              <a:avLst/>
            </a:prstGeom>
          </p:spPr>
        </p:pic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FBC60BC7-6BE5-C000-D497-9FFED5F9B74E}"/>
                </a:ext>
              </a:extLst>
            </p:cNvPr>
            <p:cNvSpPr/>
            <p:nvPr/>
          </p:nvSpPr>
          <p:spPr>
            <a:xfrm>
              <a:off x="25923" y="4854188"/>
              <a:ext cx="4818667" cy="1867122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7200" dirty="0"/>
                <a:t>Consola</a:t>
              </a: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82BC41C5-3406-1120-C7DC-B46C07DD17E5}"/>
              </a:ext>
            </a:extLst>
          </p:cNvPr>
          <p:cNvSpPr txBox="1"/>
          <p:nvPr/>
        </p:nvSpPr>
        <p:spPr>
          <a:xfrm>
            <a:off x="1025164" y="5985644"/>
            <a:ext cx="70936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0" i="0" u="none" strike="noStrike" baseline="0" dirty="0">
                <a:latin typeface="Calibri" panose="020F0502020204030204" pitchFamily="34" charset="0"/>
              </a:rPr>
              <a:t>En la</a:t>
            </a:r>
            <a:r>
              <a:rPr lang="es-ES" sz="2000" b="1" i="0" u="none" strike="noStrike" baseline="0" dirty="0">
                <a:latin typeface="Calibri" panose="020F0502020204030204" pitchFamily="34" charset="0"/>
              </a:rPr>
              <a:t> consola </a:t>
            </a:r>
            <a:r>
              <a:rPr lang="es-ES" sz="2000" b="0" i="0" u="none" strike="noStrike" baseline="0" dirty="0">
                <a:latin typeface="Calibri" panose="020F0502020204030204" pitchFamily="34" charset="0"/>
              </a:rPr>
              <a:t>podemos hacer cálculos y operaciones matemáticas, además podemos llamar datos que están precargados 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576477635"/>
      </p:ext>
    </p:extLst>
  </p:cSld>
  <p:clrMapOvr>
    <a:masterClrMapping/>
  </p:clrMapOvr>
  <p:transition spd="slow">
    <p:push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A73C86A3-9F65-8885-45CE-5793958DA239}"/>
              </a:ext>
            </a:extLst>
          </p:cNvPr>
          <p:cNvGrpSpPr/>
          <p:nvPr/>
        </p:nvGrpSpPr>
        <p:grpSpPr>
          <a:xfrm>
            <a:off x="0" y="666885"/>
            <a:ext cx="9144000" cy="4827113"/>
            <a:chOff x="0" y="1894198"/>
            <a:chExt cx="9144000" cy="4827113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564F5E0-49A6-83EA-84AA-9F3CACCE43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6151"/>
            <a:stretch/>
          </p:blipFill>
          <p:spPr>
            <a:xfrm>
              <a:off x="0" y="1894198"/>
              <a:ext cx="9144000" cy="4827113"/>
            </a:xfrm>
            <a:prstGeom prst="rect">
              <a:avLst/>
            </a:prstGeom>
          </p:spPr>
        </p:pic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195C8415-07BA-2020-F147-11B110583DA2}"/>
                </a:ext>
              </a:extLst>
            </p:cNvPr>
            <p:cNvSpPr/>
            <p:nvPr/>
          </p:nvSpPr>
          <p:spPr>
            <a:xfrm>
              <a:off x="4988351" y="2365489"/>
              <a:ext cx="4155649" cy="148045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4800" dirty="0"/>
                <a:t>Entorno de variable</a:t>
              </a:r>
            </a:p>
          </p:txBody>
        </p:sp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019CE937-645A-C9F1-84E5-5A62D2C82388}"/>
              </a:ext>
            </a:extLst>
          </p:cNvPr>
          <p:cNvSpPr txBox="1"/>
          <p:nvPr/>
        </p:nvSpPr>
        <p:spPr>
          <a:xfrm>
            <a:off x="775354" y="5755236"/>
            <a:ext cx="759329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dirty="0"/>
              <a:t>Como su nombre lo indica, en el </a:t>
            </a:r>
            <a:r>
              <a:rPr lang="es-ES" sz="2000" b="1" dirty="0"/>
              <a:t>entorno de variables </a:t>
            </a:r>
            <a:r>
              <a:rPr lang="es-ES" sz="2000" dirty="0"/>
              <a:t>podremos ver todas las variables guardadas. También podremos  obtener detalles de estas.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1410274629"/>
      </p:ext>
    </p:extLst>
  </p:cSld>
  <p:clrMapOvr>
    <a:masterClrMapping/>
  </p:clrMapOvr>
  <p:transition spd="slow"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ABECEDA7-109E-A1AE-D501-A08CC41FD3B8}"/>
              </a:ext>
            </a:extLst>
          </p:cNvPr>
          <p:cNvGrpSpPr/>
          <p:nvPr/>
        </p:nvGrpSpPr>
        <p:grpSpPr>
          <a:xfrm>
            <a:off x="0" y="713637"/>
            <a:ext cx="9144000" cy="4827113"/>
            <a:chOff x="0" y="1894198"/>
            <a:chExt cx="9144000" cy="4827113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564F5E0-49A6-83EA-84AA-9F3CACCE43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6151"/>
            <a:stretch/>
          </p:blipFill>
          <p:spPr>
            <a:xfrm>
              <a:off x="0" y="1894198"/>
              <a:ext cx="9144000" cy="4827113"/>
            </a:xfrm>
            <a:prstGeom prst="rect">
              <a:avLst/>
            </a:prstGeom>
          </p:spPr>
        </p:pic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D88BA72C-41D2-4FD4-1E37-C2BE76BE4F0E}"/>
                </a:ext>
              </a:extLst>
            </p:cNvPr>
            <p:cNvSpPr/>
            <p:nvPr/>
          </p:nvSpPr>
          <p:spPr>
            <a:xfrm>
              <a:off x="25923" y="2365489"/>
              <a:ext cx="4936505" cy="2307404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7200" dirty="0"/>
                <a:t>Editor</a:t>
              </a:r>
            </a:p>
          </p:txBody>
        </p:sp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DC28CEA9-DBC5-2C2F-D745-A7054C8676D0}"/>
              </a:ext>
            </a:extLst>
          </p:cNvPr>
          <p:cNvSpPr txBox="1"/>
          <p:nvPr/>
        </p:nvSpPr>
        <p:spPr>
          <a:xfrm>
            <a:off x="494907" y="5918627"/>
            <a:ext cx="81541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En el </a:t>
            </a:r>
            <a:r>
              <a:rPr lang="es-ES" b="1" dirty="0"/>
              <a:t>editor</a:t>
            </a:r>
            <a:r>
              <a:rPr lang="es-ES" dirty="0"/>
              <a:t> se crean y modifican los scripts. Estos últimos son documento de texto donde escribiremos líneas de código de R para estructurar nuestro análisis de datos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47023010"/>
      </p:ext>
    </p:extLst>
  </p:cSld>
  <p:clrMapOvr>
    <a:masterClrMapping/>
  </p:clrMapOvr>
  <p:transition spd="slow"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564F5E0-49A6-83EA-84AA-9F3CACCE43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151"/>
          <a:stretch/>
        </p:blipFill>
        <p:spPr>
          <a:xfrm>
            <a:off x="0" y="713637"/>
            <a:ext cx="9144000" cy="4827113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D88BA72C-41D2-4FD4-1E37-C2BE76BE4F0E}"/>
              </a:ext>
            </a:extLst>
          </p:cNvPr>
          <p:cNvSpPr/>
          <p:nvPr/>
        </p:nvSpPr>
        <p:spPr>
          <a:xfrm>
            <a:off x="4977353" y="2636656"/>
            <a:ext cx="4166647" cy="313254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/>
              <a:t>Utilidades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C28CEA9-DBC5-2C2F-D745-A7054C8676D0}"/>
              </a:ext>
            </a:extLst>
          </p:cNvPr>
          <p:cNvSpPr txBox="1"/>
          <p:nvPr/>
        </p:nvSpPr>
        <p:spPr>
          <a:xfrm>
            <a:off x="1114719" y="5956334"/>
            <a:ext cx="69145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En utilidades podremos movernos entre todas las visualizaciones que hayamos hecho.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27257469"/>
      </p:ext>
    </p:extLst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2C2F675D-E713-9944-4B89-6EE2F0E67207}"/>
              </a:ext>
            </a:extLst>
          </p:cNvPr>
          <p:cNvSpPr txBox="1"/>
          <p:nvPr/>
        </p:nvSpPr>
        <p:spPr>
          <a:xfrm>
            <a:off x="2286000" y="1847556"/>
            <a:ext cx="4572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#################################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###### Primer Código ##############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#################################</a:t>
            </a:r>
          </a:p>
          <a:p>
            <a:endParaRPr lang="es-ES" dirty="0">
              <a:latin typeface="+mj-lt"/>
            </a:endParaRPr>
          </a:p>
          <a:p>
            <a:endParaRPr lang="es-ES" dirty="0">
              <a:latin typeface="+mj-lt"/>
            </a:endParaRPr>
          </a:p>
          <a:p>
            <a:r>
              <a:rPr lang="es-ES" dirty="0">
                <a:latin typeface="+mj-lt"/>
              </a:rPr>
              <a:t>X 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&lt;-</a:t>
            </a:r>
            <a:r>
              <a:rPr lang="es-ES" dirty="0">
                <a:latin typeface="+mj-lt"/>
              </a:rPr>
              <a:t> c(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2</a:t>
            </a:r>
            <a:r>
              <a:rPr lang="es-ES" dirty="0">
                <a:latin typeface="+mj-lt"/>
              </a:rPr>
              <a:t>,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4</a:t>
            </a:r>
            <a:r>
              <a:rPr lang="es-ES" dirty="0">
                <a:latin typeface="+mj-lt"/>
              </a:rPr>
              <a:t>,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6</a:t>
            </a:r>
            <a:r>
              <a:rPr lang="es-ES" dirty="0">
                <a:latin typeface="+mj-lt"/>
              </a:rPr>
              <a:t>,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8</a:t>
            </a:r>
            <a:r>
              <a:rPr lang="es-ES" dirty="0">
                <a:latin typeface="+mj-lt"/>
              </a:rPr>
              <a:t>,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10</a:t>
            </a:r>
            <a:r>
              <a:rPr lang="es-ES" dirty="0">
                <a:latin typeface="+mj-lt"/>
              </a:rPr>
              <a:t>)</a:t>
            </a:r>
          </a:p>
          <a:p>
            <a:r>
              <a:rPr lang="es-ES" dirty="0">
                <a:latin typeface="+mj-lt"/>
              </a:rPr>
              <a:t>Y 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&lt;- </a:t>
            </a:r>
            <a:r>
              <a:rPr lang="es-ES" dirty="0">
                <a:latin typeface="+mj-lt"/>
              </a:rPr>
              <a:t>c(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3</a:t>
            </a:r>
            <a:r>
              <a:rPr lang="es-ES" dirty="0">
                <a:latin typeface="+mj-lt"/>
              </a:rPr>
              <a:t>,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5</a:t>
            </a:r>
            <a:r>
              <a:rPr lang="es-ES" dirty="0">
                <a:latin typeface="+mj-lt"/>
              </a:rPr>
              <a:t>,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7</a:t>
            </a:r>
            <a:r>
              <a:rPr lang="es-ES" dirty="0">
                <a:latin typeface="+mj-lt"/>
              </a:rPr>
              <a:t>,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9</a:t>
            </a:r>
            <a:r>
              <a:rPr lang="es-ES" dirty="0">
                <a:latin typeface="+mj-lt"/>
              </a:rPr>
              <a:t>,</a:t>
            </a:r>
            <a:r>
              <a:rPr lang="es-ES" dirty="0">
                <a:solidFill>
                  <a:srgbClr val="C00000"/>
                </a:solidFill>
                <a:latin typeface="+mj-lt"/>
              </a:rPr>
              <a:t>11</a:t>
            </a:r>
            <a:r>
              <a:rPr lang="es-ES" dirty="0">
                <a:latin typeface="+mj-lt"/>
              </a:rPr>
              <a:t>)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latin typeface="+mj-lt"/>
              </a:rPr>
              <a:t>print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</a:t>
            </a:r>
            <a:r>
              <a:rPr lang="es-ES" dirty="0">
                <a:latin typeface="+mj-lt"/>
              </a:rPr>
              <a:t>X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)</a:t>
            </a:r>
          </a:p>
          <a:p>
            <a:endParaRPr lang="es-ES" dirty="0">
              <a:latin typeface="+mj-lt"/>
            </a:endParaRPr>
          </a:p>
          <a:p>
            <a:r>
              <a:rPr lang="es-ES" dirty="0" err="1">
                <a:latin typeface="+mj-lt"/>
              </a:rPr>
              <a:t>plot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</a:t>
            </a:r>
            <a:r>
              <a:rPr lang="es-ES" dirty="0">
                <a:latin typeface="+mj-lt"/>
              </a:rPr>
              <a:t>X,Y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)</a:t>
            </a:r>
            <a:endParaRPr lang="es-CL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1574565"/>
      </p:ext>
    </p:extLst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2BAAA29-7E64-D100-D159-9841209657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62"/>
          <a:stretch/>
        </p:blipFill>
        <p:spPr>
          <a:xfrm>
            <a:off x="0" y="857250"/>
            <a:ext cx="9144000" cy="486257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13934567-C16B-F322-E383-B98878B19280}"/>
              </a:ext>
            </a:extLst>
          </p:cNvPr>
          <p:cNvSpPr/>
          <p:nvPr/>
        </p:nvSpPr>
        <p:spPr>
          <a:xfrm>
            <a:off x="4977353" y="2636656"/>
            <a:ext cx="4166647" cy="303641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/>
              <a:t>Utilidades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2D54F0A-A09B-2501-CD04-EB1115F23093}"/>
              </a:ext>
            </a:extLst>
          </p:cNvPr>
          <p:cNvSpPr/>
          <p:nvPr/>
        </p:nvSpPr>
        <p:spPr>
          <a:xfrm>
            <a:off x="25923" y="1184928"/>
            <a:ext cx="4936505" cy="230740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/>
              <a:t>Editor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44134A7-EAA0-BED7-68C4-2A73D0448277}"/>
              </a:ext>
            </a:extLst>
          </p:cNvPr>
          <p:cNvSpPr/>
          <p:nvPr/>
        </p:nvSpPr>
        <p:spPr>
          <a:xfrm>
            <a:off x="4988351" y="1138176"/>
            <a:ext cx="4155649" cy="148045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800" dirty="0"/>
              <a:t>Entorno de variable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F16DDB0-9124-301B-E7CF-DCAE01007FBC}"/>
              </a:ext>
            </a:extLst>
          </p:cNvPr>
          <p:cNvSpPr/>
          <p:nvPr/>
        </p:nvSpPr>
        <p:spPr>
          <a:xfrm>
            <a:off x="25923" y="3676366"/>
            <a:ext cx="4936505" cy="199670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/>
              <a:t>Consola</a:t>
            </a:r>
          </a:p>
        </p:txBody>
      </p:sp>
    </p:spTree>
    <p:extLst>
      <p:ext uri="{BB962C8B-B14F-4D97-AF65-F5344CB8AC3E}">
        <p14:creationId xmlns:p14="http://schemas.microsoft.com/office/powerpoint/2010/main" val="3597131914"/>
      </p:ext>
    </p:extLst>
  </p:cSld>
  <p:clrMapOvr>
    <a:masterClrMapping/>
  </p:clrMapOvr>
  <p:transition spd="slow">
    <p:push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2BAAA29-7E64-D100-D159-9841209657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62"/>
          <a:stretch/>
        </p:blipFill>
        <p:spPr>
          <a:xfrm>
            <a:off x="0" y="857250"/>
            <a:ext cx="9144000" cy="486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63945"/>
      </p:ext>
    </p:extLst>
  </p:cSld>
  <p:clrMapOvr>
    <a:masterClrMapping/>
  </p:clrMapOvr>
  <p:transition spd="slow">
    <p:push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2719561"/>
            <a:ext cx="9144000" cy="18818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b="1" i="1" dirty="0"/>
              <a:t>Primeros pasos en </a:t>
            </a:r>
            <a:r>
              <a:rPr lang="es-CL" sz="3600" b="1" i="1" dirty="0" err="1"/>
              <a:t>Rstudio</a:t>
            </a:r>
            <a:endParaRPr lang="es-CL" sz="3600" b="1" i="1" dirty="0"/>
          </a:p>
        </p:txBody>
      </p:sp>
    </p:spTree>
    <p:extLst>
      <p:ext uri="{BB962C8B-B14F-4D97-AF65-F5344CB8AC3E}">
        <p14:creationId xmlns:p14="http://schemas.microsoft.com/office/powerpoint/2010/main" val="2865323264"/>
      </p:ext>
    </p:extLst>
  </p:cSld>
  <p:clrMapOvr>
    <a:masterClrMapping/>
  </p:clrMapOvr>
  <p:transition spd="slow">
    <p:push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286000" y="100790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Primeros comandos</a:t>
            </a:r>
            <a:endParaRPr lang="es-CL" sz="3600" dirty="0">
              <a:solidFill>
                <a:srgbClr val="3658AA"/>
              </a:solidFill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7AD42C12-B9C5-54D5-BA37-B63B6D0FDB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731707"/>
              </p:ext>
            </p:extLst>
          </p:nvPr>
        </p:nvGraphicFramePr>
        <p:xfrm>
          <a:off x="1326038" y="2259368"/>
          <a:ext cx="7054392" cy="3855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1777">
                  <a:extLst>
                    <a:ext uri="{9D8B030D-6E8A-4147-A177-3AD203B41FA5}">
                      <a16:colId xmlns:a16="http://schemas.microsoft.com/office/drawing/2014/main" val="1366127718"/>
                    </a:ext>
                  </a:extLst>
                </a:gridCol>
                <a:gridCol w="5152615">
                  <a:extLst>
                    <a:ext uri="{9D8B030D-6E8A-4147-A177-3AD203B41FA5}">
                      <a16:colId xmlns:a16="http://schemas.microsoft.com/office/drawing/2014/main" val="1183773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Comandos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054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400" i="0" dirty="0" err="1">
                          <a:solidFill>
                            <a:srgbClr val="3658AA"/>
                          </a:solidFill>
                          <a:latin typeface="+mj-lt"/>
                        </a:rPr>
                        <a:t>setwd</a:t>
                      </a:r>
                      <a:r>
                        <a:rPr lang="es-CL" sz="1400" i="0" dirty="0">
                          <a:solidFill>
                            <a:srgbClr val="3658AA"/>
                          </a:solidFill>
                          <a:latin typeface="+mj-lt"/>
                        </a:rPr>
                        <a:t>()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Establecer la carpeta de trabajo.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83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400" i="0" dirty="0" err="1">
                          <a:solidFill>
                            <a:srgbClr val="3658AA"/>
                          </a:solidFill>
                          <a:latin typeface="+mj-lt"/>
                        </a:rPr>
                        <a:t>getwd</a:t>
                      </a:r>
                      <a:r>
                        <a:rPr lang="es-CL" sz="1400" i="0" dirty="0">
                          <a:solidFill>
                            <a:srgbClr val="3658AA"/>
                          </a:solidFill>
                          <a:latin typeface="+mj-lt"/>
                        </a:rPr>
                        <a:t>()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Permite averiguar cuál es carpeta de trabajo.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8215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400" i="0" dirty="0">
                          <a:solidFill>
                            <a:srgbClr val="3658AA"/>
                          </a:solidFill>
                          <a:latin typeface="+mj-lt"/>
                        </a:rPr>
                        <a:t>&lt;-, -&gt;,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Asigna un valor a una variable.</a:t>
                      </a:r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118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400" i="0" dirty="0" err="1">
                          <a:solidFill>
                            <a:srgbClr val="3658AA"/>
                          </a:solidFill>
                          <a:latin typeface="+mj-lt"/>
                        </a:rPr>
                        <a:t>print</a:t>
                      </a:r>
                      <a:r>
                        <a:rPr lang="es-CL" sz="1400" i="0" dirty="0">
                          <a:solidFill>
                            <a:srgbClr val="3658AA"/>
                          </a:solidFill>
                          <a:latin typeface="+mj-lt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Permite imprimir el valor de una variable en consola</a:t>
                      </a:r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612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400" i="0" dirty="0" err="1">
                          <a:solidFill>
                            <a:srgbClr val="3658AA"/>
                          </a:solidFill>
                          <a:latin typeface="+mj-lt"/>
                        </a:rPr>
                        <a:t>install.packages</a:t>
                      </a:r>
                      <a:r>
                        <a:rPr lang="es-CL" sz="1400" i="0" dirty="0">
                          <a:solidFill>
                            <a:srgbClr val="3658AA"/>
                          </a:solidFill>
                          <a:latin typeface="+mj-lt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Permite instalar paquetes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816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400" i="0" dirty="0" err="1">
                          <a:solidFill>
                            <a:srgbClr val="3658AA"/>
                          </a:solidFill>
                          <a:latin typeface="+mj-lt"/>
                        </a:rPr>
                        <a:t>library</a:t>
                      </a:r>
                      <a:r>
                        <a:rPr lang="es-CL" sz="1400" i="0" dirty="0">
                          <a:solidFill>
                            <a:srgbClr val="3658AA"/>
                          </a:solidFill>
                          <a:latin typeface="+mj-lt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Permite cargar librerías previamente instaladas.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361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400" i="0" dirty="0">
                          <a:solidFill>
                            <a:srgbClr val="3658AA"/>
                          </a:solidFill>
                          <a:latin typeface="+mj-lt"/>
                        </a:rPr>
                        <a:t>read_excel()</a:t>
                      </a:r>
                    </a:p>
                    <a:p>
                      <a:pPr algn="ctr"/>
                      <a:endParaRPr lang="es-CL" sz="1400" i="0" dirty="0">
                        <a:solidFill>
                          <a:srgbClr val="3658AA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Permite cargar los datos desde Excel.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321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400" i="0" dirty="0" err="1">
                          <a:solidFill>
                            <a:srgbClr val="3658AA"/>
                          </a:solidFill>
                          <a:latin typeface="+mj-lt"/>
                        </a:rPr>
                        <a:t>ls</a:t>
                      </a:r>
                      <a:r>
                        <a:rPr lang="es-CL" sz="1400" i="0" dirty="0">
                          <a:solidFill>
                            <a:srgbClr val="3658AA"/>
                          </a:solidFill>
                          <a:latin typeface="+mj-lt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Visualiza las variables cargadas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397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400" i="0" dirty="0" err="1">
                          <a:solidFill>
                            <a:srgbClr val="3658AA"/>
                          </a:solidFill>
                          <a:latin typeface="+mj-lt"/>
                        </a:rPr>
                        <a:t>rm</a:t>
                      </a:r>
                      <a:r>
                        <a:rPr lang="es-CL" sz="1400" i="0" dirty="0">
                          <a:solidFill>
                            <a:srgbClr val="3658AA"/>
                          </a:solidFill>
                          <a:latin typeface="+mj-lt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Permite borrar variables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64603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6C2D4DCE-7D5E-0ED1-A1E0-86886A637981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A58A7AB-7EC1-04DA-8F84-48A636131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130206"/>
      </p:ext>
    </p:extLst>
  </p:cSld>
  <p:clrMapOvr>
    <a:masterClrMapping/>
  </p:clrMapOvr>
  <p:transition spd="slow">
    <p:push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286000" y="98904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Aritmética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389695" y="3006632"/>
            <a:ext cx="4572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Calculemos el área de un rectángulo de alto 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3cm y 5 cm de largo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latin typeface="+mj-lt"/>
              </a:rPr>
              <a:t>Alto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&lt;-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s-ES" dirty="0">
                <a:latin typeface="+mj-lt"/>
              </a:rPr>
              <a:t>3</a:t>
            </a:r>
          </a:p>
          <a:p>
            <a:r>
              <a:rPr lang="es-ES" dirty="0">
                <a:latin typeface="+mj-lt"/>
              </a:rPr>
              <a:t>Largo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&lt;-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s-ES" dirty="0">
                <a:latin typeface="+mj-lt"/>
              </a:rPr>
              <a:t>5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latin typeface="+mj-lt"/>
              </a:rPr>
              <a:t>Area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&lt;-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s-ES" dirty="0">
                <a:latin typeface="+mj-lt"/>
              </a:rPr>
              <a:t>Alto*Largo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latin typeface="+mj-lt"/>
              </a:rPr>
              <a:t>print(Area)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rgbClr val="3658AA"/>
                </a:solidFill>
                <a:latin typeface="+mj-lt"/>
              </a:rPr>
              <a:t>&gt;&gt;15</a:t>
            </a:r>
            <a:endParaRPr lang="es-CL" dirty="0">
              <a:solidFill>
                <a:srgbClr val="3658AA"/>
              </a:solidFill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936265"/>
            <a:ext cx="7329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La suma, resta, multiplicación, división y potenciación son + - * / ˆ.</a:t>
            </a:r>
            <a:endParaRPr lang="es-CL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97BC4C7-4C0D-6A83-2E7A-807D2B577D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489" t="28161" r="10731" b="6184"/>
          <a:stretch/>
        </p:blipFill>
        <p:spPr>
          <a:xfrm>
            <a:off x="6438508" y="3987342"/>
            <a:ext cx="2211558" cy="1979825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463A6ABC-1255-8599-1EFE-58ED99DE4668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566061E-AA6E-8EDE-F00C-682637BBF8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44541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2198505"/>
                <a:ext cx="7093671" cy="3477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sz="2000" dirty="0">
                    <a:latin typeface="Calibri" panose="020F0502020204030204" pitchFamily="34" charset="0"/>
                  </a:rPr>
                  <a:t>Tendremos un s</a:t>
                </a:r>
                <a:r>
                  <a:rPr lang="es-ES" sz="2000" b="0" i="0" u="none" strike="noStrike" baseline="0" dirty="0">
                    <a:latin typeface="Calibri" panose="020F0502020204030204" pitchFamily="34" charset="0"/>
                  </a:rPr>
                  <a:t>istema en el cual existen varias ecuaciones con las mismas incógnitas</a:t>
                </a: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endParaRPr lang="es-ES" sz="2000" b="0" i="0" u="none" strike="noStrike" baseline="0" dirty="0">
                  <a:latin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u="none" strike="noStrike" baseline="0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 = 7</m:t>
                      </m:r>
                    </m:oMath>
                  </m:oMathPara>
                </a14:m>
                <a:endParaRPr lang="es-ES" sz="2000" b="0" i="0" u="none" strike="noStrike" baseline="0" dirty="0">
                  <a:latin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ES" sz="2000" b="0" i="1" u="none" strike="noStrike" baseline="0" dirty="0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s-ES" sz="2000" b="0" i="0" u="none" strike="noStrike" baseline="0" dirty="0">
                  <a:latin typeface="Calibri" panose="020F0502020204030204" pitchFamily="34" charset="0"/>
                </a:endParaRP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endParaRPr lang="es-ES" sz="2000" b="0" i="0" u="none" strike="noStrike" baseline="0" dirty="0">
                  <a:latin typeface="Calibri" panose="020F0502020204030204" pitchFamily="34" charset="0"/>
                </a:endParaRPr>
              </a:p>
              <a:p>
                <a:r>
                  <a:rPr lang="es-ES" sz="2000" b="0" i="0" u="none" strike="noStrike" baseline="0" dirty="0">
                    <a:latin typeface="Calibri" panose="020F0502020204030204" pitchFamily="34" charset="0"/>
                  </a:rPr>
                  <a:t>Si bien cada ecuación por si sola puede tener infinitas respuestas, para el sistema es válida aquella solución que satisfaga todas las ecuaciones al mismo tiempo 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2198505"/>
                <a:ext cx="7093671" cy="3477875"/>
              </a:xfrm>
              <a:prstGeom prst="rect">
                <a:avLst/>
              </a:prstGeom>
              <a:blipFill>
                <a:blip r:embed="rId3"/>
                <a:stretch>
                  <a:fillRect l="-859" t="-1053" b="-228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¿Qué es una matriz?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898748"/>
      </p:ext>
    </p:extLst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286000" y="98904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Aritmética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389695" y="3006632"/>
            <a:ext cx="4572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Imaginemos que tenemos un triangulo de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base 18 y de altura 8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latin typeface="+mj-lt"/>
              </a:rPr>
              <a:t>Base &lt;- 18</a:t>
            </a:r>
          </a:p>
          <a:p>
            <a:r>
              <a:rPr lang="es-ES" dirty="0">
                <a:latin typeface="+mj-lt"/>
              </a:rPr>
              <a:t>Altura &lt;- 8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latin typeface="+mj-lt"/>
              </a:rPr>
              <a:t>Area_triangulo &lt;- (Base*Altura)/2</a:t>
            </a:r>
          </a:p>
          <a:p>
            <a:r>
              <a:rPr lang="es-ES" dirty="0">
                <a:latin typeface="+mj-lt"/>
              </a:rPr>
              <a:t>print(Area_triangulo )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rgbClr val="3658AA"/>
                </a:solidFill>
                <a:latin typeface="+mj-lt"/>
              </a:rPr>
              <a:t>&gt;&gt; 72</a:t>
            </a:r>
            <a:endParaRPr lang="es-CL" dirty="0">
              <a:solidFill>
                <a:srgbClr val="3658AA"/>
              </a:solidFill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936265"/>
            <a:ext cx="7329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La suma, resta, multiplicación, división y potenciación son + - * / ˆ.</a:t>
            </a:r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9A9B423-43DE-BA5F-94C8-C525D5D4D3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77" t="4328" r="2000" b="30774"/>
          <a:stretch/>
        </p:blipFill>
        <p:spPr>
          <a:xfrm>
            <a:off x="5547675" y="5295666"/>
            <a:ext cx="3172119" cy="1338447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096ABBB2-29FF-07EC-F7CB-0B6F22A2F93C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C1126E5-12B6-4C4A-B470-2B9F2F7E27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743767"/>
      </p:ext>
    </p:extLst>
  </p:cSld>
  <p:clrMapOvr>
    <a:masterClrMapping/>
  </p:clrMapOvr>
  <p:transition spd="slow">
    <p:push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286000" y="98904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Aritmética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389695" y="3006632"/>
            <a:ext cx="4572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Imagine tienen un cilindro de Altura 5 y 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Radio 2, calculemos su volumen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latin typeface="+mj-lt"/>
              </a:rPr>
              <a:t>Altura &lt;- 5</a:t>
            </a:r>
          </a:p>
          <a:p>
            <a:r>
              <a:rPr lang="es-ES" dirty="0">
                <a:latin typeface="+mj-lt"/>
              </a:rPr>
              <a:t>Radio &lt;- 2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latin typeface="+mj-lt"/>
              </a:rPr>
              <a:t>Volumen &lt;- pi*(Radio^2)*Altura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latin typeface="+mj-lt"/>
              </a:rPr>
              <a:t>print(Volumen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)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rgbClr val="3658AA"/>
                </a:solidFill>
                <a:latin typeface="+mj-lt"/>
              </a:rPr>
              <a:t>&gt;&gt; 62.8</a:t>
            </a:r>
            <a:endParaRPr lang="es-CL" dirty="0">
              <a:solidFill>
                <a:srgbClr val="3658AA"/>
              </a:solidFill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936265"/>
            <a:ext cx="7329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La suma, resta, multiplicación, división y potenciación son + - * / ˆ.</a:t>
            </a:r>
            <a:endParaRPr lang="es-CL" dirty="0"/>
          </a:p>
        </p:txBody>
      </p:sp>
      <p:pic>
        <p:nvPicPr>
          <p:cNvPr id="2050" name="Picture 2" descr="Volumen de un Cilindro - Neurochispas">
            <a:extLst>
              <a:ext uri="{FF2B5EF4-FFF2-40B4-BE49-F238E27FC236}">
                <a16:creationId xmlns:a16="http://schemas.microsoft.com/office/drawing/2014/main" id="{AFE71037-EF05-1882-F336-17FC0D06E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049550"/>
            <a:ext cx="1911981" cy="236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6CE05BB-9497-BED0-D0AC-27A11AF94BD0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07470E1-B37A-5977-149F-EFFFBE2B34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51546"/>
      </p:ext>
    </p:extLst>
  </p:cSld>
  <p:clrMapOvr>
    <a:masterClrMapping/>
  </p:clrMapOvr>
  <p:transition spd="slow">
    <p:push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286000" y="98904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Aritmética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286000" y="1635377"/>
            <a:ext cx="486894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#Encontremos las soluciones x^2+4x+3=0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#Borramos todas las variables</a:t>
            </a:r>
          </a:p>
          <a:p>
            <a:r>
              <a:rPr lang="es-ES" dirty="0" err="1">
                <a:latin typeface="+mj-lt"/>
              </a:rPr>
              <a:t>rm</a:t>
            </a:r>
            <a:r>
              <a:rPr lang="es-ES" dirty="0">
                <a:latin typeface="+mj-lt"/>
              </a:rPr>
              <a:t>(</a:t>
            </a:r>
            <a:r>
              <a:rPr lang="es-ES" dirty="0" err="1">
                <a:latin typeface="+mj-lt"/>
              </a:rPr>
              <a:t>list</a:t>
            </a:r>
            <a:r>
              <a:rPr lang="es-ES" dirty="0">
                <a:latin typeface="+mj-lt"/>
              </a:rPr>
              <a:t> = </a:t>
            </a:r>
            <a:r>
              <a:rPr lang="es-ES" dirty="0" err="1">
                <a:latin typeface="+mj-lt"/>
              </a:rPr>
              <a:t>ls</a:t>
            </a:r>
            <a:r>
              <a:rPr lang="es-ES" dirty="0">
                <a:latin typeface="+mj-lt"/>
              </a:rPr>
              <a:t>())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#Definimos coeficientes a, b c</a:t>
            </a:r>
          </a:p>
          <a:p>
            <a:r>
              <a:rPr lang="es-ES" dirty="0">
                <a:latin typeface="+mj-lt"/>
              </a:rPr>
              <a:t>a &lt;- 1</a:t>
            </a:r>
          </a:p>
          <a:p>
            <a:r>
              <a:rPr lang="es-ES" dirty="0">
                <a:latin typeface="+mj-lt"/>
              </a:rPr>
              <a:t>b &lt;- 4</a:t>
            </a:r>
          </a:p>
          <a:p>
            <a:r>
              <a:rPr lang="es-ES" dirty="0">
                <a:latin typeface="+mj-lt"/>
              </a:rPr>
              <a:t>c &lt;- 3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#Calculamos el interior de la raíz</a:t>
            </a:r>
          </a:p>
          <a:p>
            <a:r>
              <a:rPr lang="es-ES" dirty="0" err="1">
                <a:latin typeface="+mj-lt"/>
              </a:rPr>
              <a:t>Interior_raiz</a:t>
            </a:r>
            <a:r>
              <a:rPr lang="es-ES" dirty="0">
                <a:latin typeface="+mj-lt"/>
              </a:rPr>
              <a:t> = b^2-4*a*c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#Computamos las soluciones</a:t>
            </a:r>
          </a:p>
          <a:p>
            <a:r>
              <a:rPr lang="es-ES" dirty="0">
                <a:latin typeface="+mj-lt"/>
              </a:rPr>
              <a:t>x1 &lt;- (-b +</a:t>
            </a:r>
            <a:r>
              <a:rPr lang="es-ES" dirty="0" err="1">
                <a:latin typeface="+mj-lt"/>
              </a:rPr>
              <a:t>sqrt</a:t>
            </a:r>
            <a:r>
              <a:rPr lang="es-ES" dirty="0">
                <a:latin typeface="+mj-lt"/>
              </a:rPr>
              <a:t>(</a:t>
            </a:r>
            <a:r>
              <a:rPr lang="es-ES" dirty="0" err="1">
                <a:latin typeface="+mj-lt"/>
              </a:rPr>
              <a:t>Interior_raiz</a:t>
            </a:r>
            <a:r>
              <a:rPr lang="es-ES" dirty="0">
                <a:latin typeface="+mj-lt"/>
              </a:rPr>
              <a:t>))/(2*a)</a:t>
            </a:r>
          </a:p>
          <a:p>
            <a:r>
              <a:rPr lang="es-ES" dirty="0">
                <a:latin typeface="+mj-lt"/>
              </a:rPr>
              <a:t>x2 &lt;- (-b -</a:t>
            </a:r>
            <a:r>
              <a:rPr lang="es-ES" dirty="0" err="1">
                <a:latin typeface="+mj-lt"/>
              </a:rPr>
              <a:t>sqrt</a:t>
            </a:r>
            <a:r>
              <a:rPr lang="es-ES" dirty="0">
                <a:latin typeface="+mj-lt"/>
              </a:rPr>
              <a:t>(</a:t>
            </a:r>
            <a:r>
              <a:rPr lang="es-ES" dirty="0" err="1">
                <a:latin typeface="+mj-lt"/>
              </a:rPr>
              <a:t>Interior_raiz</a:t>
            </a:r>
            <a:r>
              <a:rPr lang="es-ES" dirty="0">
                <a:latin typeface="+mj-lt"/>
              </a:rPr>
              <a:t>))/(2*a)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latin typeface="+mj-lt"/>
              </a:rPr>
              <a:t>print(x1)</a:t>
            </a:r>
          </a:p>
          <a:p>
            <a:r>
              <a:rPr lang="es-ES" dirty="0">
                <a:latin typeface="+mj-lt"/>
              </a:rPr>
              <a:t>print(x2)</a:t>
            </a:r>
            <a:endParaRPr lang="es-CL" dirty="0">
              <a:latin typeface="+mj-lt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E37F028-1FD9-377E-54D5-CE69DA6D36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935" y="4569151"/>
            <a:ext cx="2182796" cy="1755146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3BD5D72-CAA1-20A4-2CCF-5F6F4FD31C5B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66034E7-9CB2-2B87-D1E7-A8D3DFC9CF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561132"/>
      </p:ext>
    </p:extLst>
  </p:cSld>
  <p:clrMapOvr>
    <a:masterClrMapping/>
  </p:clrMapOvr>
  <p:transition spd="slow">
    <p:push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286000" y="98904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Vectores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578230" y="3429000"/>
            <a:ext cx="4572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Creemos un vector que contenga las notas de 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un alumno en el curso de estadística 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Sin conocer c() almacenamos la información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#en 3 variable distintas </a:t>
            </a:r>
          </a:p>
          <a:p>
            <a:r>
              <a:rPr lang="es-ES" dirty="0">
                <a:latin typeface="+mj-lt"/>
              </a:rPr>
              <a:t>N1 &lt;- 6.6</a:t>
            </a:r>
          </a:p>
          <a:p>
            <a:r>
              <a:rPr lang="es-ES" dirty="0">
                <a:latin typeface="+mj-lt"/>
              </a:rPr>
              <a:t>N2 &lt;- 6.0</a:t>
            </a:r>
          </a:p>
          <a:p>
            <a:r>
              <a:rPr lang="es-ES" dirty="0">
                <a:latin typeface="+mj-lt"/>
              </a:rPr>
              <a:t>N3 &lt;- 5.9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#Ahora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latin typeface="+mj-lt"/>
              </a:rPr>
              <a:t>Notas &lt;- c(6.6, 6.0, 5.9)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47729"/>
            <a:ext cx="732934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Para muchas aplicaciones dentro del curso será útil tener un vector con datos. Para esto utilizamos el comando </a:t>
            </a:r>
            <a:r>
              <a:rPr lang="es-ES" b="0" i="0" dirty="0">
                <a:solidFill>
                  <a:srgbClr val="3658AA"/>
                </a:solidFill>
                <a:effectLst/>
                <a:latin typeface="+mj-lt"/>
              </a:rPr>
              <a:t>c() </a:t>
            </a: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que concatene los elementos en su interior.</a:t>
            </a:r>
          </a:p>
          <a:p>
            <a:endParaRPr lang="es-E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s-ES" i="1" dirty="0">
                <a:solidFill>
                  <a:srgbClr val="222222"/>
                </a:solidFill>
                <a:latin typeface="Arial" panose="020B0604020202020204" pitchFamily="34" charset="0"/>
              </a:rPr>
              <a:t>Concatenar: En general es el acto de unir o enlazar cosas</a:t>
            </a:r>
            <a:endParaRPr lang="es-CL" i="1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831EBE9-83C1-FA19-25A9-E802E630E7EF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B96D4F5-F974-3930-2CD7-4D745D512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621645"/>
      </p:ext>
    </p:extLst>
  </p:cSld>
  <p:clrMapOvr>
    <a:masterClrMapping/>
  </p:clrMapOvr>
  <p:transition spd="slow">
    <p:push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286000" y="98904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Vectores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285999" y="2863392"/>
            <a:ext cx="457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Creemos un vector que contenga los enteros 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#entre 1 y 9 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n-US" dirty="0">
                <a:latin typeface="+mj-lt"/>
              </a:rPr>
              <a:t>v &lt;- 1:9</a:t>
            </a:r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47729"/>
            <a:ext cx="73293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Podemos crear una lista con una secuencia 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con los números enteros entre dos números definidos</a:t>
            </a:r>
            <a:endParaRPr lang="es-ES" b="0" i="0" dirty="0">
              <a:solidFill>
                <a:srgbClr val="3658AA"/>
              </a:solidFill>
              <a:effectLst/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D6F4F72-2D2F-638D-6FBE-B1496195292E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FB8CE51-0938-A513-4859-9F9A283C6E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927573"/>
      </p:ext>
    </p:extLst>
  </p:cSld>
  <p:clrMapOvr>
    <a:masterClrMapping/>
  </p:clrMapOvr>
  <p:transition spd="slow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286000" y="98904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Vectores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285999" y="286339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Creemos un vector que comience en 1 y vaya # incrementándose en 0.2 hasta llegar a 3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n-US" dirty="0">
                <a:latin typeface="+mj-lt"/>
              </a:rPr>
              <a:t>v &lt;- seq(from=1,to=3,by=0.2)</a:t>
            </a:r>
          </a:p>
          <a:p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#Se pueden omitir </a:t>
            </a:r>
            <a:r>
              <a:rPr lang="es-ES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from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, </a:t>
            </a:r>
            <a:r>
              <a:rPr lang="es-ES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to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y </a:t>
            </a:r>
            <a:r>
              <a:rPr lang="es-ES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by</a:t>
            </a:r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latin typeface="+mj-lt"/>
              </a:rPr>
              <a:t>v2 &lt;- </a:t>
            </a:r>
            <a:r>
              <a:rPr lang="es-ES" dirty="0" err="1">
                <a:latin typeface="+mj-lt"/>
              </a:rPr>
              <a:t>seq</a:t>
            </a:r>
            <a:r>
              <a:rPr lang="es-ES" dirty="0">
                <a:latin typeface="+mj-lt"/>
              </a:rPr>
              <a:t>(1,3,0.2)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47729"/>
            <a:ext cx="732934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Podemos crear una lista con una secuencia de datos equiespaciados (la diferencia de espacio entre cada numero es la misma). 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Para esto utilizamos el comando </a:t>
            </a:r>
            <a:r>
              <a:rPr lang="es-ES" dirty="0" err="1">
                <a:solidFill>
                  <a:srgbClr val="3658AA"/>
                </a:solidFill>
                <a:latin typeface="+mj-lt"/>
              </a:rPr>
              <a:t>seq</a:t>
            </a:r>
            <a:r>
              <a:rPr lang="es-ES" dirty="0">
                <a:solidFill>
                  <a:srgbClr val="3658AA"/>
                </a:solidFill>
                <a:latin typeface="+mj-lt"/>
              </a:rPr>
              <a:t>()</a:t>
            </a:r>
            <a:endParaRPr lang="es-ES" b="0" i="0" dirty="0">
              <a:solidFill>
                <a:srgbClr val="3658AA"/>
              </a:solidFill>
              <a:effectLst/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7429FE1-AC57-B065-8E71-3ED44BE3EFC7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7C15C5F-EE33-2292-FF90-2C7909D717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346006"/>
      </p:ext>
    </p:extLst>
  </p:cSld>
  <p:clrMapOvr>
    <a:masterClrMapping/>
  </p:clrMapOvr>
  <p:transition spd="slow">
    <p:push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Caracterizando vectores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285998" y="2863392"/>
            <a:ext cx="469926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#Crear una lista</a:t>
            </a:r>
          </a:p>
          <a:p>
            <a:r>
              <a:rPr lang="es-ES" dirty="0">
                <a:latin typeface="+mj-lt"/>
              </a:rPr>
              <a:t>v1 &lt;- c(3, -1, 6.44)</a:t>
            </a:r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#Encontar máximo y mínimo de una lista</a:t>
            </a:r>
          </a:p>
          <a:p>
            <a:r>
              <a:rPr lang="es-ES" dirty="0" err="1">
                <a:latin typeface="+mj-lt"/>
              </a:rPr>
              <a:t>max</a:t>
            </a:r>
            <a:r>
              <a:rPr lang="es-ES" dirty="0">
                <a:latin typeface="+mj-lt"/>
              </a:rPr>
              <a:t>(v1)</a:t>
            </a:r>
          </a:p>
          <a:p>
            <a:r>
              <a:rPr lang="es-ES" dirty="0">
                <a:latin typeface="+mj-lt"/>
              </a:rPr>
              <a:t>min(v1) </a:t>
            </a:r>
          </a:p>
          <a:p>
            <a:endParaRPr lang="es-ES" dirty="0"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47729"/>
            <a:ext cx="732934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Una vez tengamos un vector podría interesarnos encontrar su máximo, mínimo, rango y longitud, así como trabajar operaciones lógicas con este.</a:t>
            </a:r>
            <a:endParaRPr lang="es-ES" b="0" i="0" dirty="0">
              <a:solidFill>
                <a:srgbClr val="3658AA"/>
              </a:solidFill>
              <a:effectLst/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DCEA845-E03B-313D-8847-0C25D196F86B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2F0D7C0-AA4A-0AD9-A33D-87DACAA9E6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729209"/>
      </p:ext>
    </p:extLst>
  </p:cSld>
  <p:clrMapOvr>
    <a:masterClrMapping/>
  </p:clrMapOvr>
  <p:transition spd="slow">
    <p:push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Caracterizando vectores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483961" y="4299293"/>
            <a:ext cx="469926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#Crear una lista a partir de repetir un elemento</a:t>
            </a:r>
          </a:p>
          <a:p>
            <a:r>
              <a:rPr lang="es-ES" dirty="0">
                <a:latin typeface="+mj-lt"/>
              </a:rPr>
              <a:t>v1 &lt;- c(3, -1, 6.44)</a:t>
            </a:r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#Encontar el rango</a:t>
            </a:r>
          </a:p>
          <a:p>
            <a:r>
              <a:rPr lang="es-ES" dirty="0" err="1">
                <a:latin typeface="+mj-lt"/>
              </a:rPr>
              <a:t>range</a:t>
            </a:r>
            <a:r>
              <a:rPr lang="es-ES" dirty="0">
                <a:latin typeface="+mj-lt"/>
              </a:rPr>
              <a:t>(v1)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#Encontar longitud</a:t>
            </a:r>
          </a:p>
          <a:p>
            <a:r>
              <a:rPr lang="es-ES" dirty="0" err="1">
                <a:latin typeface="+mj-lt"/>
              </a:rPr>
              <a:t>length</a:t>
            </a:r>
            <a:r>
              <a:rPr lang="es-ES" dirty="0">
                <a:latin typeface="+mj-lt"/>
              </a:rPr>
              <a:t>(v1)</a:t>
            </a:r>
          </a:p>
          <a:p>
            <a:endParaRPr lang="es-ES" dirty="0">
              <a:latin typeface="+mj-lt"/>
            </a:endParaRPr>
          </a:p>
          <a:p>
            <a:endParaRPr lang="es-ES" dirty="0"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47729"/>
            <a:ext cx="732934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Una vez tengamos un vector podría interesarnos encontrar su máximo, mínimo, rango y longitud, así como trabajar operaciones lógicas con este.</a:t>
            </a:r>
          </a:p>
          <a:p>
            <a:endParaRPr lang="es-E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s-ES" dirty="0" err="1">
                <a:solidFill>
                  <a:srgbClr val="3658AA"/>
                </a:solidFill>
                <a:latin typeface="+mj-lt"/>
              </a:rPr>
              <a:t>length</a:t>
            </a:r>
            <a:r>
              <a:rPr lang="es-ES" dirty="0">
                <a:solidFill>
                  <a:srgbClr val="3658AA"/>
                </a:solidFill>
                <a:latin typeface="+mj-lt"/>
              </a:rPr>
              <a:t>() 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se utiliza para obtener la longitud o el número de elementos de un objeto</a:t>
            </a:r>
            <a:endParaRPr lang="es-ES" b="0" i="0" dirty="0">
              <a:solidFill>
                <a:srgbClr val="3658AA"/>
              </a:solidFill>
              <a:effectLst/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7381A52-27D4-E82C-A078-187E44B43638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C1A5815-3C26-9325-6CBB-8CA5F5EC7A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96039"/>
      </p:ext>
    </p:extLst>
  </p:cSld>
  <p:clrMapOvr>
    <a:masterClrMapping/>
  </p:clrMapOvr>
  <p:transition spd="slow">
    <p:push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Caracterizando vectores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295424" y="2610683"/>
            <a:ext cx="469926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+mj-lt"/>
              </a:rPr>
              <a:t>x &lt;- c(1, 2, 3, 4, 6)</a:t>
            </a:r>
          </a:p>
          <a:p>
            <a:r>
              <a:rPr lang="es-ES" dirty="0">
                <a:latin typeface="+mj-lt"/>
              </a:rPr>
              <a:t>y &lt;- c(3, 1, 5, 2, 6)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Operador &lt;: Devuelve un vector #lógico que indica si cada elemento de x es #menor que el correspondiente elemento de y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latin typeface="+mj-lt"/>
              </a:rPr>
              <a:t>x &lt; y </a:t>
            </a:r>
          </a:p>
          <a:p>
            <a:endParaRPr lang="es-ES" dirty="0">
              <a:latin typeface="+mj-lt"/>
            </a:endParaRPr>
          </a:p>
          <a:p>
            <a:endParaRPr lang="es-ES" dirty="0"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Devuelve un vector lógico que indica si cada  #elemento de x es menor o igual que el  #correspondiente elemento de y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latin typeface="+mj-lt"/>
              </a:rPr>
              <a:t>x &lt;= y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57156"/>
            <a:ext cx="73293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Las condiciones son operaciones relacionales que resultan en Verdadero o Falso. Para ello se emplean los símbolos &lt;,&lt;=, &gt;,&gt;=,==</a:t>
            </a:r>
            <a:endParaRPr lang="es-ES" b="0" i="0" dirty="0">
              <a:solidFill>
                <a:srgbClr val="3658AA"/>
              </a:solidFill>
              <a:effectLst/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F146892-5D21-13A9-D1E2-5E17F3F7E729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F50FA5B-EA60-7A87-B9C9-3277D90BE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658499"/>
      </p:ext>
    </p:extLst>
  </p:cSld>
  <p:clrMapOvr>
    <a:masterClrMapping/>
  </p:clrMapOvr>
  <p:transition spd="slow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Caracterizando vectores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295424" y="2610683"/>
            <a:ext cx="469926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+mj-lt"/>
              </a:rPr>
              <a:t>x &lt;- c(1, 2, 3, 4, 6)</a:t>
            </a:r>
          </a:p>
          <a:p>
            <a:r>
              <a:rPr lang="es-ES" dirty="0">
                <a:latin typeface="+mj-lt"/>
              </a:rPr>
              <a:t>y &lt;- c(3, 1, 5, 2, 6)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Operador &gt;: Devuelve un vector lógico que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#indica si cada elemento de x es mayor que el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#correspondiente elemento de y</a:t>
            </a:r>
          </a:p>
          <a:p>
            <a:r>
              <a:rPr lang="es-ES" dirty="0">
                <a:latin typeface="+mj-lt"/>
              </a:rPr>
              <a:t>x &gt; y </a:t>
            </a:r>
          </a:p>
          <a:p>
            <a:endParaRPr lang="es-ES" dirty="0">
              <a:latin typeface="+mj-lt"/>
            </a:endParaRPr>
          </a:p>
          <a:p>
            <a:endParaRPr lang="es-ES" dirty="0"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Operador &gt;=: Devuelve un vector lógico que 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#indica si cada elemento de x es mayor o igual </a:t>
            </a: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#que el correspondiente elemento de y</a:t>
            </a:r>
            <a:endParaRPr lang="es-ES" dirty="0">
              <a:latin typeface="+mj-lt"/>
            </a:endParaRPr>
          </a:p>
          <a:p>
            <a:r>
              <a:rPr lang="es-ES" dirty="0">
                <a:latin typeface="+mj-lt"/>
              </a:rPr>
              <a:t>x&gt;= y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57156"/>
            <a:ext cx="73293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Las condiciones son operaciones relacionales que resultan en Verdadero o Falso. Para ello se emplean los símbolos &lt;,&lt;=, &gt;,&gt;=,==</a:t>
            </a:r>
            <a:endParaRPr lang="es-ES" b="0" i="0" dirty="0">
              <a:solidFill>
                <a:srgbClr val="3658AA"/>
              </a:solidFill>
              <a:effectLst/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C07EF51-4A92-C95D-33BF-3002D4858065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A060231-845E-5576-062C-65D0775D15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322533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2198505"/>
                <a:ext cx="7093671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sz="2000" dirty="0">
                    <a:latin typeface="Calibri" panose="020F0502020204030204" pitchFamily="34" charset="0"/>
                  </a:rPr>
                  <a:t>Las matrices permiten resumir y rescribir sistemas de ecuaciones para su resolución.</a:t>
                </a: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r>
                  <a:rPr lang="es-ES" sz="2000" dirty="0">
                    <a:latin typeface="Calibri" panose="020F0502020204030204" pitchFamily="34" charset="0"/>
                  </a:rPr>
                  <a:t>Escribamos el sistema anterior como matriz, con los coeficientes de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y el coeficiente independiente: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2198505"/>
                <a:ext cx="7093671" cy="1631216"/>
              </a:xfrm>
              <a:prstGeom prst="rect">
                <a:avLst/>
              </a:prstGeom>
              <a:blipFill>
                <a:blip r:embed="rId3"/>
                <a:stretch>
                  <a:fillRect l="-859" t="-2247" b="-599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¿Qué es una matriz?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A9780A2-66CD-F7A4-BFEA-50F11C4C1C5A}"/>
                  </a:ext>
                </a:extLst>
              </p:cNvPr>
              <p:cNvSpPr txBox="1"/>
              <p:nvPr/>
            </p:nvSpPr>
            <p:spPr>
              <a:xfrm>
                <a:off x="3526431" y="4496619"/>
                <a:ext cx="1926168" cy="7184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s-ES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sz="2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L" sz="2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s-CL" sz="2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s-CL" sz="28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</m:mr>
                            <m:mr>
                              <m:e>
                                <m:r>
                                  <a:rPr lang="es-CL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s-CL" sz="2800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s-CL" sz="2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9A9780A2-66CD-F7A4-BFEA-50F11C4C1C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6431" y="4496619"/>
                <a:ext cx="1926168" cy="7184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3B28E327-67F1-6015-D8FC-87C1FE48F781}"/>
                  </a:ext>
                </a:extLst>
              </p:cNvPr>
              <p:cNvSpPr txBox="1"/>
              <p:nvPr/>
            </p:nvSpPr>
            <p:spPr>
              <a:xfrm>
                <a:off x="1025164" y="5788058"/>
                <a:ext cx="70936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dirty="0"/>
                  <a:t>Esta matriz tiene dimensión </a:t>
                </a:r>
                <a14:m>
                  <m:oMath xmlns:m="http://schemas.openxmlformats.org/officeDocument/2006/math">
                    <m:r>
                      <a:rPr lang="es-ES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s-CL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i="1" dirty="0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s-ES" dirty="0"/>
                  <a:t> (dos filas y tres columnas)</a:t>
                </a: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3B28E327-67F1-6015-D8FC-87C1FE48F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5788058"/>
                <a:ext cx="7093670" cy="369332"/>
              </a:xfrm>
              <a:prstGeom prst="rect">
                <a:avLst/>
              </a:prstGeom>
              <a:blipFill>
                <a:blip r:embed="rId6"/>
                <a:stretch>
                  <a:fillRect l="-687" t="-8197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2226458"/>
      </p:ext>
    </p:extLst>
  </p:cSld>
  <p:clrMapOvr>
    <a:masterClrMapping/>
  </p:clrMapOvr>
  <p:transition spd="slow">
    <p:push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Caracterizando vectores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222367" y="3161852"/>
            <a:ext cx="469926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+mj-lt"/>
              </a:rPr>
              <a:t>x &lt;- c(1, 2, 3, 4, 6)</a:t>
            </a:r>
          </a:p>
          <a:p>
            <a:r>
              <a:rPr lang="es-ES" dirty="0">
                <a:latin typeface="+mj-lt"/>
              </a:rPr>
              <a:t>y &lt;- c(3, 1, 5, 2, 6)</a:t>
            </a:r>
          </a:p>
          <a:p>
            <a:endParaRPr lang="es-ES" dirty="0"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 Operador ==: Devuelve un vector lógico que indica si cada elemento de x es igual al correspondiente elemento de y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latin typeface="+mj-lt"/>
              </a:rPr>
              <a:t>x == y </a:t>
            </a:r>
          </a:p>
          <a:p>
            <a:endParaRPr lang="es-ES" dirty="0"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57156"/>
            <a:ext cx="73293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Las condiciones son operaciones relacionales que resultan en Verdadero o Falso. Para ello se emplean los símbolos &lt;,&lt;=, &gt;,&gt;=,==</a:t>
            </a:r>
            <a:endParaRPr lang="es-ES" b="0" i="0" dirty="0">
              <a:solidFill>
                <a:srgbClr val="3658AA"/>
              </a:solidFill>
              <a:effectLst/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D72C523-4242-252C-7698-D6C518B17F4D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4326452-2763-27DD-D35A-BA6888F135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168049"/>
      </p:ext>
    </p:extLst>
  </p:cSld>
  <p:clrMapOvr>
    <a:masterClrMapping/>
  </p:clrMapOvr>
  <p:transition spd="slow">
    <p:push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Matrices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222367" y="3161852"/>
            <a:ext cx="46992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#Creemos una lista que 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contenga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20 elementos </a:t>
            </a:r>
          </a:p>
          <a:p>
            <a:r>
              <a:rPr lang="pt-BR" dirty="0">
                <a:latin typeface="+mj-lt"/>
              </a:rPr>
              <a:t>lista =</a:t>
            </a:r>
            <a:r>
              <a:rPr lang="pt-BR" dirty="0" err="1">
                <a:latin typeface="+mj-lt"/>
              </a:rPr>
              <a:t>seq</a:t>
            </a:r>
            <a:r>
              <a:rPr lang="pt-BR" dirty="0">
                <a:latin typeface="+mj-lt"/>
              </a:rPr>
              <a:t>(1,10.5,0.5)</a:t>
            </a:r>
          </a:p>
          <a:p>
            <a:endParaRPr lang="pt-BR" dirty="0">
              <a:latin typeface="+mj-lt"/>
            </a:endParaRPr>
          </a:p>
          <a:p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#Definimos uma matriz de 4 filas y 5 </a:t>
            </a:r>
            <a:r>
              <a:rPr lang="pt-BR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columnas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</a:p>
          <a:p>
            <a:r>
              <a:rPr lang="pt-BR" dirty="0">
                <a:latin typeface="+mj-lt"/>
              </a:rPr>
              <a:t>matriz &lt;- </a:t>
            </a:r>
            <a:r>
              <a:rPr lang="pt-BR" dirty="0" err="1">
                <a:latin typeface="+mj-lt"/>
              </a:rPr>
              <a:t>matrix</a:t>
            </a:r>
            <a:r>
              <a:rPr lang="pt-BR" dirty="0">
                <a:latin typeface="+mj-lt"/>
              </a:rPr>
              <a:t>(lista, </a:t>
            </a:r>
            <a:r>
              <a:rPr lang="pt-BR" dirty="0" err="1">
                <a:latin typeface="+mj-lt"/>
              </a:rPr>
              <a:t>nrow</a:t>
            </a:r>
            <a:r>
              <a:rPr lang="pt-BR" dirty="0">
                <a:latin typeface="+mj-lt"/>
              </a:rPr>
              <a:t> = 4, </a:t>
            </a:r>
            <a:r>
              <a:rPr lang="pt-BR" dirty="0" err="1">
                <a:latin typeface="+mj-lt"/>
              </a:rPr>
              <a:t>ncol</a:t>
            </a:r>
            <a:r>
              <a:rPr lang="pt-BR" dirty="0">
                <a:latin typeface="+mj-lt"/>
              </a:rPr>
              <a:t> = 5)</a:t>
            </a:r>
            <a:endParaRPr lang="es-ES" dirty="0"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57156"/>
            <a:ext cx="73293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La función </a:t>
            </a:r>
            <a:r>
              <a:rPr lang="es-ES" b="0" i="0" dirty="0" err="1">
                <a:solidFill>
                  <a:srgbClr val="3658AA"/>
                </a:solidFill>
                <a:effectLst/>
                <a:latin typeface="+mj-lt"/>
              </a:rPr>
              <a:t>matrix</a:t>
            </a:r>
            <a:r>
              <a:rPr lang="es-ES" b="0" i="0" dirty="0">
                <a:solidFill>
                  <a:srgbClr val="3658AA"/>
                </a:solidFill>
                <a:effectLst/>
                <a:latin typeface="+mj-lt"/>
              </a:rPr>
              <a:t>() </a:t>
            </a: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toma un vector de elementos y los organiza en una matriz con el número de filas y columnas especificado.</a:t>
            </a:r>
            <a:endParaRPr lang="es-ES" b="0" i="0" dirty="0">
              <a:solidFill>
                <a:srgbClr val="3658AA"/>
              </a:solidFill>
              <a:effectLst/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3961715-35DD-623D-9B89-BBF33A202BF8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DDF74EE-A11B-5D8B-59C7-AA494250C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169783"/>
      </p:ext>
    </p:extLst>
  </p:cSld>
  <p:clrMapOvr>
    <a:masterClrMapping/>
  </p:clrMapOvr>
  <p:transition spd="slow">
    <p:push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Matrices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222368" y="1924407"/>
            <a:ext cx="46992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#Creemos una lista que 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contenga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20 elementos </a:t>
            </a:r>
          </a:p>
          <a:p>
            <a:r>
              <a:rPr lang="pt-BR" dirty="0">
                <a:latin typeface="+mj-lt"/>
              </a:rPr>
              <a:t>lista =</a:t>
            </a:r>
            <a:r>
              <a:rPr lang="pt-BR" dirty="0" err="1">
                <a:latin typeface="+mj-lt"/>
              </a:rPr>
              <a:t>seq</a:t>
            </a:r>
            <a:r>
              <a:rPr lang="pt-BR" dirty="0">
                <a:latin typeface="+mj-lt"/>
              </a:rPr>
              <a:t>(1,10.5,0.5)</a:t>
            </a:r>
          </a:p>
          <a:p>
            <a:endParaRPr lang="pt-BR" dirty="0">
              <a:latin typeface="+mj-lt"/>
            </a:endParaRPr>
          </a:p>
          <a:p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#Definimos uma matriz de 4 filas y 5 </a:t>
            </a:r>
            <a:r>
              <a:rPr lang="pt-BR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columnas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</a:p>
          <a:p>
            <a:r>
              <a:rPr lang="pt-BR" dirty="0">
                <a:latin typeface="+mj-lt"/>
              </a:rPr>
              <a:t>matriz &lt;- </a:t>
            </a:r>
            <a:r>
              <a:rPr lang="pt-BR" dirty="0" err="1">
                <a:latin typeface="+mj-lt"/>
              </a:rPr>
              <a:t>matrix</a:t>
            </a:r>
            <a:r>
              <a:rPr lang="pt-BR" dirty="0">
                <a:latin typeface="+mj-lt"/>
              </a:rPr>
              <a:t>(lista, </a:t>
            </a:r>
            <a:r>
              <a:rPr lang="pt-BR" dirty="0" err="1">
                <a:latin typeface="+mj-lt"/>
              </a:rPr>
              <a:t>nrow</a:t>
            </a:r>
            <a:r>
              <a:rPr lang="pt-BR" dirty="0">
                <a:latin typeface="+mj-lt"/>
              </a:rPr>
              <a:t> = 4, </a:t>
            </a:r>
            <a:r>
              <a:rPr lang="pt-BR" dirty="0" err="1">
                <a:latin typeface="+mj-lt"/>
              </a:rPr>
              <a:t>ncol</a:t>
            </a:r>
            <a:r>
              <a:rPr lang="pt-BR" dirty="0">
                <a:latin typeface="+mj-lt"/>
              </a:rPr>
              <a:t> = 5)</a:t>
            </a:r>
            <a:endParaRPr lang="es-ES" dirty="0">
              <a:latin typeface="+mj-lt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C274631-37A7-2B8F-851A-9CB567C3FA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68" t="13391" r="76803" b="71031"/>
          <a:stretch/>
        </p:blipFill>
        <p:spPr>
          <a:xfrm>
            <a:off x="2582944" y="4053267"/>
            <a:ext cx="3821504" cy="1600137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91D4E989-00F4-3691-BB8E-0EA262E7E384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ECE0FC-C411-17FE-6900-6F1F34E40A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623418"/>
      </p:ext>
    </p:extLst>
  </p:cSld>
  <p:clrMapOvr>
    <a:masterClrMapping/>
  </p:clrMapOvr>
  <p:transition spd="slow">
    <p:push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Matrices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2121031" y="3152425"/>
            <a:ext cx="54699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#Creemos una lista que 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contenga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20 elementos </a:t>
            </a:r>
          </a:p>
          <a:p>
            <a:r>
              <a:rPr lang="pt-BR" dirty="0">
                <a:latin typeface="+mj-lt"/>
              </a:rPr>
              <a:t>lista =</a:t>
            </a:r>
            <a:r>
              <a:rPr lang="pt-BR" dirty="0" err="1">
                <a:latin typeface="+mj-lt"/>
              </a:rPr>
              <a:t>seq</a:t>
            </a:r>
            <a:r>
              <a:rPr lang="pt-BR" dirty="0">
                <a:latin typeface="+mj-lt"/>
              </a:rPr>
              <a:t>(1,10.5,0.5)</a:t>
            </a:r>
          </a:p>
          <a:p>
            <a:endParaRPr lang="pt-BR" dirty="0">
              <a:latin typeface="+mj-lt"/>
            </a:endParaRPr>
          </a:p>
          <a:p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#Definimos uma matriz de 4 filas y 5 </a:t>
            </a:r>
            <a:r>
              <a:rPr lang="pt-BR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columnas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</a:p>
          <a:p>
            <a:r>
              <a:rPr lang="pt-BR" dirty="0">
                <a:latin typeface="+mj-lt"/>
              </a:rPr>
              <a:t>matriz2 &lt;- </a:t>
            </a:r>
            <a:r>
              <a:rPr lang="pt-BR" dirty="0" err="1">
                <a:latin typeface="+mj-lt"/>
              </a:rPr>
              <a:t>matrix</a:t>
            </a:r>
            <a:r>
              <a:rPr lang="pt-BR" dirty="0">
                <a:latin typeface="+mj-lt"/>
              </a:rPr>
              <a:t>(lista, </a:t>
            </a:r>
            <a:r>
              <a:rPr lang="pt-BR" dirty="0" err="1">
                <a:latin typeface="+mj-lt"/>
              </a:rPr>
              <a:t>nrow</a:t>
            </a:r>
            <a:r>
              <a:rPr lang="pt-BR" dirty="0">
                <a:latin typeface="+mj-lt"/>
              </a:rPr>
              <a:t> = 4, </a:t>
            </a:r>
            <a:r>
              <a:rPr lang="pt-BR" dirty="0" err="1">
                <a:latin typeface="+mj-lt"/>
              </a:rPr>
              <a:t>ncol</a:t>
            </a:r>
            <a:r>
              <a:rPr lang="pt-BR" dirty="0">
                <a:latin typeface="+mj-lt"/>
              </a:rPr>
              <a:t> = 5, byrow = TRUE)</a:t>
            </a:r>
            <a:endParaRPr lang="es-ES" dirty="0"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57156"/>
            <a:ext cx="732934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La función </a:t>
            </a:r>
            <a:r>
              <a:rPr lang="es-ES" b="0" i="0" dirty="0" err="1">
                <a:solidFill>
                  <a:srgbClr val="3658AA"/>
                </a:solidFill>
                <a:effectLst/>
                <a:latin typeface="+mj-lt"/>
              </a:rPr>
              <a:t>matrix</a:t>
            </a:r>
            <a:r>
              <a:rPr lang="es-ES" b="0" i="0" dirty="0">
                <a:solidFill>
                  <a:srgbClr val="3658AA"/>
                </a:solidFill>
                <a:effectLst/>
                <a:latin typeface="+mj-lt"/>
              </a:rPr>
              <a:t>() </a:t>
            </a: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por defecto llena la matriz desde las columnas.</a:t>
            </a:r>
          </a:p>
          <a:p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S</a:t>
            </a: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 queremos que la llene desde las files debemos </a:t>
            </a:r>
          </a:p>
          <a:p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especificarlo </a:t>
            </a:r>
            <a:r>
              <a:rPr lang="es-ES" b="0" i="0" dirty="0" err="1">
                <a:solidFill>
                  <a:srgbClr val="3658AA"/>
                </a:solidFill>
                <a:effectLst/>
                <a:latin typeface="+mj-lt"/>
              </a:rPr>
              <a:t>byrow</a:t>
            </a:r>
            <a:r>
              <a:rPr lang="es-ES" b="0" i="0" dirty="0">
                <a:solidFill>
                  <a:srgbClr val="3658AA"/>
                </a:solidFill>
                <a:effectLst/>
                <a:latin typeface="+mj-lt"/>
              </a:rPr>
              <a:t> = TRUE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63A2C649-D4F2-059E-5465-A16AA37998D5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AD156F9-7B25-5CFE-6691-A1DC7BD02F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612985"/>
      </p:ext>
    </p:extLst>
  </p:cSld>
  <p:clrMapOvr>
    <a:masterClrMapping/>
  </p:clrMapOvr>
  <p:transition spd="slow">
    <p:push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Matrices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BB70A73-8F89-E825-F1CC-B6E9602EC9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62" t="13391" r="76804" b="69931"/>
          <a:stretch/>
        </p:blipFill>
        <p:spPr>
          <a:xfrm>
            <a:off x="2250653" y="2681341"/>
            <a:ext cx="4348117" cy="193013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D7DE4EB6-1654-DEE2-D95B-44B60DAB5B53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0EE234A-FB3A-99E5-7414-DD8C1C18E9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530593"/>
      </p:ext>
    </p:extLst>
  </p:cSld>
  <p:clrMapOvr>
    <a:masterClrMapping/>
  </p:clrMapOvr>
  <p:transition spd="slow">
    <p:push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 descr="http://oppi.uai.cl/wp-content/themes/oppi/img/logo-uai.png">
            <a:extLst>
              <a:ext uri="{FF2B5EF4-FFF2-40B4-BE49-F238E27FC236}">
                <a16:creationId xmlns:a16="http://schemas.microsoft.com/office/drawing/2014/main" id="{9D28290C-7F48-4212-9B62-AA22C084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33" y="223887"/>
            <a:ext cx="1477864" cy="30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0314134-2D0A-3206-754F-BD753A949D23}"/>
              </a:ext>
            </a:extLst>
          </p:cNvPr>
          <p:cNvSpPr txBox="1"/>
          <p:nvPr/>
        </p:nvSpPr>
        <p:spPr>
          <a:xfrm>
            <a:off x="2121031" y="989046"/>
            <a:ext cx="4736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Data </a:t>
            </a:r>
            <a:r>
              <a:rPr lang="es-CL" sz="3600" b="0" i="0" u="none" strike="noStrike" baseline="0" dirty="0" err="1">
                <a:solidFill>
                  <a:srgbClr val="3658AA"/>
                </a:solidFill>
                <a:latin typeface="Calibri" panose="020F0502020204030204" pitchFamily="34" charset="0"/>
              </a:rPr>
              <a:t>frame</a:t>
            </a:r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 </a:t>
            </a:r>
            <a:endParaRPr lang="es-CL" sz="3600" dirty="0">
              <a:solidFill>
                <a:srgbClr val="3658AA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11C6610-6CD4-93FE-2FD0-598985DDDD66}"/>
              </a:ext>
            </a:extLst>
          </p:cNvPr>
          <p:cNvSpPr txBox="1"/>
          <p:nvPr/>
        </p:nvSpPr>
        <p:spPr>
          <a:xfrm>
            <a:off x="1998269" y="3429000"/>
            <a:ext cx="546990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#Imagine tiene información de sus clientes</a:t>
            </a:r>
          </a:p>
          <a:p>
            <a:r>
              <a:rPr lang="es-ES" dirty="0">
                <a:latin typeface="+mj-lt"/>
              </a:rPr>
              <a:t>Nombre &lt;- c("Pedro", "Juan", "Diego")</a:t>
            </a:r>
          </a:p>
          <a:p>
            <a:r>
              <a:rPr lang="es-ES" dirty="0">
                <a:latin typeface="+mj-lt"/>
              </a:rPr>
              <a:t>Ciudad &lt;- c("Viña", "Santiago", "</a:t>
            </a:r>
            <a:r>
              <a:rPr lang="es-ES" dirty="0" err="1">
                <a:latin typeface="+mj-lt"/>
              </a:rPr>
              <a:t>Concepcion</a:t>
            </a:r>
            <a:r>
              <a:rPr lang="es-ES" dirty="0">
                <a:latin typeface="+mj-lt"/>
              </a:rPr>
              <a:t>")</a:t>
            </a:r>
          </a:p>
          <a:p>
            <a:r>
              <a:rPr lang="es-ES" dirty="0">
                <a:latin typeface="+mj-lt"/>
              </a:rPr>
              <a:t>Pedido &lt;- c("Completo", "Chacarero", "Papas" )</a:t>
            </a:r>
          </a:p>
          <a:p>
            <a:r>
              <a:rPr lang="es-ES" dirty="0">
                <a:latin typeface="+mj-lt"/>
              </a:rPr>
              <a:t>Pago &lt;- c(2500, 3500, 1500)</a:t>
            </a:r>
          </a:p>
          <a:p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#Puede comenzar a armar una base de datos con su </a:t>
            </a:r>
            <a:r>
              <a:rPr lang="es-ES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info</a:t>
            </a:r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r>
              <a:rPr lang="es-ES" dirty="0" err="1">
                <a:latin typeface="+mj-lt"/>
              </a:rPr>
              <a:t>mis_clientes</a:t>
            </a:r>
            <a:r>
              <a:rPr lang="es-ES" dirty="0">
                <a:latin typeface="+mj-lt"/>
              </a:rPr>
              <a:t> = </a:t>
            </a:r>
            <a:r>
              <a:rPr lang="es-ES" dirty="0" err="1">
                <a:latin typeface="+mj-lt"/>
              </a:rPr>
              <a:t>data.frame</a:t>
            </a:r>
            <a:r>
              <a:rPr lang="es-ES" dirty="0">
                <a:latin typeface="+mj-lt"/>
              </a:rPr>
              <a:t>(Nombre, Ciudad, Pedido, Pago</a:t>
            </a: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)</a:t>
            </a:r>
            <a:endParaRPr lang="es-ES" dirty="0">
              <a:latin typeface="+mj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6ED531-2B2F-05A9-FF6D-B21F25E54E1C}"/>
              </a:ext>
            </a:extLst>
          </p:cNvPr>
          <p:cNvSpPr txBox="1"/>
          <p:nvPr/>
        </p:nvSpPr>
        <p:spPr>
          <a:xfrm>
            <a:off x="907329" y="1757156"/>
            <a:ext cx="732934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D</a:t>
            </a: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ata </a:t>
            </a:r>
            <a:r>
              <a:rPr lang="es-E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frame</a:t>
            </a: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es un objeto que se utiliza para almacenar datos tabulares en forma de filas y columnas, similar a una tabla en una base de datos o una hoja de cálculo</a:t>
            </a:r>
            <a:endParaRPr lang="es-ES" b="0" i="0" dirty="0">
              <a:solidFill>
                <a:srgbClr val="3658AA"/>
              </a:solidFill>
              <a:effectLst/>
              <a:latin typeface="+mj-l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4F4776C-0051-8C75-BF8C-C11E476DE943}"/>
              </a:ext>
            </a:extLst>
          </p:cNvPr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0322873-403F-A3A5-B212-2EB418680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684474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2198505"/>
                <a:ext cx="7093671" cy="37672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sz="2000" dirty="0">
                    <a:latin typeface="Calibri" panose="020F0502020204030204" pitchFamily="34" charset="0"/>
                  </a:rPr>
                  <a:t>Una Matriz es un conjunto de números ordenados en filas o en columnas </a:t>
                </a: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CL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s-C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s-C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s-C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s-CL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s-CL" sz="20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s-CL" sz="20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e>
                                    <m:r>
                                      <a:rPr lang="es-CL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s-CL" sz="20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es-CL" sz="20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C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r>
                  <a:rPr lang="es-ES" sz="2000" dirty="0">
                    <a:latin typeface="Calibri" panose="020F0502020204030204" pitchFamily="34" charset="0"/>
                  </a:rPr>
                  <a:t>Los elementos de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se denotan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donde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representa la fila y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la columna.</a:t>
                </a:r>
              </a:p>
              <a:p>
                <a:pPr algn="ctr"/>
                <a:r>
                  <a:rPr lang="es-ES" sz="2000" dirty="0"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CL" sz="2000" b="0" i="1" dirty="0" smtClean="0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 = 2</m:t>
                    </m:r>
                  </m:oMath>
                </a14:m>
                <a:endParaRPr lang="es-ES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2198505"/>
                <a:ext cx="7093671" cy="3767250"/>
              </a:xfrm>
              <a:prstGeom prst="rect">
                <a:avLst/>
              </a:prstGeom>
              <a:blipFill>
                <a:blip r:embed="rId3"/>
                <a:stretch>
                  <a:fillRect l="-859" t="-971" r="-4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Matrices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0711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/>
              <p:nvPr/>
            </p:nvSpPr>
            <p:spPr>
              <a:xfrm>
                <a:off x="1025164" y="2198505"/>
                <a:ext cx="7093671" cy="28870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sz="2000" dirty="0">
                    <a:latin typeface="Calibri" panose="020F0502020204030204" pitchFamily="34" charset="0"/>
                  </a:rPr>
                  <a:t>Matrices cuadradas: Matrices con el mismo número de filas y columnas</a:t>
                </a: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r>
                  <a:rPr lang="es-ES" sz="2000" dirty="0">
                    <a:latin typeface="Calibri" panose="020F0502020204030204" pitchFamily="34" charset="0"/>
                  </a:rPr>
                  <a:t>Poseen dos diagonales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000" dirty="0">
                    <a:latin typeface="Calibri" panose="020F0502020204030204" pitchFamily="34" charset="0"/>
                  </a:rPr>
                  <a:t>Diagonal mayor: Formada por los elementos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CL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s-CL" sz="2000" b="0" i="1" smtClean="0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s-CL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𝑛𝑛</m:t>
                        </m:r>
                      </m:sub>
                    </m:sSub>
                  </m:oMath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000" dirty="0">
                    <a:latin typeface="Calibri" panose="020F0502020204030204" pitchFamily="34" charset="0"/>
                  </a:rPr>
                  <a:t>Diagonal menor: formada por los elementos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CL" sz="20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s-ES" sz="2000" dirty="0">
                    <a:latin typeface="Calibri" panose="020F0502020204030204" pitchFamily="34" charset="0"/>
                  </a:rPr>
                  <a:t> donde </a:t>
                </a:r>
                <a14:m>
                  <m:oMath xmlns:m="http://schemas.openxmlformats.org/officeDocument/2006/math"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sz="2000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s-ES" sz="2000" dirty="0">
                  <a:latin typeface="Calibri" panose="020F0502020204030204" pitchFamily="34" charset="0"/>
                </a:endParaRP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  <a:p>
                <a:endParaRPr lang="es-ES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794F9AF6-D3F9-6AD3-B446-26DD9EB9D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164" y="2198505"/>
                <a:ext cx="7093671" cy="2887009"/>
              </a:xfrm>
              <a:prstGeom prst="rect">
                <a:avLst/>
              </a:prstGeom>
              <a:blipFill>
                <a:blip r:embed="rId3"/>
                <a:stretch>
                  <a:fillRect l="-859" t="-126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Matrices cuadradas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3B0FC47-E627-BAB7-144B-B8BE6DE636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4273"/>
          <a:stretch/>
        </p:blipFill>
        <p:spPr>
          <a:xfrm>
            <a:off x="2806263" y="5032291"/>
            <a:ext cx="3640017" cy="119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523128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94F9AF6-D3F9-6AD3-B446-26DD9EB9DF53}"/>
              </a:ext>
            </a:extLst>
          </p:cNvPr>
          <p:cNvSpPr txBox="1"/>
          <p:nvPr/>
        </p:nvSpPr>
        <p:spPr>
          <a:xfrm>
            <a:off x="1025164" y="1919057"/>
            <a:ext cx="7093671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sz="2000" dirty="0">
                <a:latin typeface="Calibri" panose="020F0502020204030204" pitchFamily="34" charset="0"/>
              </a:rPr>
              <a:t>Matriz triangular superior: es la matriz en donde los elementos que quedan por debajo de la diagonal principal son ceros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sz="2000" dirty="0">
              <a:latin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sz="2000" dirty="0">
              <a:latin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sz="2000" dirty="0">
              <a:latin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sz="2000" dirty="0">
              <a:latin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sz="2000" dirty="0">
              <a:latin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sz="2000" dirty="0">
                <a:latin typeface="Calibri" panose="020F0502020204030204" pitchFamily="34" charset="0"/>
              </a:rPr>
              <a:t>Matriz triangular inferior: es la matriz en donde los elementos que quedan por arriba de la diagonal principal son ceros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sz="2000" dirty="0">
              <a:latin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sz="2000" dirty="0">
              <a:latin typeface="Calibri" panose="020F0502020204030204" pitchFamily="34" charset="0"/>
            </a:endParaRP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sz="2000" dirty="0">
                <a:latin typeface="Calibri" panose="020F0502020204030204" pitchFamily="34" charset="0"/>
              </a:rPr>
              <a:t>Traza de una matriz: Es la suma de los elementos de la diagonal principal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Matrices cuadradas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56A76E8-B58D-BB61-2161-DCB1E4142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3757" y="4849749"/>
            <a:ext cx="2028633" cy="91288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9B7C301-C2C7-A1C1-BC99-41D23626EE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771" y="2762506"/>
            <a:ext cx="1804607" cy="107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74061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-28280"/>
            <a:ext cx="9144000" cy="716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94F9AF6-D3F9-6AD3-B446-26DD9EB9DF53}"/>
              </a:ext>
            </a:extLst>
          </p:cNvPr>
          <p:cNvSpPr txBox="1"/>
          <p:nvPr/>
        </p:nvSpPr>
        <p:spPr>
          <a:xfrm>
            <a:off x="1025164" y="1919057"/>
            <a:ext cx="709367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Calibri" panose="020F0502020204030204" pitchFamily="34" charset="0"/>
              </a:rPr>
              <a:t>Matriz diagonal: elementos que no están en la diagonal principal son todos ceros.</a:t>
            </a: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algn="just"/>
            <a:r>
              <a:rPr lang="es-ES" sz="2000" dirty="0">
                <a:latin typeface="Calibri" panose="020F0502020204030204" pitchFamily="34" charset="0"/>
              </a:rPr>
              <a:t>Matriz identidad: Es una matriz diagonal donde los elementos de la diagonal son unos.</a:t>
            </a: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algn="just"/>
            <a:endParaRPr lang="es-ES" sz="2000" dirty="0">
              <a:latin typeface="Calibri" panose="020F0502020204030204" pitchFamily="34" charset="0"/>
            </a:endParaRPr>
          </a:p>
          <a:p>
            <a:pPr algn="just"/>
            <a:r>
              <a:rPr lang="es-ES" sz="2000" dirty="0">
                <a:latin typeface="Calibri" panose="020F0502020204030204" pitchFamily="34" charset="0"/>
              </a:rPr>
              <a:t>Matriz escalar: matriz diagonal donde todos los elementos de su diagonal son iguales.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22D51CB-D88C-A4C7-2A47-BFC43A9DFC3F}"/>
              </a:ext>
            </a:extLst>
          </p:cNvPr>
          <p:cNvSpPr txBox="1"/>
          <p:nvPr/>
        </p:nvSpPr>
        <p:spPr>
          <a:xfrm>
            <a:off x="2203515" y="88527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600" b="0" i="0" u="none" strike="noStrike" baseline="0" dirty="0">
                <a:solidFill>
                  <a:srgbClr val="3658AA"/>
                </a:solidFill>
                <a:latin typeface="Calibri" panose="020F0502020204030204" pitchFamily="34" charset="0"/>
              </a:rPr>
              <a:t>Matrices cuadradas</a:t>
            </a:r>
            <a:endParaRPr lang="es-CL" sz="3600" dirty="0">
              <a:solidFill>
                <a:srgbClr val="3658AA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17C85D2-ABFA-E977-877D-E3ABB7C7A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280" y="-62"/>
            <a:ext cx="2501625" cy="57013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E192424-A973-3FB8-54F1-74D432D32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9317" y="2472660"/>
            <a:ext cx="1845366" cy="108098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2173344-0A3B-EC12-2E6D-96B25E0AE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9316" y="4350289"/>
            <a:ext cx="1845366" cy="112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873461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2431</TotalTime>
  <Words>2329</Words>
  <Application>Microsoft Office PowerPoint</Application>
  <PresentationFormat>Presentación en pantalla (4:3)</PresentationFormat>
  <Paragraphs>428</Paragraphs>
  <Slides>55</Slides>
  <Notes>49</Notes>
  <HiddenSlides>0</HiddenSlides>
  <MMClips>2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1" baseType="lpstr">
      <vt:lpstr>Arial</vt:lpstr>
      <vt:lpstr>Calibri</vt:lpstr>
      <vt:lpstr>Calibri Light</vt:lpstr>
      <vt:lpstr>Cambria Math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Pablo Recasens</dc:creator>
  <cp:lastModifiedBy>Benjamín Vallejos</cp:lastModifiedBy>
  <cp:revision>138</cp:revision>
  <dcterms:created xsi:type="dcterms:W3CDTF">2016-06-06T21:51:46Z</dcterms:created>
  <dcterms:modified xsi:type="dcterms:W3CDTF">2025-03-25T19:46:27Z</dcterms:modified>
</cp:coreProperties>
</file>