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</p:sldIdLst>
  <p:sldSz cx="14630400" cy="8229600"/>
  <p:notesSz cx="8229600" cy="14630400"/>
  <p:embeddedFontLst>
    <p:embeddedFont>
      <p:font typeface="Raleway Medium" pitchFamily="2" charset="0"/>
      <p:regular r:id="rId15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3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04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2038350"/>
            <a:ext cx="74159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La Transposición Didáctica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6350437" y="3780234"/>
            <a:ext cx="7415927" cy="1645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Pedagogía en Historia Didáctica de la Historia y Ciencias Sociales</a:t>
            </a:r>
            <a:endParaRPr lang="en-US" sz="3450" dirty="0"/>
          </a:p>
        </p:txBody>
      </p:sp>
      <p:sp>
        <p:nvSpPr>
          <p:cNvPr id="5" name="Text 2"/>
          <p:cNvSpPr/>
          <p:nvPr/>
        </p:nvSpPr>
        <p:spPr>
          <a:xfrm>
            <a:off x="6350437" y="5796082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Alexandre Gottreux - Universidad Alberto Hurtado</a:t>
            </a:r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4975" y="765215"/>
            <a:ext cx="13120449" cy="11982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Las Distancias en el Proceso de Transposición Didáctica</a:t>
            </a:r>
            <a:endParaRPr lang="en-US" sz="3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75" y="2394823"/>
            <a:ext cx="6560225" cy="86284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70598" y="3473291"/>
            <a:ext cx="2396966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Saber Sabio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970598" y="3902273"/>
            <a:ext cx="6128980" cy="345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Conocimiento académico o científico en su forma original</a:t>
            </a:r>
            <a:endParaRPr lang="en-US" sz="16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394823"/>
            <a:ext cx="6560225" cy="86284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30822" y="3473291"/>
            <a:ext cx="2396966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Saber a Enseñar</a:t>
            </a:r>
            <a:endParaRPr lang="en-US" sz="1850" dirty="0"/>
          </a:p>
        </p:txBody>
      </p:sp>
      <p:sp>
        <p:nvSpPr>
          <p:cNvPr id="8" name="Text 4"/>
          <p:cNvSpPr/>
          <p:nvPr/>
        </p:nvSpPr>
        <p:spPr>
          <a:xfrm>
            <a:off x="7530822" y="3902273"/>
            <a:ext cx="6128980" cy="690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Primera distancia: transformación del conocimiento para hacerlo enseñable</a:t>
            </a:r>
            <a:endParaRPr lang="en-US" sz="16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75" y="4808220"/>
            <a:ext cx="6560225" cy="86284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0598" y="5886688"/>
            <a:ext cx="2396966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Saber Enseñado</a:t>
            </a:r>
            <a:endParaRPr lang="en-US" sz="1850" dirty="0"/>
          </a:p>
        </p:txBody>
      </p:sp>
      <p:sp>
        <p:nvSpPr>
          <p:cNvPr id="11" name="Text 6"/>
          <p:cNvSpPr/>
          <p:nvPr/>
        </p:nvSpPr>
        <p:spPr>
          <a:xfrm>
            <a:off x="970598" y="6315670"/>
            <a:ext cx="6128980" cy="345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Segunda distancia: lo que realmente se enseña en el aula</a:t>
            </a:r>
            <a:endParaRPr lang="en-US" sz="16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808220"/>
            <a:ext cx="6560225" cy="86284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530822" y="5886688"/>
            <a:ext cx="2396966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Saber Aprendido</a:t>
            </a:r>
            <a:endParaRPr lang="en-US" sz="1850" dirty="0"/>
          </a:p>
        </p:txBody>
      </p:sp>
      <p:sp>
        <p:nvSpPr>
          <p:cNvPr id="14" name="Text 8"/>
          <p:cNvSpPr/>
          <p:nvPr/>
        </p:nvSpPr>
        <p:spPr>
          <a:xfrm>
            <a:off x="7530822" y="6315670"/>
            <a:ext cx="6128980" cy="345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Lo que finalmente incorpora el estudiante</a:t>
            </a:r>
            <a:endParaRPr lang="en-US" sz="1650" dirty="0"/>
          </a:p>
        </p:txBody>
      </p:sp>
      <p:sp>
        <p:nvSpPr>
          <p:cNvPr id="15" name="Text 9"/>
          <p:cNvSpPr/>
          <p:nvPr/>
        </p:nvSpPr>
        <p:spPr>
          <a:xfrm>
            <a:off x="754975" y="7119104"/>
            <a:ext cx="13120449" cy="345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Cada transición implica una transformación del conocimiento que requiere </a:t>
            </a:r>
            <a:r>
              <a:rPr lang="en-US" sz="1650" dirty="0">
                <a:solidFill>
                  <a:srgbClr val="FFE14D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vigilancia epistemológica</a:t>
            </a: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.</a:t>
            </a:r>
            <a:endParaRPr lang="en-US" sz="16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2123" y="1118354"/>
            <a:ext cx="11930777" cy="628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Aplicación Práctica: Objetivos de Aprendizaje</a:t>
            </a:r>
            <a:endParaRPr lang="en-US" sz="3950" dirty="0"/>
          </a:p>
        </p:txBody>
      </p:sp>
      <p:sp>
        <p:nvSpPr>
          <p:cNvPr id="3" name="Shape 1"/>
          <p:cNvSpPr/>
          <p:nvPr/>
        </p:nvSpPr>
        <p:spPr>
          <a:xfrm>
            <a:off x="792123" y="2199799"/>
            <a:ext cx="4197787" cy="5157442"/>
          </a:xfrm>
          <a:prstGeom prst="roundRect">
            <a:avLst>
              <a:gd name="adj" fmla="val 8633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4" name="Shape 2"/>
          <p:cNvSpPr/>
          <p:nvPr/>
        </p:nvSpPr>
        <p:spPr>
          <a:xfrm>
            <a:off x="1018461" y="2426137"/>
            <a:ext cx="679013" cy="679013"/>
          </a:xfrm>
          <a:prstGeom prst="roundRect">
            <a:avLst>
              <a:gd name="adj" fmla="val 13465259"/>
            </a:avLst>
          </a:prstGeom>
          <a:solidFill>
            <a:srgbClr val="FFE14D"/>
          </a:solidFill>
          <a:ln/>
        </p:spPr>
        <p:txBody>
          <a:bodyPr/>
          <a:lstStyle/>
          <a:p>
            <a:endParaRPr lang="es-CL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51" y="2574608"/>
            <a:ext cx="305514" cy="38195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18461" y="3331488"/>
            <a:ext cx="3745111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OA 1: Zonas geográficas de Chile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1018461" y="4095869"/>
            <a:ext cx="3745111" cy="18103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s-ES" altLang="es-CL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1- Caracterizar las grandes zonas de Chile y sus paisajes (Norte Grande, Norte Chico, Zona Central, Zona Sur y Zona Austral), considerando ubicación, clima (temperatura y precipitaciones), relieve, hidrografía, población y recursos naturales, entre otros</a:t>
            </a:r>
            <a:r>
              <a:rPr lang="es-ES" altLang="es-CL" sz="1600" b="1" dirty="0"/>
              <a:t>.</a:t>
            </a:r>
            <a:endParaRPr lang="es-CL" altLang="es-CL" sz="1600" b="1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132167" y="2199799"/>
            <a:ext cx="4424123" cy="5241525"/>
          </a:xfrm>
          <a:prstGeom prst="roundRect">
            <a:avLst>
              <a:gd name="adj" fmla="val 8633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9" name="Shape 6"/>
          <p:cNvSpPr/>
          <p:nvPr/>
        </p:nvSpPr>
        <p:spPr>
          <a:xfrm>
            <a:off x="5442585" y="2426137"/>
            <a:ext cx="679013" cy="679013"/>
          </a:xfrm>
          <a:prstGeom prst="roundRect">
            <a:avLst>
              <a:gd name="adj" fmla="val 13465259"/>
            </a:avLst>
          </a:prstGeom>
          <a:solidFill>
            <a:srgbClr val="FFE14D"/>
          </a:solidFill>
          <a:ln/>
        </p:spPr>
        <p:txBody>
          <a:bodyPr/>
          <a:lstStyle/>
          <a:p>
            <a:endParaRPr lang="es-CL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275" y="2574608"/>
            <a:ext cx="305514" cy="381952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42585" y="3331488"/>
            <a:ext cx="3673673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OA 2: Conquista de América</a:t>
            </a:r>
            <a:endParaRPr lang="en-US" sz="1950" dirty="0"/>
          </a:p>
        </p:txBody>
      </p:sp>
      <p:sp>
        <p:nvSpPr>
          <p:cNvPr id="12" name="Text 8"/>
          <p:cNvSpPr/>
          <p:nvPr/>
        </p:nvSpPr>
        <p:spPr>
          <a:xfrm>
            <a:off x="5442585" y="3781544"/>
            <a:ext cx="3745111" cy="18103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s-ES" altLang="es-CL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Describir el proceso de conquista de América y de Chile, incluyendo a los principales actores (Corona española, Iglesia católica y hombres y mujeres protagonistas, entre otros), algunas expediciones y conflictos bélicos, y la fundación de ciudades como expresión de la voluntad de los españoles de quedarse y expandirse, y reconocer en este proceso el surgimiento de una nueva sociedad</a:t>
            </a:r>
            <a:r>
              <a:rPr lang="en-US" sz="1750" dirty="0">
                <a:solidFill>
                  <a:schemeClr val="accent4">
                    <a:lumMod val="20000"/>
                    <a:lumOff val="80000"/>
                  </a:schemeClr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.</a:t>
            </a:r>
            <a:endParaRPr lang="en-US" sz="175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hape 9"/>
          <p:cNvSpPr/>
          <p:nvPr/>
        </p:nvSpPr>
        <p:spPr>
          <a:xfrm>
            <a:off x="9640371" y="2199799"/>
            <a:ext cx="4424123" cy="5157442"/>
          </a:xfrm>
          <a:prstGeom prst="roundRect">
            <a:avLst>
              <a:gd name="adj" fmla="val 8633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4" name="Shape 10"/>
          <p:cNvSpPr/>
          <p:nvPr/>
        </p:nvSpPr>
        <p:spPr>
          <a:xfrm>
            <a:off x="9866709" y="2426137"/>
            <a:ext cx="679013" cy="679013"/>
          </a:xfrm>
          <a:prstGeom prst="roundRect">
            <a:avLst>
              <a:gd name="adj" fmla="val 13465259"/>
            </a:avLst>
          </a:prstGeom>
          <a:solidFill>
            <a:srgbClr val="FFE14D"/>
          </a:solidFill>
          <a:ln/>
        </p:spPr>
        <p:txBody>
          <a:bodyPr/>
          <a:lstStyle/>
          <a:p>
            <a:endParaRPr lang="es-CL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3399" y="2574608"/>
            <a:ext cx="305514" cy="381952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866709" y="3331488"/>
            <a:ext cx="3277791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OA 3: Recursos naturales</a:t>
            </a:r>
            <a:endParaRPr lang="en-US" sz="1950" dirty="0"/>
          </a:p>
        </p:txBody>
      </p:sp>
      <p:sp>
        <p:nvSpPr>
          <p:cNvPr id="17" name="Text 12"/>
          <p:cNvSpPr/>
          <p:nvPr/>
        </p:nvSpPr>
        <p:spPr>
          <a:xfrm>
            <a:off x="9866709" y="3781544"/>
            <a:ext cx="3745230" cy="18103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s-ES" altLang="es-CL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Reconocer y ubicar en mapas recursos naturales significativos de Chile, como cobre, hierro, recursos marítimos y forestales, entre otros; diferenciar recursos renovables y no renovables y explicar la importancia de cuidarlos en el marco de un desarrollo sostenible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.</a:t>
            </a:r>
            <a:endParaRPr lang="en-US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C721F5-3962-BEA3-80EA-E4305F72FC81}"/>
              </a:ext>
            </a:extLst>
          </p:cNvPr>
          <p:cNvSpPr txBox="1"/>
          <p:nvPr/>
        </p:nvSpPr>
        <p:spPr>
          <a:xfrm>
            <a:off x="1450428" y="2055563"/>
            <a:ext cx="1131964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Actividad</a:t>
            </a:r>
          </a:p>
          <a:p>
            <a:endParaRPr lang="es-ES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Analicen el OA y  considérenlo como el "objeto de saber" o "saber sabio". Luego, deben discutir y tomar decisiones sobre cómo lo convertirían en un "objeto a enseñar“.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B43D1A-4613-D527-4F08-9744E8760F40}"/>
              </a:ext>
            </a:extLst>
          </p:cNvPr>
          <p:cNvSpPr txBox="1"/>
          <p:nvPr/>
        </p:nvSpPr>
        <p:spPr>
          <a:xfrm>
            <a:off x="1555530" y="4871545"/>
            <a:ext cx="113196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Deben seleccionar los contenidos más relevantes, pensar en ejemplos claros y decidir un enfoque pedagógico para presentar el tema a estudiantes de la edad correspondiente</a:t>
            </a:r>
            <a:endParaRPr lang="es-CL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950595"/>
            <a:ext cx="74159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Expectativas del Sistema Educativo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864037" y="2692479"/>
            <a:ext cx="3584496" cy="2564844"/>
          </a:xfrm>
          <a:prstGeom prst="roundRect">
            <a:avLst>
              <a:gd name="adj" fmla="val 14439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5" name="Text 2"/>
          <p:cNvSpPr/>
          <p:nvPr/>
        </p:nvSpPr>
        <p:spPr>
          <a:xfrm>
            <a:off x="1110853" y="293929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Altas expectativas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110853" y="3430310"/>
            <a:ext cx="3090862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El sistema educativo enfrenta demandas constantes de mejora y resultados.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4695349" y="2692479"/>
            <a:ext cx="3584615" cy="2564844"/>
          </a:xfrm>
          <a:prstGeom prst="roundRect">
            <a:avLst>
              <a:gd name="adj" fmla="val 14439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8" name="Text 5"/>
          <p:cNvSpPr/>
          <p:nvPr/>
        </p:nvSpPr>
        <p:spPr>
          <a:xfrm>
            <a:off x="4942165" y="293929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Exigencias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4942165" y="3430310"/>
            <a:ext cx="3090982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Requisitos formales e informales que deben cumplirse en el proceso educativo.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864037" y="5504140"/>
            <a:ext cx="7415927" cy="1774746"/>
          </a:xfrm>
          <a:prstGeom prst="roundRect">
            <a:avLst>
              <a:gd name="adj" fmla="val 20867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1" name="Text 8"/>
          <p:cNvSpPr/>
          <p:nvPr/>
        </p:nvSpPr>
        <p:spPr>
          <a:xfrm>
            <a:off x="1110853" y="5750957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Esperanzas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110853" y="6241971"/>
            <a:ext cx="692229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Aspiraciones de transformación social a través de la educación.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7881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06053" y="3699629"/>
            <a:ext cx="7030760" cy="639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Preguntas Fundamentales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806053" y="4684633"/>
            <a:ext cx="4185880" cy="2724150"/>
          </a:xfrm>
          <a:prstGeom prst="roundRect">
            <a:avLst>
              <a:gd name="adj" fmla="val 12681"/>
            </a:avLst>
          </a:prstGeom>
          <a:solidFill>
            <a:srgbClr val="27272B"/>
          </a:solidFill>
          <a:ln w="30480">
            <a:solidFill>
              <a:srgbClr val="5F5F63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5" name="Shape 2"/>
          <p:cNvSpPr/>
          <p:nvPr/>
        </p:nvSpPr>
        <p:spPr>
          <a:xfrm>
            <a:off x="806053" y="4684633"/>
            <a:ext cx="121920" cy="2724150"/>
          </a:xfrm>
          <a:prstGeom prst="roundRect">
            <a:avLst>
              <a:gd name="adj" fmla="val 283349"/>
            </a:avLst>
          </a:prstGeom>
          <a:solidFill>
            <a:srgbClr val="FFE14D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6" name="Text 3"/>
          <p:cNvSpPr/>
          <p:nvPr/>
        </p:nvSpPr>
        <p:spPr>
          <a:xfrm>
            <a:off x="1188720" y="4945380"/>
            <a:ext cx="3542467" cy="959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¿Qué es lo que en el sistema didáctico se denomina saber?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188720" y="6042898"/>
            <a:ext cx="3542467" cy="11051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Exploración del concepto de conocimiento dentro del marco educativo.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5222200" y="4684633"/>
            <a:ext cx="4185880" cy="2724150"/>
          </a:xfrm>
          <a:prstGeom prst="roundRect">
            <a:avLst>
              <a:gd name="adj" fmla="val 12681"/>
            </a:avLst>
          </a:prstGeom>
          <a:solidFill>
            <a:srgbClr val="27272B"/>
          </a:solidFill>
          <a:ln w="30480">
            <a:solidFill>
              <a:srgbClr val="5F5F63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9" name="Shape 6"/>
          <p:cNvSpPr/>
          <p:nvPr/>
        </p:nvSpPr>
        <p:spPr>
          <a:xfrm>
            <a:off x="5222200" y="4684633"/>
            <a:ext cx="121920" cy="2724150"/>
          </a:xfrm>
          <a:prstGeom prst="roundRect">
            <a:avLst>
              <a:gd name="adj" fmla="val 283349"/>
            </a:avLst>
          </a:prstGeom>
          <a:solidFill>
            <a:srgbClr val="FFE14D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0" name="Text 7"/>
          <p:cNvSpPr/>
          <p:nvPr/>
        </p:nvSpPr>
        <p:spPr>
          <a:xfrm>
            <a:off x="5604867" y="4945380"/>
            <a:ext cx="3542467" cy="959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¿Qué relación habría entre el saber enseñado y el saber externo?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5604867" y="6042898"/>
            <a:ext cx="3542467" cy="11051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Análisis de las conexiones entre el conocimiento académico y el conocimiento práctico.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9638348" y="4684633"/>
            <a:ext cx="4185880" cy="2724150"/>
          </a:xfrm>
          <a:prstGeom prst="roundRect">
            <a:avLst>
              <a:gd name="adj" fmla="val 12681"/>
            </a:avLst>
          </a:prstGeom>
          <a:solidFill>
            <a:srgbClr val="27272B"/>
          </a:solidFill>
          <a:ln w="30480">
            <a:solidFill>
              <a:srgbClr val="5F5F63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13" name="Shape 10"/>
          <p:cNvSpPr/>
          <p:nvPr/>
        </p:nvSpPr>
        <p:spPr>
          <a:xfrm>
            <a:off x="9638348" y="4684633"/>
            <a:ext cx="121920" cy="2724150"/>
          </a:xfrm>
          <a:prstGeom prst="roundRect">
            <a:avLst>
              <a:gd name="adj" fmla="val 283349"/>
            </a:avLst>
          </a:prstGeom>
          <a:solidFill>
            <a:srgbClr val="FFE14D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4" name="Text 11"/>
          <p:cNvSpPr/>
          <p:nvPr/>
        </p:nvSpPr>
        <p:spPr>
          <a:xfrm>
            <a:off x="10021014" y="4945380"/>
            <a:ext cx="3542467" cy="6396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¿Qué distancia hay entre el uno y el otro?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0021014" y="5723096"/>
            <a:ext cx="3542467" cy="11051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Evaluación de las brechas existentes entre diferentes tipos de saberes.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475899"/>
            <a:ext cx="10795635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Sistema Didáctico de Yves Chevallard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64037" y="2754154"/>
            <a:ext cx="61500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El sistema didáctico propuesto por Chevallard establece relaciones fundamentales entre: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3766423"/>
            <a:ext cx="61500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El saber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4247793"/>
            <a:ext cx="61500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El docente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4729163"/>
            <a:ext cx="61500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El estudiante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64037" y="5346383"/>
            <a:ext cx="6150054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Estas relaciones conforman un triángulo didáctico donde la transposición ocurre como proceso de transformación del conocimiento.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7529336" y="6531531"/>
            <a:ext cx="6150054" cy="631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Sistema didáctico que muestra las relaciones entre los elementos clave del proceso educativo.</a:t>
            </a:r>
            <a:endParaRPr lang="en-US" sz="155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8BDB805-016E-1121-0E67-3DACE25BE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140" y="2154314"/>
            <a:ext cx="6024250" cy="40143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57726" y="1230035"/>
            <a:ext cx="12622292" cy="656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La Transposición Didáctica: Concepto Central</a:t>
            </a:r>
            <a:endParaRPr lang="en-US" sz="4100" dirty="0"/>
          </a:p>
        </p:txBody>
      </p:sp>
      <p:sp>
        <p:nvSpPr>
          <p:cNvPr id="4" name="Text 1"/>
          <p:cNvSpPr/>
          <p:nvPr/>
        </p:nvSpPr>
        <p:spPr>
          <a:xfrm>
            <a:off x="1181814" y="3246239"/>
            <a:ext cx="12621339" cy="29863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"El concepto de transposición didáctica, en tanto remite al paso del saber sabio al saber enseñado, y por lo tanto a la distancia eventual, obligatoria que los separa, da testimonio de ese cuestionamiento necesario, al tiempo que se convierte en su primera herramienta"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hape 2"/>
          <p:cNvSpPr/>
          <p:nvPr/>
        </p:nvSpPr>
        <p:spPr>
          <a:xfrm>
            <a:off x="796766" y="3547585"/>
            <a:ext cx="30480" cy="1666161"/>
          </a:xfrm>
          <a:prstGeom prst="rect">
            <a:avLst/>
          </a:prstGeom>
          <a:solidFill>
            <a:srgbClr val="FFE14D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6" name="Text 3"/>
          <p:cNvSpPr/>
          <p:nvPr/>
        </p:nvSpPr>
        <p:spPr>
          <a:xfrm>
            <a:off x="827246" y="6874669"/>
            <a:ext cx="12975908" cy="3781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La Transposición Didáctica. Del saber sabio al saber enseñado; Yves Chevallard. Aique Grupo Editor, 1991.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41805C5-33B8-0E0D-6EB4-887614182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456" y="1583493"/>
            <a:ext cx="10759368" cy="5700175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300E3F72-7DF3-335E-6B30-A5901CEA4C6B}"/>
              </a:ext>
            </a:extLst>
          </p:cNvPr>
          <p:cNvSpPr/>
          <p:nvPr/>
        </p:nvSpPr>
        <p:spPr>
          <a:xfrm>
            <a:off x="857726" y="794320"/>
            <a:ext cx="12622292" cy="656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La Transposición Didáctica: Concepto Central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386078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673423"/>
            <a:ext cx="548640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Objeto de Saber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64037" y="2951678"/>
            <a:ext cx="750046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Este término se refiere al </a:t>
            </a:r>
            <a:r>
              <a:rPr lang="en-US" sz="1900" dirty="0">
                <a:solidFill>
                  <a:srgbClr val="FFE14D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contenido o conocimiento</a:t>
            </a: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que se busca transmitir o aprender: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3963948"/>
            <a:ext cx="750046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Conjunto de información, conceptos y teorías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4445318"/>
            <a:ext cx="750046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Habilidades o competencias consideradas valiosas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4926687"/>
            <a:ext cx="750046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Contenido que constituye el foco de la educación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64037" y="5543907"/>
            <a:ext cx="750046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Es el conocimiento en su forma "pura" o académica, antes de ser adaptado para la enseñanza.</a:t>
            </a:r>
            <a:endParaRPr lang="en-US" sz="19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58569E2-B7ED-20A3-A5BC-4D9967619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368" y="2501612"/>
            <a:ext cx="5594260" cy="29637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673423"/>
            <a:ext cx="548640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Objeto a Enseñar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6273403" y="2951678"/>
            <a:ext cx="750046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El objeto a enseñar es la </a:t>
            </a:r>
            <a:r>
              <a:rPr lang="en-US" sz="1900" dirty="0">
                <a:solidFill>
                  <a:srgbClr val="FFE14D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selección específica y planificada</a:t>
            </a: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del objeto de saber que un profesor elige presentar: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6273403" y="3963948"/>
            <a:ext cx="750046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Estructuración del contenido para facilitar el aprendizaje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273403" y="4445318"/>
            <a:ext cx="750046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Decisiones sobre presentación de información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6273403" y="4926687"/>
            <a:ext cx="750046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Selección de ejemplos y enfoques pedagógicos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6273403" y="5543907"/>
            <a:ext cx="750046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Representa la transformación inicial del conocimiento académico hacia el ámbito educativo.</a:t>
            </a:r>
            <a:endParaRPr lang="en-US" sz="19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28328DD-F20F-1A72-E960-931CB1D13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34" y="3076196"/>
            <a:ext cx="5168571" cy="27382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42578" y="672703"/>
            <a:ext cx="6118979" cy="679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Objeto de Enseñanza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6342578" y="1719024"/>
            <a:ext cx="3593544" cy="3385304"/>
          </a:xfrm>
          <a:prstGeom prst="roundRect">
            <a:avLst>
              <a:gd name="adj" fmla="val 10839"/>
            </a:avLst>
          </a:prstGeom>
          <a:solidFill>
            <a:srgbClr val="27272B"/>
          </a:solidFill>
          <a:ln w="30480">
            <a:solidFill>
              <a:srgbClr val="5F5F63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5" name="Text 2"/>
          <p:cNvSpPr/>
          <p:nvPr/>
        </p:nvSpPr>
        <p:spPr>
          <a:xfrm>
            <a:off x="6617613" y="1994059"/>
            <a:ext cx="2928699" cy="339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Mediación didáctica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617613" y="2480429"/>
            <a:ext cx="3043476" cy="23488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Este término se refiere al objeto que el profesor </a:t>
            </a:r>
            <a:r>
              <a:rPr lang="en-US" sz="1900" dirty="0">
                <a:solidFill>
                  <a:srgbClr val="FFE14D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crea para mediar</a:t>
            </a: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entre el objeto de saber y el aprendizaje del estudiante.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10180677" y="1719024"/>
            <a:ext cx="3593544" cy="3385304"/>
          </a:xfrm>
          <a:prstGeom prst="roundRect">
            <a:avLst>
              <a:gd name="adj" fmla="val 10839"/>
            </a:avLst>
          </a:prstGeom>
          <a:solidFill>
            <a:srgbClr val="27272B"/>
          </a:solidFill>
          <a:ln w="30480">
            <a:solidFill>
              <a:srgbClr val="5F5F63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8" name="Text 5"/>
          <p:cNvSpPr/>
          <p:nvPr/>
        </p:nvSpPr>
        <p:spPr>
          <a:xfrm>
            <a:off x="10455712" y="1994059"/>
            <a:ext cx="3043476" cy="6793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Recursos pedagógicos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10455712" y="2820114"/>
            <a:ext cx="3043476" cy="1957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Incluye materiales didácticos, actividades, estrategias de enseñanza y recursos diseñados para facilitar la comprensión.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6342578" y="5348883"/>
            <a:ext cx="7431643" cy="2210872"/>
          </a:xfrm>
          <a:prstGeom prst="roundRect">
            <a:avLst>
              <a:gd name="adj" fmla="val 16597"/>
            </a:avLst>
          </a:prstGeom>
          <a:solidFill>
            <a:srgbClr val="27272B"/>
          </a:solidFill>
          <a:ln w="30480">
            <a:solidFill>
              <a:srgbClr val="5F5F63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11" name="Text 8"/>
          <p:cNvSpPr/>
          <p:nvPr/>
        </p:nvSpPr>
        <p:spPr>
          <a:xfrm>
            <a:off x="6617613" y="5623917"/>
            <a:ext cx="3173730" cy="339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Experiencia educativa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6617613" y="6110288"/>
            <a:ext cx="6881574" cy="1174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Es la manera específica en que el objeto de saber es presentado por el profesor y experimentado por el estudiante.</a:t>
            </a:r>
            <a:endParaRPr lang="en-US" sz="19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ECF23CE-1D82-55AB-1D4F-5EB215B5A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36" y="2028369"/>
            <a:ext cx="5951883" cy="31532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767</Words>
  <Application>Microsoft Office PowerPoint</Application>
  <PresentationFormat>Personalizado</PresentationFormat>
  <Paragraphs>79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Comfortaa Bold</vt:lpstr>
      <vt:lpstr>Raleway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GOTTREUX SANCHEZ ALEXANDRE</cp:lastModifiedBy>
  <cp:revision>3</cp:revision>
  <dcterms:created xsi:type="dcterms:W3CDTF">2025-09-07T20:18:50Z</dcterms:created>
  <dcterms:modified xsi:type="dcterms:W3CDTF">2025-09-07T23:26:42Z</dcterms:modified>
</cp:coreProperties>
</file>