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9"/>
  </p:notesMasterIdLst>
  <p:sldIdLst>
    <p:sldId id="292" r:id="rId2"/>
    <p:sldId id="315" r:id="rId3"/>
    <p:sldId id="334" r:id="rId4"/>
    <p:sldId id="317" r:id="rId5"/>
    <p:sldId id="318" r:id="rId6"/>
    <p:sldId id="335" r:id="rId7"/>
    <p:sldId id="336" r:id="rId8"/>
    <p:sldId id="306" r:id="rId9"/>
    <p:sldId id="308" r:id="rId10"/>
    <p:sldId id="320" r:id="rId11"/>
    <p:sldId id="321" r:id="rId12"/>
    <p:sldId id="333" r:id="rId13"/>
    <p:sldId id="295" r:id="rId14"/>
    <p:sldId id="322" r:id="rId15"/>
    <p:sldId id="323" r:id="rId16"/>
    <p:sldId id="305" r:id="rId17"/>
    <p:sldId id="257" r:id="rId18"/>
    <p:sldId id="324" r:id="rId19"/>
    <p:sldId id="325" r:id="rId20"/>
    <p:sldId id="326" r:id="rId21"/>
    <p:sldId id="327" r:id="rId22"/>
    <p:sldId id="310" r:id="rId23"/>
    <p:sldId id="328" r:id="rId24"/>
    <p:sldId id="263" r:id="rId25"/>
    <p:sldId id="330" r:id="rId26"/>
    <p:sldId id="331" r:id="rId27"/>
    <p:sldId id="332" r:id="rId28"/>
  </p:sldIdLst>
  <p:sldSz cx="9144000" cy="5143500" type="screen16x9"/>
  <p:notesSz cx="6858000" cy="9144000"/>
  <p:embeddedFontLst>
    <p:embeddedFont>
      <p:font typeface="Lora" pitchFamily="2" charset="77"/>
      <p:regular r:id="rId30"/>
      <p:bold r:id="rId31"/>
      <p:italic r:id="rId32"/>
      <p:boldItalic r:id="rId33"/>
    </p:embeddedFont>
    <p:embeddedFont>
      <p:font typeface="Oswald Light" panose="020F0302020204030204" pitchFamily="34" charset="0"/>
      <p:regular r:id="rId34"/>
      <p:bold r:id="rId35"/>
    </p:embeddedFont>
    <p:embeddedFont>
      <p:font typeface="Roboto" panose="02000000000000000000" pitchFamily="2" charset="0"/>
      <p:regular r:id="rId36"/>
      <p:bold r:id="rId37"/>
      <p:italic r:id="rId38"/>
      <p:boldItalic r:id="rId39"/>
    </p:embeddedFont>
    <p:embeddedFont>
      <p:font typeface="Roboto Condensed" panose="020F050202020403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4010"/>
    <a:srgbClr val="CECEBB"/>
    <a:srgbClr val="A794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CEE7FF-25C1-43BB-B218-6412E6B40AB1}">
  <a:tblStyle styleId="{F1CEE7FF-25C1-43BB-B218-6412E6B40AB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13"/>
    <p:restoredTop sz="76327"/>
  </p:normalViewPr>
  <p:slideViewPr>
    <p:cSldViewPr snapToGrid="0">
      <p:cViewPr varScale="1">
        <p:scale>
          <a:sx n="128" d="100"/>
          <a:sy n="128" d="100"/>
        </p:scale>
        <p:origin x="64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816948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99A02017-C0EB-1205-641B-FA57D79734E5}"/>
            </a:ext>
          </a:extLst>
        </p:cNvPr>
        <p:cNvGrpSpPr/>
        <p:nvPr/>
      </p:nvGrpSpPr>
      <p:grpSpPr>
        <a:xfrm>
          <a:off x="0" y="0"/>
          <a:ext cx="0" cy="0"/>
          <a:chOff x="0" y="0"/>
          <a:chExt cx="0" cy="0"/>
        </a:xfrm>
      </p:grpSpPr>
      <p:sp>
        <p:nvSpPr>
          <p:cNvPr id="114" name="Google Shape;114;g5feaf9edaf_0_7654:notes">
            <a:extLst>
              <a:ext uri="{FF2B5EF4-FFF2-40B4-BE49-F238E27FC236}">
                <a16:creationId xmlns:a16="http://schemas.microsoft.com/office/drawing/2014/main" id="{A7A318B4-CEC8-1113-70C4-31FDA749E0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feaf9edaf_0_7654:notes">
            <a:extLst>
              <a:ext uri="{FF2B5EF4-FFF2-40B4-BE49-F238E27FC236}">
                <a16:creationId xmlns:a16="http://schemas.microsoft.com/office/drawing/2014/main" id="{ED021030-D89A-4821-3A70-932AEBF65F6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FontTx/>
              <a:buNone/>
            </a:pPr>
            <a:r>
              <a:rPr lang="es-CL" sz="1100" b="0" i="0" u="none" strike="noStrike" cap="none" dirty="0">
                <a:solidFill>
                  <a:srgbClr val="000000"/>
                </a:solidFill>
                <a:effectLst/>
                <a:latin typeface="Arial"/>
                <a:ea typeface="Arial"/>
                <a:cs typeface="Arial"/>
                <a:sym typeface="Arial"/>
              </a:rPr>
              <a:t> Antoine </a:t>
            </a:r>
            <a:r>
              <a:rPr lang="es-CL" sz="1100" b="0" i="0" u="none" strike="noStrike" cap="none" dirty="0" err="1">
                <a:solidFill>
                  <a:srgbClr val="000000"/>
                </a:solidFill>
                <a:effectLst/>
                <a:latin typeface="Arial"/>
                <a:ea typeface="Arial"/>
                <a:cs typeface="Arial"/>
                <a:sym typeface="Arial"/>
              </a:rPr>
              <a:t>Destutt</a:t>
            </a:r>
            <a:r>
              <a:rPr lang="es-CL" sz="1100" b="0" i="0" u="none" strike="noStrike" cap="none" dirty="0">
                <a:solidFill>
                  <a:srgbClr val="000000"/>
                </a:solidFill>
                <a:effectLst/>
                <a:latin typeface="Arial"/>
                <a:ea typeface="Arial"/>
                <a:cs typeface="Arial"/>
                <a:sym typeface="Arial"/>
              </a:rPr>
              <a:t> de Tracy desarrolló su concepto de “ideología” en el marco de la Revolución Francesa, como una ciencia racional de las ideas destinada a orientar la reconstrucción política, económica y ética de la sociedad. Su visión, marcada por el espíritu ilustrado, defendía la libertad individual y el fin de la superstición, conectando con las bases filosóficas del liberalismo naciente. Al concebir la libertad estrechamente ligada al conocimiento racional y a la dignidad humana, su propuesta coincidía con la defensa liberal de limitar el poder del Estado sobre la vida privada y proteger la autonomía de las personas. Sin embargo, en un contexto político inestable, su ideología —asociada al republicanismo y al pensamiento ilustrado— chocó con el autoritarismo napoleónico, anticipando la tensión histórica entre el liberalismo político y las formas centralizadas de poder que marcarían buena parte del siglo XIX.</a:t>
            </a:r>
          </a:p>
          <a:p>
            <a:pPr marL="158750" indent="0">
              <a:buFontTx/>
              <a:buNone/>
            </a:pPr>
            <a:r>
              <a:rPr lang="es-CL" sz="1100" b="0" i="0" u="none" strike="noStrike" cap="none" dirty="0">
                <a:solidFill>
                  <a:srgbClr val="000000"/>
                </a:solidFill>
                <a:effectLst/>
                <a:latin typeface="Arial"/>
                <a:ea typeface="Arial"/>
                <a:cs typeface="Arial"/>
                <a:sym typeface="Arial"/>
              </a:rPr>
              <a:t> </a:t>
            </a:r>
          </a:p>
          <a:p>
            <a:pPr marL="158750" indent="0">
              <a:buFontTx/>
              <a:buNone/>
            </a:pPr>
            <a:r>
              <a:rPr lang="es-CL" sz="1100" b="0" i="0" u="none" strike="noStrike" cap="none" dirty="0">
                <a:solidFill>
                  <a:srgbClr val="000000"/>
                </a:solidFill>
                <a:effectLst/>
                <a:latin typeface="Arial"/>
                <a:ea typeface="Arial"/>
                <a:cs typeface="Arial"/>
                <a:sym typeface="Arial"/>
              </a:rPr>
              <a:t>Esta orientación básica ha seguido caracterizando los enfoques liberales de la ideología. La educación liberal en su forma moderna tiene como objetivo contrarrestar las tendencias humanas a someterse a la autoridad, sucumbir a la presión de los compañeros y explotar las desigualdades de estatus percibidas (Nussbaum 2009: 9). Persigue este objetivo enseñando el pensamiento crítico, la apreciación de los métodos científicos y un estándar de razonabilidad. Se considera que el extremismo, el absolutismo moral y el sesgo de confirmación son enemigos de la sociedad liberal, y en torno al estudio y la gestión de estos problemas ha surgido una amplia tradición de investigación en ciencias sociales y teoría social, así como de reflexión filosófica política (véase, por ejemplo, Putnam 1971).</a:t>
            </a:r>
          </a:p>
          <a:p>
            <a:pPr marL="158750" indent="0">
              <a:buFontTx/>
              <a:buNone/>
            </a:pPr>
            <a:r>
              <a:rPr lang="es-CL" sz="1100" b="0" i="0" u="none" strike="noStrike" cap="none" dirty="0">
                <a:solidFill>
                  <a:srgbClr val="000000"/>
                </a:solidFill>
                <a:effectLst/>
                <a:latin typeface="Arial"/>
                <a:ea typeface="Arial"/>
                <a:cs typeface="Arial"/>
                <a:sym typeface="Arial"/>
              </a:rPr>
              <a:t> </a:t>
            </a:r>
          </a:p>
          <a:p>
            <a:pPr marL="158750" indent="0">
              <a:buFontTx/>
              <a:buNone/>
            </a:pPr>
            <a:r>
              <a:rPr lang="es-CL" sz="1100" b="0" i="0" u="none" strike="noStrike" cap="none" dirty="0">
                <a:solidFill>
                  <a:srgbClr val="000000"/>
                </a:solidFill>
                <a:effectLst/>
                <a:latin typeface="Arial"/>
                <a:ea typeface="Arial"/>
                <a:cs typeface="Arial"/>
                <a:sym typeface="Arial"/>
              </a:rPr>
              <a:t>Dentro de la tradición liberal, algunos han distinguido las «ideologías» —entendidas como visiones intelectuales intrínsecamente irracionales para ordenar los asuntos humanos (Arendt 1953; Bell 1960 [1962])— de las tradiciones religiosas y éticas y las cosmovisiones en general. Otros consideran todas las «doctrinas integrales» en conjunto, admitiendo que puede haber adeptos racionales o irracionales de cualquier doctrina dada (Rawls 2005).</a:t>
            </a:r>
          </a:p>
          <a:p>
            <a:pPr marL="158750" indent="0">
              <a:buFontTx/>
              <a:buNone/>
            </a:pPr>
            <a:r>
              <a:rPr lang="es-CL" sz="1100" b="0" i="0" u="none" strike="noStrike" cap="none" dirty="0">
                <a:solidFill>
                  <a:srgbClr val="000000"/>
                </a:solidFill>
                <a:effectLst/>
                <a:latin typeface="Arial"/>
                <a:ea typeface="Arial"/>
                <a:cs typeface="Arial"/>
                <a:sym typeface="Arial"/>
              </a:rPr>
              <a:t> </a:t>
            </a:r>
          </a:p>
          <a:p>
            <a:pPr marL="158750" indent="0">
              <a:buFontTx/>
              <a:buNone/>
            </a:pPr>
            <a:r>
              <a:rPr lang="es-CL" sz="1100" b="0" i="0" u="none" strike="noStrike" cap="none" dirty="0">
                <a:solidFill>
                  <a:srgbClr val="000000"/>
                </a:solidFill>
                <a:effectLst/>
                <a:latin typeface="Arial"/>
                <a:ea typeface="Arial"/>
                <a:cs typeface="Arial"/>
                <a:sym typeface="Arial"/>
              </a:rPr>
              <a:t> </a:t>
            </a:r>
          </a:p>
          <a:p>
            <a:pPr marL="158750" indent="0">
              <a:buFontTx/>
              <a:buNone/>
            </a:pPr>
            <a:endParaRPr lang="es-CL"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FontTx/>
              <a:buNone/>
            </a:pPr>
            <a:endParaRPr dirty="0"/>
          </a:p>
        </p:txBody>
      </p:sp>
    </p:spTree>
    <p:extLst>
      <p:ext uri="{BB962C8B-B14F-4D97-AF65-F5344CB8AC3E}">
        <p14:creationId xmlns:p14="http://schemas.microsoft.com/office/powerpoint/2010/main" val="1837182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8EE8F2D1-3A91-03E4-8794-D2641ABA8EF6}"/>
            </a:ext>
          </a:extLst>
        </p:cNvPr>
        <p:cNvGrpSpPr/>
        <p:nvPr/>
      </p:nvGrpSpPr>
      <p:grpSpPr>
        <a:xfrm>
          <a:off x="0" y="0"/>
          <a:ext cx="0" cy="0"/>
          <a:chOff x="0" y="0"/>
          <a:chExt cx="0" cy="0"/>
        </a:xfrm>
      </p:grpSpPr>
      <p:sp>
        <p:nvSpPr>
          <p:cNvPr id="114" name="Google Shape;114;g5feaf9edaf_0_7654:notes">
            <a:extLst>
              <a:ext uri="{FF2B5EF4-FFF2-40B4-BE49-F238E27FC236}">
                <a16:creationId xmlns:a16="http://schemas.microsoft.com/office/drawing/2014/main" id="{2A815FE8-1F65-3B8E-8973-94CE6D3D80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feaf9edaf_0_7654:notes">
            <a:extLst>
              <a:ext uri="{FF2B5EF4-FFF2-40B4-BE49-F238E27FC236}">
                <a16:creationId xmlns:a16="http://schemas.microsoft.com/office/drawing/2014/main" id="{B4555ECB-D21C-7A2F-D6F8-A22F465F486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FontTx/>
              <a:buNone/>
            </a:pPr>
            <a:r>
              <a:rPr lang="es-CL" sz="1100" b="0" i="0" u="none" strike="noStrike" cap="none" dirty="0">
                <a:solidFill>
                  <a:srgbClr val="000000"/>
                </a:solidFill>
                <a:effectLst/>
                <a:latin typeface="Arial"/>
                <a:ea typeface="Arial"/>
                <a:cs typeface="Arial"/>
                <a:sym typeface="Arial"/>
              </a:rPr>
              <a:t>• El cambio de significado impulsado por Napoleón:</a:t>
            </a:r>
          </a:p>
          <a:p>
            <a:pPr marL="158750" indent="0">
              <a:buFontTx/>
              <a:buNone/>
            </a:pPr>
            <a:r>
              <a:rPr lang="es-CL" sz="1100" b="0" i="0" u="none" strike="noStrike" cap="none" dirty="0">
                <a:solidFill>
                  <a:srgbClr val="000000"/>
                </a:solidFill>
                <a:effectLst/>
                <a:latin typeface="Arial"/>
                <a:ea typeface="Arial"/>
                <a:cs typeface="Arial"/>
                <a:sym typeface="Arial"/>
              </a:rPr>
              <a:t>    ◦ La fortuna de Tracy decayó cuando Napoleón Bonaparte, al renegar del idealismo revolucionario, convirtió a los "ideólogos" en sus enemigos.</a:t>
            </a:r>
          </a:p>
          <a:p>
            <a:pPr marL="158750" indent="0">
              <a:buFontTx/>
              <a:buNone/>
            </a:pPr>
            <a:r>
              <a:rPr lang="es-CL" sz="1100" b="0" i="0" u="none" strike="noStrike" cap="none" dirty="0">
                <a:solidFill>
                  <a:srgbClr val="000000"/>
                </a:solidFill>
                <a:effectLst/>
                <a:latin typeface="Arial"/>
                <a:ea typeface="Arial"/>
                <a:cs typeface="Arial"/>
                <a:sym typeface="Arial"/>
              </a:rPr>
              <a:t>    ◦ Napoleón afirmó haber inventado el término despectivo "ideólogo" para degradar a los hombres del Instituto de científicos a "charlatanes" y soñadores. Se quejaba de que "destruían todas las ilusiones, y la era de las ilusiones es, tanto para los individuos como para los pueblos, la era de la felicidad". Incluso les atribuyó su derrota en Rusia.</a:t>
            </a:r>
          </a:p>
          <a:p>
            <a:pPr marL="158750" indent="0">
              <a:buFontTx/>
              <a:buNone/>
            </a:pPr>
            <a:r>
              <a:rPr lang="es-CL" sz="1100" b="0" i="0" u="none" strike="noStrike" cap="none" dirty="0">
                <a:solidFill>
                  <a:srgbClr val="000000"/>
                </a:solidFill>
                <a:effectLst/>
                <a:latin typeface="Arial"/>
                <a:ea typeface="Arial"/>
                <a:cs typeface="Arial"/>
                <a:sym typeface="Arial"/>
              </a:rPr>
              <a:t>    ◦ Este conflicto representó la "eterna enemistad" entre el político pragmático y el intelectual radical que se atreve a teorizar la formación social en su conjunto. Así, el propio concepto de ideología entró en la lucha ideológica, pasando a significar liberalismo político y republicanismo en oposición al autoritarismo bonapartista.</a:t>
            </a:r>
          </a:p>
          <a:p>
            <a:pPr marL="158750" indent="0">
              <a:buFontTx/>
              <a:buNone/>
            </a:pPr>
            <a:r>
              <a:rPr lang="es-CL" sz="1100" b="0" i="0" u="none" strike="noStrike" cap="none" dirty="0">
                <a:solidFill>
                  <a:srgbClr val="000000"/>
                </a:solidFill>
                <a:effectLst/>
                <a:latin typeface="Arial"/>
                <a:ea typeface="Arial"/>
                <a:cs typeface="Arial"/>
                <a:sym typeface="Arial"/>
              </a:rPr>
              <a:t> </a:t>
            </a:r>
          </a:p>
          <a:p>
            <a:pPr marL="158750" indent="0">
              <a:buFontTx/>
              <a:buNone/>
            </a:pPr>
            <a:endParaRPr lang="es-CL"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FontTx/>
              <a:buNone/>
            </a:pPr>
            <a:endParaRPr dirty="0"/>
          </a:p>
        </p:txBody>
      </p:sp>
    </p:spTree>
    <p:extLst>
      <p:ext uri="{BB962C8B-B14F-4D97-AF65-F5344CB8AC3E}">
        <p14:creationId xmlns:p14="http://schemas.microsoft.com/office/powerpoint/2010/main" val="2775140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415725B4-C0B2-40DD-8AD9-9A12C0CEB5A8}"/>
            </a:ext>
          </a:extLst>
        </p:cNvPr>
        <p:cNvGrpSpPr/>
        <p:nvPr/>
      </p:nvGrpSpPr>
      <p:grpSpPr>
        <a:xfrm>
          <a:off x="0" y="0"/>
          <a:ext cx="0" cy="0"/>
          <a:chOff x="0" y="0"/>
          <a:chExt cx="0" cy="0"/>
        </a:xfrm>
      </p:grpSpPr>
      <p:sp>
        <p:nvSpPr>
          <p:cNvPr id="114" name="Google Shape;114;g5feaf9edaf_0_7654:notes">
            <a:extLst>
              <a:ext uri="{FF2B5EF4-FFF2-40B4-BE49-F238E27FC236}">
                <a16:creationId xmlns:a16="http://schemas.microsoft.com/office/drawing/2014/main" id="{5BBEC869-AB50-2D7C-49BD-1FC91DD24CE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feaf9edaf_0_7654:notes">
            <a:extLst>
              <a:ext uri="{FF2B5EF4-FFF2-40B4-BE49-F238E27FC236}">
                <a16:creationId xmlns:a16="http://schemas.microsoft.com/office/drawing/2014/main" id="{0A3997E9-78D8-7EAD-5691-D986D698D8C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FontTx/>
              <a:buNone/>
            </a:pPr>
            <a:r>
              <a:rPr lang="es-ES_tradnl" sz="1100" b="0" i="0" u="none" strike="noStrike" cap="none" dirty="0">
                <a:solidFill>
                  <a:srgbClr val="000000"/>
                </a:solidFill>
                <a:effectLst/>
                <a:latin typeface="Arial"/>
                <a:ea typeface="Arial"/>
                <a:cs typeface="Arial"/>
                <a:sym typeface="Arial"/>
              </a:rPr>
              <a:t>La «ideología» surgió como parte del proyecto liberal de reforma social a través de la educación. Las obras de </a:t>
            </a:r>
            <a:r>
              <a:rPr lang="es-ES_tradnl" sz="1100" b="0" i="0" u="none" strike="noStrike" cap="none" dirty="0" err="1">
                <a:solidFill>
                  <a:srgbClr val="000000"/>
                </a:solidFill>
                <a:effectLst/>
                <a:latin typeface="Arial"/>
                <a:ea typeface="Arial"/>
                <a:cs typeface="Arial"/>
                <a:sym typeface="Arial"/>
              </a:rPr>
              <a:t>Destutt</a:t>
            </a:r>
            <a:r>
              <a:rPr lang="es-ES_tradnl" sz="1100" b="0" i="0" u="none" strike="noStrike" cap="none" dirty="0">
                <a:solidFill>
                  <a:srgbClr val="000000"/>
                </a:solidFill>
                <a:effectLst/>
                <a:latin typeface="Arial"/>
                <a:ea typeface="Arial"/>
                <a:cs typeface="Arial"/>
                <a:sym typeface="Arial"/>
              </a:rPr>
              <a:t> de Tracy sobre las ciencias morales y políticas, escritas como parte de sus actividades en el Instituto, se publicaron como Elementos de ideología (1801-1815). En los Elementos, </a:t>
            </a:r>
            <a:r>
              <a:rPr lang="es-ES_tradnl" sz="1100" b="0" i="0" u="none" strike="noStrike" cap="none" dirty="0" err="1">
                <a:solidFill>
                  <a:srgbClr val="000000"/>
                </a:solidFill>
                <a:effectLst/>
                <a:latin typeface="Arial"/>
                <a:ea typeface="Arial"/>
                <a:cs typeface="Arial"/>
                <a:sym typeface="Arial"/>
              </a:rPr>
              <a:t>Destutt</a:t>
            </a:r>
            <a:r>
              <a:rPr lang="es-ES_tradnl" sz="1100" b="0" i="0" u="none" strike="noStrike" cap="none" dirty="0">
                <a:solidFill>
                  <a:srgbClr val="000000"/>
                </a:solidFill>
                <a:effectLst/>
                <a:latin typeface="Arial"/>
                <a:ea typeface="Arial"/>
                <a:cs typeface="Arial"/>
                <a:sym typeface="Arial"/>
              </a:rPr>
              <a:t> de Tracy derivó de premisas epistemológicas empiristas un canon de razonamiento probabilístico, una teoría moral sentimentalista y una economía política liberal.</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El objetivo de la ideología era «situar las ciencias morales y políticas sobre su verdadera base, el conocimiento de nuestras facultades intelectuales» (</a:t>
            </a:r>
            <a:r>
              <a:rPr lang="es-ES_tradnl" sz="1100" b="0" i="0" u="none" strike="noStrike" cap="none" dirty="0" err="1">
                <a:solidFill>
                  <a:srgbClr val="000000"/>
                </a:solidFill>
                <a:effectLst/>
                <a:latin typeface="Arial"/>
                <a:ea typeface="Arial"/>
                <a:cs typeface="Arial"/>
                <a:sym typeface="Arial"/>
              </a:rPr>
              <a:t>Destutt</a:t>
            </a:r>
            <a:r>
              <a:rPr lang="es-ES_tradnl" sz="1100" b="0" i="0" u="none" strike="noStrike" cap="none" dirty="0">
                <a:solidFill>
                  <a:srgbClr val="000000"/>
                </a:solidFill>
                <a:effectLst/>
                <a:latin typeface="Arial"/>
                <a:ea typeface="Arial"/>
                <a:cs typeface="Arial"/>
                <a:sym typeface="Arial"/>
              </a:rPr>
              <a:t> de Tracy, 1817 [2011: 10]). Dado que toda percepción es, «tomada por separado y en sí misma», verdadera, </a:t>
            </a:r>
            <a:r>
              <a:rPr lang="es-ES_tradnl" sz="1100" b="0" i="0" u="none" strike="noStrike" cap="none" dirty="0" err="1">
                <a:solidFill>
                  <a:srgbClr val="000000"/>
                </a:solidFill>
                <a:effectLst/>
                <a:latin typeface="Arial"/>
                <a:ea typeface="Arial"/>
                <a:cs typeface="Arial"/>
                <a:sym typeface="Arial"/>
              </a:rPr>
              <a:t>Destutt</a:t>
            </a:r>
            <a:r>
              <a:rPr lang="es-ES_tradnl" sz="1100" b="0" i="0" u="none" strike="noStrike" cap="none" dirty="0">
                <a:solidFill>
                  <a:srgbClr val="000000"/>
                </a:solidFill>
                <a:effectLst/>
                <a:latin typeface="Arial"/>
                <a:ea typeface="Arial"/>
                <a:cs typeface="Arial"/>
                <a:sym typeface="Arial"/>
              </a:rPr>
              <a:t> de Tracy atribuyó todo error a la voluntad, que «desnaturaliza» nuestras percepciones originales (1817 [2011: 34, 36]).</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CL" sz="1100" b="0" i="0" u="none" strike="noStrike" cap="none" dirty="0">
                <a:solidFill>
                  <a:srgbClr val="000000"/>
                </a:solidFill>
                <a:effectLst/>
                <a:latin typeface="Arial"/>
                <a:ea typeface="Arial"/>
                <a:cs typeface="Arial"/>
                <a:sym typeface="Arial"/>
              </a:rPr>
              <a:t>Por esta razón, según el autor,  la ideología puede ayudarnos enseñándonos a «analizar nuestros sentimientos» y a distinguir entre aquellos que «nos guían bien» y aquellos que forman en nosotros una conciencia falsa y ciega.</a:t>
            </a:r>
          </a:p>
          <a:p>
            <a:pPr marL="158750" indent="0">
              <a:buFontTx/>
              <a:buNone/>
            </a:pPr>
            <a:r>
              <a:rPr lang="es-CL" sz="1100" b="0" i="0" u="none" strike="noStrike" cap="none" dirty="0">
                <a:solidFill>
                  <a:srgbClr val="000000"/>
                </a:solidFill>
                <a:effectLst/>
                <a:latin typeface="Arial"/>
                <a:ea typeface="Arial"/>
                <a:cs typeface="Arial"/>
                <a:sym typeface="Arial"/>
              </a:rPr>
              <a:t> </a:t>
            </a:r>
          </a:p>
          <a:p>
            <a:pPr marL="0" lvl="0" indent="0" algn="l" rtl="0">
              <a:spcBef>
                <a:spcPts val="0"/>
              </a:spcBef>
              <a:spcAft>
                <a:spcPts val="0"/>
              </a:spcAft>
              <a:buFontTx/>
              <a:buNone/>
            </a:pPr>
            <a:endParaRPr dirty="0"/>
          </a:p>
        </p:txBody>
      </p:sp>
    </p:spTree>
    <p:extLst>
      <p:ext uri="{BB962C8B-B14F-4D97-AF65-F5344CB8AC3E}">
        <p14:creationId xmlns:p14="http://schemas.microsoft.com/office/powerpoint/2010/main" val="2045072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8E75A1D9-FE81-74F6-F764-595C7BACAEF7}"/>
            </a:ext>
          </a:extLst>
        </p:cNvPr>
        <p:cNvGrpSpPr/>
        <p:nvPr/>
      </p:nvGrpSpPr>
      <p:grpSpPr>
        <a:xfrm>
          <a:off x="0" y="0"/>
          <a:ext cx="0" cy="0"/>
          <a:chOff x="0" y="0"/>
          <a:chExt cx="0" cy="0"/>
        </a:xfrm>
      </p:grpSpPr>
      <p:sp>
        <p:nvSpPr>
          <p:cNvPr id="158" name="Google Shape;158;g602501fa14_0_11:notes">
            <a:extLst>
              <a:ext uri="{FF2B5EF4-FFF2-40B4-BE49-F238E27FC236}">
                <a16:creationId xmlns:a16="http://schemas.microsoft.com/office/drawing/2014/main" id="{322F3813-F710-B657-17CD-F177A1F3885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02501fa14_0_11:notes">
            <a:extLst>
              <a:ext uri="{FF2B5EF4-FFF2-40B4-BE49-F238E27FC236}">
                <a16:creationId xmlns:a16="http://schemas.microsoft.com/office/drawing/2014/main" id="{BC9DE2F5-718A-78BE-EBFB-A8DC0607439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FontTx/>
              <a:buNone/>
            </a:pPr>
            <a:r>
              <a:rPr lang="es-CL" sz="1100" b="1" i="0" u="none" strike="noStrike" cap="none" dirty="0">
                <a:solidFill>
                  <a:srgbClr val="000000"/>
                </a:solidFill>
                <a:effectLst/>
                <a:latin typeface="Arial"/>
                <a:ea typeface="Arial"/>
                <a:cs typeface="Arial"/>
                <a:sym typeface="Arial"/>
              </a:rPr>
              <a:t>El liberalismo es una ideología fundamental</a:t>
            </a:r>
            <a:r>
              <a:rPr lang="es-CL" sz="1100" b="0" i="0" u="none" strike="noStrike" cap="none" dirty="0">
                <a:solidFill>
                  <a:srgbClr val="000000"/>
                </a:solidFill>
                <a:effectLst/>
                <a:latin typeface="Arial"/>
                <a:ea typeface="Arial"/>
                <a:cs typeface="Arial"/>
                <a:sym typeface="Arial"/>
              </a:rPr>
              <a:t> que ha desempeñado un papel dominante en la configuración de la sociedad y el Estado modernos, especialmente en Occidente. El texto lo aborda detalladamente, analizando sus presupuestos, significaciones y evolución histórica.</a:t>
            </a:r>
          </a:p>
          <a:p>
            <a:pPr marL="158750" indent="0">
              <a:buFontTx/>
              <a:buNone/>
            </a:pPr>
            <a:r>
              <a:rPr lang="es-CL" sz="1100" b="0" i="0" u="none" strike="noStrike" cap="none" dirty="0">
                <a:solidFill>
                  <a:srgbClr val="000000"/>
                </a:solidFill>
                <a:effectLst/>
                <a:latin typeface="Arial"/>
                <a:ea typeface="Arial"/>
                <a:cs typeface="Arial"/>
                <a:sym typeface="Arial"/>
              </a:rPr>
              <a:t>Aquí se detallan los aspectos clave del liberalismo como ideología:</a:t>
            </a:r>
          </a:p>
          <a:p>
            <a:pPr marL="158750" indent="0">
              <a:buFontTx/>
              <a:buNone/>
            </a:pPr>
            <a:r>
              <a:rPr lang="es-CL" sz="1100" b="0" i="0" u="none" strike="noStrike" cap="none" dirty="0">
                <a:solidFill>
                  <a:srgbClr val="000000"/>
                </a:solidFill>
                <a:effectLst/>
                <a:latin typeface="Arial"/>
                <a:ea typeface="Arial"/>
                <a:cs typeface="Arial"/>
                <a:sym typeface="Arial"/>
              </a:rPr>
              <a:t>• </a:t>
            </a:r>
            <a:r>
              <a:rPr lang="es-CL" sz="1100" b="1" i="0" u="none" strike="noStrike" cap="none" dirty="0">
                <a:solidFill>
                  <a:srgbClr val="000000"/>
                </a:solidFill>
                <a:effectLst/>
                <a:latin typeface="Arial"/>
                <a:ea typeface="Arial"/>
                <a:cs typeface="Arial"/>
                <a:sym typeface="Arial"/>
              </a:rPr>
              <a:t>Definición y Distinción Fundamental:</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CL" sz="1100" b="0" i="0" u="none" strike="noStrike" cap="none" dirty="0">
                <a:solidFill>
                  <a:srgbClr val="000000"/>
                </a:solidFill>
                <a:effectLst/>
                <a:latin typeface="Arial"/>
                <a:ea typeface="Arial"/>
                <a:cs typeface="Arial"/>
                <a:sym typeface="Arial"/>
              </a:rPr>
              <a:t>    ◦ La característica principal del liberalismo es la </a:t>
            </a:r>
            <a:r>
              <a:rPr lang="es-CL" sz="1100" b="1" i="0" u="none" strike="noStrike" cap="none" dirty="0">
                <a:solidFill>
                  <a:srgbClr val="000000"/>
                </a:solidFill>
                <a:effectLst/>
                <a:latin typeface="Arial"/>
                <a:ea typeface="Arial"/>
                <a:cs typeface="Arial"/>
                <a:sym typeface="Arial"/>
              </a:rPr>
              <a:t>distinción entre la esfera del Estado (autoridad política) y la esfera de la "sociedad civil"</a:t>
            </a:r>
            <a:r>
              <a:rPr lang="es-CL" sz="1100" b="0" i="0" u="none" strike="noStrike" cap="none" dirty="0">
                <a:solidFill>
                  <a:srgbClr val="000000"/>
                </a:solidFill>
                <a:effectLst/>
                <a:latin typeface="Arial"/>
                <a:ea typeface="Arial"/>
                <a:cs typeface="Arial"/>
                <a:sym typeface="Arial"/>
              </a:rPr>
              <a:t>.</a:t>
            </a:r>
          </a:p>
          <a:p>
            <a:pPr marL="158750" indent="0">
              <a:buFontTx/>
              <a:buNone/>
            </a:pPr>
            <a:r>
              <a:rPr lang="es-CL" sz="1100" b="0" i="0" u="none" strike="noStrike" cap="none" dirty="0">
                <a:solidFill>
                  <a:srgbClr val="000000"/>
                </a:solidFill>
                <a:effectLst/>
                <a:latin typeface="Arial"/>
                <a:ea typeface="Arial"/>
                <a:cs typeface="Arial"/>
                <a:sym typeface="Arial"/>
              </a:rPr>
              <a:t>    ◦ El Estado, que se ocupa del </a:t>
            </a:r>
            <a:r>
              <a:rPr lang="es-CL" sz="1100" b="1" i="0" u="none" strike="noStrike" cap="none" dirty="0">
                <a:solidFill>
                  <a:srgbClr val="000000"/>
                </a:solidFill>
                <a:effectLst/>
                <a:latin typeface="Arial"/>
                <a:ea typeface="Arial"/>
                <a:cs typeface="Arial"/>
                <a:sym typeface="Arial"/>
              </a:rPr>
              <a:t>interés público o general</a:t>
            </a:r>
            <a:r>
              <a:rPr lang="es-CL" sz="1100" b="0" i="0" u="none" strike="noStrike" cap="none" dirty="0">
                <a:solidFill>
                  <a:srgbClr val="000000"/>
                </a:solidFill>
                <a:effectLst/>
                <a:latin typeface="Arial"/>
                <a:ea typeface="Arial"/>
                <a:cs typeface="Arial"/>
                <a:sym typeface="Arial"/>
              </a:rPr>
              <a:t>, no debe, en la doctrina liberal, inmiscuirse en los asuntos privados, que son constitutivos de la sociedad civil.</a:t>
            </a:r>
          </a:p>
          <a:p>
            <a:pPr marL="158750" indent="0">
              <a:buFontTx/>
              <a:buNone/>
            </a:pPr>
            <a:r>
              <a:rPr lang="es-CL" sz="1100" b="0" i="0" u="none" strike="noStrike" cap="none" dirty="0">
                <a:solidFill>
                  <a:srgbClr val="000000"/>
                </a:solidFill>
                <a:effectLst/>
                <a:latin typeface="Arial"/>
                <a:ea typeface="Arial"/>
                <a:cs typeface="Arial"/>
                <a:sym typeface="Arial"/>
              </a:rPr>
              <a:t>    ◦ Esta separación busca </a:t>
            </a:r>
            <a:r>
              <a:rPr lang="es-CL" sz="1100" b="1" i="0" u="none" strike="noStrike" cap="none" dirty="0">
                <a:solidFill>
                  <a:srgbClr val="000000"/>
                </a:solidFill>
                <a:effectLst/>
                <a:latin typeface="Arial"/>
                <a:ea typeface="Arial"/>
                <a:cs typeface="Arial"/>
                <a:sym typeface="Arial"/>
              </a:rPr>
              <a:t>garantizar la "libertad" de los individuos y las personas</a:t>
            </a:r>
            <a:r>
              <a:rPr lang="es-CL" sz="1100" b="0" i="0" u="none" strike="noStrike" cap="none" dirty="0">
                <a:solidFill>
                  <a:srgbClr val="000000"/>
                </a:solidFill>
                <a:effectLst/>
                <a:latin typeface="Arial"/>
                <a:ea typeface="Arial"/>
                <a:cs typeface="Arial"/>
                <a:sym typeface="Arial"/>
              </a:rPr>
              <a:t>, pero esta libertad está intrínsecamente ligada a la </a:t>
            </a:r>
            <a:r>
              <a:rPr lang="es-CL" sz="1100" b="1" i="0" u="none" strike="noStrike" cap="none" dirty="0">
                <a:solidFill>
                  <a:srgbClr val="000000"/>
                </a:solidFill>
                <a:effectLst/>
                <a:latin typeface="Arial"/>
                <a:ea typeface="Arial"/>
                <a:cs typeface="Arial"/>
                <a:sym typeface="Arial"/>
              </a:rPr>
              <a:t>propiedad</a:t>
            </a:r>
            <a:r>
              <a:rPr lang="es-CL" sz="1100" b="0" i="0" u="none" strike="noStrike" cap="none" dirty="0">
                <a:solidFill>
                  <a:srgbClr val="000000"/>
                </a:solidFill>
                <a:effectLst/>
                <a:latin typeface="Arial"/>
                <a:ea typeface="Arial"/>
                <a:cs typeface="Arial"/>
                <a:sym typeface="Arial"/>
              </a:rPr>
              <a:t>. De hecho, la ecuación </a:t>
            </a:r>
            <a:r>
              <a:rPr lang="es-CL" sz="1100" b="1" i="0" u="none" strike="noStrike" cap="none" dirty="0">
                <a:solidFill>
                  <a:srgbClr val="000000"/>
                </a:solidFill>
                <a:effectLst/>
                <a:latin typeface="Arial"/>
                <a:ea typeface="Arial"/>
                <a:cs typeface="Arial"/>
                <a:sym typeface="Arial"/>
              </a:rPr>
              <a:t>"libertad = propiedad"</a:t>
            </a:r>
            <a:r>
              <a:rPr lang="es-CL" sz="1100" b="0" i="0" u="none" strike="noStrike" cap="none" dirty="0">
                <a:solidFill>
                  <a:srgbClr val="000000"/>
                </a:solidFill>
                <a:effectLst/>
                <a:latin typeface="Arial"/>
                <a:ea typeface="Arial"/>
                <a:cs typeface="Arial"/>
                <a:sym typeface="Arial"/>
              </a:rPr>
              <a:t> se considera evidente y central.</a:t>
            </a:r>
          </a:p>
          <a:p>
            <a:pPr marL="158750" indent="0">
              <a:buFontTx/>
              <a:buNone/>
            </a:pPr>
            <a:r>
              <a:rPr lang="es-CL" sz="1100" b="0" i="0" u="none" strike="noStrike" cap="none" dirty="0">
                <a:solidFill>
                  <a:srgbClr val="000000"/>
                </a:solidFill>
                <a:effectLst/>
                <a:latin typeface="Arial"/>
                <a:ea typeface="Arial"/>
                <a:cs typeface="Arial"/>
                <a:sym typeface="Arial"/>
              </a:rPr>
              <a:t>• </a:t>
            </a:r>
            <a:r>
              <a:rPr lang="es-CL" sz="1100" b="1" i="0" u="none" strike="noStrike" cap="none" dirty="0">
                <a:solidFill>
                  <a:srgbClr val="000000"/>
                </a:solidFill>
                <a:effectLst/>
                <a:latin typeface="Arial"/>
                <a:ea typeface="Arial"/>
                <a:cs typeface="Arial"/>
                <a:sym typeface="Arial"/>
              </a:rPr>
              <a:t>El Estado Liberal como Garante de la Propiedad:</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CL" sz="1100" b="0" i="0" u="none" strike="noStrike" cap="none" dirty="0">
                <a:solidFill>
                  <a:srgbClr val="000000"/>
                </a:solidFill>
                <a:effectLst/>
                <a:latin typeface="Arial"/>
                <a:ea typeface="Arial"/>
                <a:cs typeface="Arial"/>
                <a:sym typeface="Arial"/>
              </a:rPr>
              <a:t>    ◦ El Estado liberal es concebido como un </a:t>
            </a:r>
            <a:r>
              <a:rPr lang="es-CL" sz="1100" b="1" i="0" u="none" strike="noStrike" cap="none" dirty="0">
                <a:solidFill>
                  <a:srgbClr val="000000"/>
                </a:solidFill>
                <a:effectLst/>
                <a:latin typeface="Arial"/>
                <a:ea typeface="Arial"/>
                <a:cs typeface="Arial"/>
                <a:sym typeface="Arial"/>
              </a:rPr>
              <a:t>Estado garante o protector</a:t>
            </a:r>
            <a:r>
              <a:rPr lang="es-CL" sz="1100" b="0" i="0" u="none" strike="noStrike" cap="none" dirty="0">
                <a:solidFill>
                  <a:srgbClr val="000000"/>
                </a:solidFill>
                <a:effectLst/>
                <a:latin typeface="Arial"/>
                <a:ea typeface="Arial"/>
                <a:cs typeface="Arial"/>
                <a:sym typeface="Arial"/>
              </a:rPr>
              <a:t>. Su función principal es la </a:t>
            </a:r>
            <a:r>
              <a:rPr lang="es-CL" sz="1100" b="1" i="0" u="none" strike="noStrike" cap="none" dirty="0">
                <a:solidFill>
                  <a:srgbClr val="000000"/>
                </a:solidFill>
                <a:effectLst/>
                <a:latin typeface="Arial"/>
                <a:ea typeface="Arial"/>
                <a:cs typeface="Arial"/>
                <a:sym typeface="Arial"/>
              </a:rPr>
              <a:t>preservación de la propiedad</a:t>
            </a:r>
            <a:r>
              <a:rPr lang="es-CL" sz="1100" b="0" i="0" u="none" strike="noStrike" cap="none" dirty="0">
                <a:solidFill>
                  <a:srgbClr val="000000"/>
                </a:solidFill>
                <a:effectLst/>
                <a:latin typeface="Arial"/>
                <a:ea typeface="Arial"/>
                <a:cs typeface="Arial"/>
                <a:sym typeface="Arial"/>
              </a:rPr>
              <a:t>.</a:t>
            </a:r>
          </a:p>
          <a:p>
            <a:pPr marL="158750" indent="0">
              <a:buFontTx/>
              <a:buNone/>
            </a:pPr>
            <a:r>
              <a:rPr lang="es-CL" sz="1100" b="0" i="0" u="none" strike="noStrike" cap="none" dirty="0">
                <a:solidFill>
                  <a:srgbClr val="000000"/>
                </a:solidFill>
                <a:effectLst/>
                <a:latin typeface="Arial"/>
                <a:ea typeface="Arial"/>
                <a:cs typeface="Arial"/>
                <a:sym typeface="Arial"/>
              </a:rPr>
              <a:t>    ◦ Se afirma que la libertad existe fuera del Estado, pero que se mantiene gracias a él. La secuencia </a:t>
            </a:r>
            <a:r>
              <a:rPr lang="es-CL" sz="1100" b="1" i="0" u="none" strike="noStrike" cap="none" dirty="0">
                <a:solidFill>
                  <a:srgbClr val="000000"/>
                </a:solidFill>
                <a:effectLst/>
                <a:latin typeface="Arial"/>
                <a:ea typeface="Arial"/>
                <a:cs typeface="Arial"/>
                <a:sym typeface="Arial"/>
              </a:rPr>
              <a:t>libertad-Estado-propiedad</a:t>
            </a:r>
            <a:r>
              <a:rPr lang="es-CL" sz="1100" b="0" i="0" u="none" strike="noStrike" cap="none" dirty="0">
                <a:solidFill>
                  <a:srgbClr val="000000"/>
                </a:solidFill>
                <a:effectLst/>
                <a:latin typeface="Arial"/>
                <a:ea typeface="Arial"/>
                <a:cs typeface="Arial"/>
                <a:sym typeface="Arial"/>
              </a:rPr>
              <a:t> es la que mejor define al liberalismo.</a:t>
            </a:r>
          </a:p>
          <a:p>
            <a:pPr marL="158750" indent="0">
              <a:buFontTx/>
              <a:buNone/>
            </a:pPr>
            <a:r>
              <a:rPr lang="es-CL" sz="1100" b="0" i="0" u="none" strike="noStrike" cap="none" dirty="0">
                <a:solidFill>
                  <a:srgbClr val="000000"/>
                </a:solidFill>
                <a:effectLst/>
                <a:latin typeface="Arial"/>
                <a:ea typeface="Arial"/>
                <a:cs typeface="Arial"/>
                <a:sym typeface="Arial"/>
              </a:rPr>
              <a:t>    ◦ El liberalismo, a su manera, participa en un </a:t>
            </a:r>
            <a:r>
              <a:rPr lang="es-CL" sz="1100" b="1" i="0" u="none" strike="noStrike" cap="none" dirty="0">
                <a:solidFill>
                  <a:srgbClr val="000000"/>
                </a:solidFill>
                <a:effectLst/>
                <a:latin typeface="Arial"/>
                <a:ea typeface="Arial"/>
                <a:cs typeface="Arial"/>
                <a:sym typeface="Arial"/>
              </a:rPr>
              <a:t>"culto secular del Estado"</a:t>
            </a:r>
            <a:r>
              <a:rPr lang="es-CL" sz="1100" b="0" i="0" u="none" strike="noStrike" cap="none" dirty="0">
                <a:solidFill>
                  <a:srgbClr val="000000"/>
                </a:solidFill>
                <a:effectLst/>
                <a:latin typeface="Arial"/>
                <a:ea typeface="Arial"/>
                <a:cs typeface="Arial"/>
                <a:sym typeface="Arial"/>
              </a:rPr>
              <a:t> porque el poder que se ejerce a través de él es el de la propiedad.</a:t>
            </a:r>
          </a:p>
          <a:p>
            <a:pPr marL="158750" indent="0">
              <a:buFontTx/>
              <a:buNone/>
            </a:pPr>
            <a:r>
              <a:rPr lang="es-CL" sz="1100" b="0" i="0" u="none" strike="noStrike" cap="none" dirty="0">
                <a:solidFill>
                  <a:srgbClr val="000000"/>
                </a:solidFill>
                <a:effectLst/>
                <a:latin typeface="Arial"/>
                <a:ea typeface="Arial"/>
                <a:cs typeface="Arial"/>
                <a:sym typeface="Arial"/>
              </a:rPr>
              <a:t>• </a:t>
            </a:r>
            <a:r>
              <a:rPr lang="es-CL" sz="1100" b="1" i="0" u="none" strike="noStrike" cap="none" dirty="0">
                <a:solidFill>
                  <a:srgbClr val="000000"/>
                </a:solidFill>
                <a:effectLst/>
                <a:latin typeface="Arial"/>
                <a:ea typeface="Arial"/>
                <a:cs typeface="Arial"/>
                <a:sym typeface="Arial"/>
              </a:rPr>
              <a:t>Pensadores Clave y Orígenes:</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CL" sz="1100" b="0" i="0" u="none" strike="noStrike" cap="none" dirty="0">
                <a:solidFill>
                  <a:srgbClr val="000000"/>
                </a:solidFill>
                <a:effectLst/>
                <a:latin typeface="Arial"/>
                <a:ea typeface="Arial"/>
                <a:cs typeface="Arial"/>
                <a:sym typeface="Arial"/>
              </a:rPr>
              <a:t>    ◦ </a:t>
            </a:r>
            <a:r>
              <a:rPr lang="es-CL" sz="1100" b="1" i="0" u="none" strike="noStrike" cap="none" dirty="0">
                <a:solidFill>
                  <a:srgbClr val="000000"/>
                </a:solidFill>
                <a:effectLst/>
                <a:latin typeface="Arial"/>
                <a:ea typeface="Arial"/>
                <a:cs typeface="Arial"/>
                <a:sym typeface="Arial"/>
              </a:rPr>
              <a:t>John Locke</a:t>
            </a:r>
            <a:r>
              <a:rPr lang="es-CL" sz="1100" b="0" i="0" u="none" strike="noStrike" cap="none" dirty="0">
                <a:solidFill>
                  <a:srgbClr val="000000"/>
                </a:solidFill>
                <a:effectLst/>
                <a:latin typeface="Arial"/>
                <a:ea typeface="Arial"/>
                <a:cs typeface="Arial"/>
                <a:sym typeface="Arial"/>
              </a:rPr>
              <a:t> es considerado el </a:t>
            </a:r>
            <a:r>
              <a:rPr lang="es-CL" sz="1100" b="1" i="0" u="none" strike="noStrike" cap="none" dirty="0">
                <a:solidFill>
                  <a:srgbClr val="000000"/>
                </a:solidFill>
                <a:effectLst/>
                <a:latin typeface="Arial"/>
                <a:ea typeface="Arial"/>
                <a:cs typeface="Arial"/>
                <a:sym typeface="Arial"/>
              </a:rPr>
              <a:t>paladín fundador y el auténtico teórico del liberalismo</a:t>
            </a:r>
            <a:r>
              <a:rPr lang="es-CL" sz="1100" b="0" i="0" u="none" strike="noStrike" cap="none" dirty="0">
                <a:solidFill>
                  <a:srgbClr val="000000"/>
                </a:solidFill>
                <a:effectLst/>
                <a:latin typeface="Arial"/>
                <a:ea typeface="Arial"/>
                <a:cs typeface="Arial"/>
                <a:sym typeface="Arial"/>
              </a:rPr>
              <a:t>. Su genio radica en derivar toda la doctrina del hecho primordial de que el ser humano es propietario de su propia persona, de lo que hace y del trabajo que desarrolla. Esta es una </a:t>
            </a:r>
            <a:r>
              <a:rPr lang="es-CL" sz="1100" b="1" i="0" u="none" strike="noStrike" cap="none" dirty="0">
                <a:solidFill>
                  <a:srgbClr val="000000"/>
                </a:solidFill>
                <a:effectLst/>
                <a:latin typeface="Arial"/>
                <a:ea typeface="Arial"/>
                <a:cs typeface="Arial"/>
                <a:sym typeface="Arial"/>
              </a:rPr>
              <a:t>"antropología política general"</a:t>
            </a:r>
            <a:r>
              <a:rPr lang="es-CL" sz="1100" b="0" i="0" u="none" strike="noStrike" cap="none" dirty="0">
                <a:solidFill>
                  <a:srgbClr val="000000"/>
                </a:solidFill>
                <a:effectLst/>
                <a:latin typeface="Arial"/>
                <a:ea typeface="Arial"/>
                <a:cs typeface="Arial"/>
                <a:sym typeface="Arial"/>
              </a:rPr>
              <a:t> donde "ser es tener".</a:t>
            </a:r>
          </a:p>
          <a:p>
            <a:pPr marL="158750" indent="0">
              <a:buFontTx/>
              <a:buNone/>
            </a:pPr>
            <a:r>
              <a:rPr lang="es-CL" sz="1100" b="0" i="0" u="none" strike="noStrike" cap="none" dirty="0">
                <a:solidFill>
                  <a:srgbClr val="000000"/>
                </a:solidFill>
                <a:effectLst/>
                <a:latin typeface="Arial"/>
                <a:ea typeface="Arial"/>
                <a:cs typeface="Arial"/>
                <a:sym typeface="Arial"/>
              </a:rPr>
              <a:t>    ◦ </a:t>
            </a:r>
            <a:r>
              <a:rPr lang="es-CL" sz="1100" b="1" i="0" u="none" strike="noStrike" cap="none" dirty="0">
                <a:solidFill>
                  <a:srgbClr val="000000"/>
                </a:solidFill>
                <a:effectLst/>
                <a:latin typeface="Arial"/>
                <a:ea typeface="Arial"/>
                <a:cs typeface="Arial"/>
                <a:sym typeface="Arial"/>
              </a:rPr>
              <a:t>Adam Smith</a:t>
            </a:r>
            <a:r>
              <a:rPr lang="es-CL" sz="1100" b="0" i="0" u="none" strike="noStrike" cap="none" dirty="0">
                <a:solidFill>
                  <a:srgbClr val="000000"/>
                </a:solidFill>
                <a:effectLst/>
                <a:latin typeface="Arial"/>
                <a:ea typeface="Arial"/>
                <a:cs typeface="Arial"/>
                <a:sym typeface="Arial"/>
              </a:rPr>
              <a:t> también es fundamental, especialmente por su tratado sobre la "riqueza de las naciones", donde el concepto de nación adquiere una extensión económica y el Estado tiene la función de velar por que la actividad económica no se altere. Smith considera que la economía es la solución al problema político, ya que el Estado es el guardián de la naturaleza, permitiendo el juego natural del intercambio social.</a:t>
            </a:r>
          </a:p>
          <a:p>
            <a:pPr marL="158750" indent="0">
              <a:buFontTx/>
              <a:buNone/>
            </a:pPr>
            <a:r>
              <a:rPr lang="es-CL" sz="1100" b="0" i="0" u="none" strike="noStrike" cap="none" dirty="0">
                <a:solidFill>
                  <a:srgbClr val="000000"/>
                </a:solidFill>
                <a:effectLst/>
                <a:latin typeface="Arial"/>
                <a:ea typeface="Arial"/>
                <a:cs typeface="Arial"/>
                <a:sym typeface="Arial"/>
              </a:rPr>
              <a:t>    ◦ </a:t>
            </a:r>
            <a:r>
              <a:rPr lang="es-CL" sz="1100" b="1" i="0" u="none" strike="noStrike" cap="none" dirty="0">
                <a:solidFill>
                  <a:srgbClr val="000000"/>
                </a:solidFill>
                <a:effectLst/>
                <a:latin typeface="Arial"/>
                <a:ea typeface="Arial"/>
                <a:cs typeface="Arial"/>
                <a:sym typeface="Arial"/>
              </a:rPr>
              <a:t>Hegel</a:t>
            </a:r>
            <a:r>
              <a:rPr lang="es-CL" sz="1100" b="0" i="0" u="none" strike="noStrike" cap="none" dirty="0">
                <a:solidFill>
                  <a:srgbClr val="000000"/>
                </a:solidFill>
                <a:effectLst/>
                <a:latin typeface="Arial"/>
                <a:ea typeface="Arial"/>
                <a:cs typeface="Arial"/>
                <a:sym typeface="Arial"/>
              </a:rPr>
              <a:t> se sitúa como otro límite del liberalismo, concibiendo el Estado como el motor del desarrollo racional de la sociedad, un Estado intervencionista, en contraste con la concepción </a:t>
            </a:r>
            <a:r>
              <a:rPr lang="es-CL" sz="1100" b="0" i="0" u="none" strike="noStrike" cap="none" dirty="0" err="1">
                <a:solidFill>
                  <a:srgbClr val="000000"/>
                </a:solidFill>
                <a:effectLst/>
                <a:latin typeface="Arial"/>
                <a:ea typeface="Arial"/>
                <a:cs typeface="Arial"/>
                <a:sym typeface="Arial"/>
              </a:rPr>
              <a:t>lockiana</a:t>
            </a:r>
            <a:r>
              <a:rPr lang="es-CL" sz="1100" b="0" i="0" u="none" strike="noStrike" cap="none" dirty="0">
                <a:solidFill>
                  <a:srgbClr val="000000"/>
                </a:solidFill>
                <a:effectLst/>
                <a:latin typeface="Arial"/>
                <a:ea typeface="Arial"/>
                <a:cs typeface="Arial"/>
                <a:sym typeface="Arial"/>
              </a:rPr>
              <a:t> de mínima intervención.</a:t>
            </a:r>
          </a:p>
          <a:p>
            <a:pPr marL="158750" indent="0">
              <a:buFontTx/>
              <a:buNone/>
            </a:pPr>
            <a:r>
              <a:rPr lang="es-CL" sz="1100" b="0" i="0" u="none" strike="noStrike" cap="none" dirty="0">
                <a:solidFill>
                  <a:srgbClr val="000000"/>
                </a:solidFill>
                <a:effectLst/>
                <a:latin typeface="Arial"/>
                <a:ea typeface="Arial"/>
                <a:cs typeface="Arial"/>
                <a:sym typeface="Arial"/>
              </a:rPr>
              <a:t>• </a:t>
            </a:r>
            <a:r>
              <a:rPr lang="es-CL" sz="1100" b="1" i="0" u="none" strike="noStrike" cap="none" dirty="0">
                <a:solidFill>
                  <a:srgbClr val="000000"/>
                </a:solidFill>
                <a:effectLst/>
                <a:latin typeface="Arial"/>
                <a:ea typeface="Arial"/>
                <a:cs typeface="Arial"/>
                <a:sym typeface="Arial"/>
              </a:rPr>
              <a:t>Ambivalencias y Contradicciones:</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CL" sz="1100" b="0" i="0" u="none" strike="noStrike" cap="none" dirty="0">
                <a:solidFill>
                  <a:srgbClr val="000000"/>
                </a:solidFill>
                <a:effectLst/>
                <a:latin typeface="Arial"/>
                <a:ea typeface="Arial"/>
                <a:cs typeface="Arial"/>
                <a:sym typeface="Arial"/>
              </a:rPr>
              <a:t>    ◦ Aunque el liberalismo promueve la igualdad, Marx y Proudhon señalaron que la </a:t>
            </a:r>
            <a:r>
              <a:rPr lang="es-CL" sz="1100" b="1" i="0" u="none" strike="noStrike" cap="none" dirty="0">
                <a:solidFill>
                  <a:srgbClr val="000000"/>
                </a:solidFill>
                <a:effectLst/>
                <a:latin typeface="Arial"/>
                <a:ea typeface="Arial"/>
                <a:cs typeface="Arial"/>
                <a:sym typeface="Arial"/>
              </a:rPr>
              <a:t>democracia liberal es el régimen propio de una "república de propietarios"</a:t>
            </a:r>
            <a:r>
              <a:rPr lang="es-CL" sz="1100" b="0" i="0" u="none" strike="noStrike" cap="none" dirty="0">
                <a:solidFill>
                  <a:srgbClr val="000000"/>
                </a:solidFill>
                <a:effectLst/>
                <a:latin typeface="Arial"/>
                <a:ea typeface="Arial"/>
                <a:cs typeface="Arial"/>
                <a:sym typeface="Arial"/>
              </a:rPr>
              <a:t>, excluyendo a quienes no poseen propiedad.</a:t>
            </a:r>
          </a:p>
          <a:p>
            <a:pPr marL="158750" indent="0">
              <a:buFontTx/>
              <a:buNone/>
            </a:pPr>
            <a:r>
              <a:rPr lang="es-CL" sz="1100" b="0" i="0" u="none" strike="noStrike" cap="none" dirty="0">
                <a:solidFill>
                  <a:srgbClr val="000000"/>
                </a:solidFill>
                <a:effectLst/>
                <a:latin typeface="Arial"/>
                <a:ea typeface="Arial"/>
                <a:cs typeface="Arial"/>
                <a:sym typeface="Arial"/>
              </a:rPr>
              <a:t>    ◦ La idea de </a:t>
            </a:r>
            <a:r>
              <a:rPr lang="es-CL" sz="1100" b="1" i="0" u="none" strike="noStrike" cap="none" dirty="0">
                <a:solidFill>
                  <a:srgbClr val="000000"/>
                </a:solidFill>
                <a:effectLst/>
                <a:latin typeface="Arial"/>
                <a:ea typeface="Arial"/>
                <a:cs typeface="Arial"/>
                <a:sym typeface="Arial"/>
              </a:rPr>
              <a:t>"sociedad civil"</a:t>
            </a:r>
            <a:r>
              <a:rPr lang="es-CL" sz="1100" b="0" i="0" u="none" strike="noStrike" cap="none" dirty="0">
                <a:solidFill>
                  <a:srgbClr val="000000"/>
                </a:solidFill>
                <a:effectLst/>
                <a:latin typeface="Arial"/>
                <a:ea typeface="Arial"/>
                <a:cs typeface="Arial"/>
                <a:sym typeface="Arial"/>
              </a:rPr>
              <a:t> como lugar de las relaciones de intercambio y utilidad recíproca se desprende de la "sociedad política", con una relativa indiferencia hacia la forma de gobierno.</a:t>
            </a:r>
          </a:p>
          <a:p>
            <a:pPr marL="158750" indent="0">
              <a:buFontTx/>
              <a:buNone/>
            </a:pPr>
            <a:r>
              <a:rPr lang="es-CL" sz="1100" b="0" i="0" u="none" strike="noStrike" cap="none" dirty="0">
                <a:solidFill>
                  <a:srgbClr val="000000"/>
                </a:solidFill>
                <a:effectLst/>
                <a:latin typeface="Arial"/>
                <a:ea typeface="Arial"/>
                <a:cs typeface="Arial"/>
                <a:sym typeface="Arial"/>
              </a:rPr>
              <a:t>    ◦ El liberalismo se presenta como una </a:t>
            </a:r>
            <a:r>
              <a:rPr lang="es-CL" sz="1100" b="1" i="0" u="none" strike="noStrike" cap="none" dirty="0">
                <a:solidFill>
                  <a:srgbClr val="000000"/>
                </a:solidFill>
                <a:effectLst/>
                <a:latin typeface="Arial"/>
                <a:ea typeface="Arial"/>
                <a:cs typeface="Arial"/>
                <a:sym typeface="Arial"/>
              </a:rPr>
              <a:t>ética</a:t>
            </a:r>
            <a:r>
              <a:rPr lang="es-CL" sz="1100" b="0" i="0" u="none" strike="noStrike" cap="none" dirty="0">
                <a:solidFill>
                  <a:srgbClr val="000000"/>
                </a:solidFill>
                <a:effectLst/>
                <a:latin typeface="Arial"/>
                <a:ea typeface="Arial"/>
                <a:cs typeface="Arial"/>
                <a:sym typeface="Arial"/>
              </a:rPr>
              <a:t>, donde la propiedad no es solo un bien, sino una virtud. Se basa en la idea de la </a:t>
            </a:r>
            <a:r>
              <a:rPr lang="es-CL" sz="1100" b="1" i="0" u="none" strike="noStrike" cap="none" dirty="0">
                <a:solidFill>
                  <a:srgbClr val="000000"/>
                </a:solidFill>
                <a:effectLst/>
                <a:latin typeface="Arial"/>
                <a:ea typeface="Arial"/>
                <a:cs typeface="Arial"/>
                <a:sym typeface="Arial"/>
              </a:rPr>
              <a:t>"igualdad originaria de derecho"</a:t>
            </a:r>
            <a:r>
              <a:rPr lang="es-CL" sz="1100" b="0" i="0" u="none" strike="noStrike" cap="none" dirty="0">
                <a:solidFill>
                  <a:srgbClr val="000000"/>
                </a:solidFill>
                <a:effectLst/>
                <a:latin typeface="Arial"/>
                <a:ea typeface="Arial"/>
                <a:cs typeface="Arial"/>
                <a:sym typeface="Arial"/>
              </a:rPr>
              <a:t>, donde cada propietario reconoce al otro como su semejante.</a:t>
            </a:r>
          </a:p>
          <a:p>
            <a:pPr marL="158750" indent="0">
              <a:buFontTx/>
              <a:buNone/>
            </a:pPr>
            <a:r>
              <a:rPr lang="es-CL" sz="1100" b="0" i="0" u="none" strike="noStrike" cap="none" dirty="0">
                <a:solidFill>
                  <a:srgbClr val="000000"/>
                </a:solidFill>
                <a:effectLst/>
                <a:latin typeface="Arial"/>
                <a:ea typeface="Arial"/>
                <a:cs typeface="Arial"/>
                <a:sym typeface="Arial"/>
              </a:rPr>
              <a:t>    ◦ Sin embargo, el texto señala que la historia de los siglos XIX y XX ha demostrado que el </a:t>
            </a:r>
            <a:r>
              <a:rPr lang="es-CL" sz="1100" b="1" i="0" u="none" strike="noStrike" cap="none" dirty="0">
                <a:solidFill>
                  <a:srgbClr val="000000"/>
                </a:solidFill>
                <a:effectLst/>
                <a:latin typeface="Arial"/>
                <a:ea typeface="Arial"/>
                <a:cs typeface="Arial"/>
                <a:sym typeface="Arial"/>
              </a:rPr>
              <a:t>Estado liberal intervencionista</a:t>
            </a:r>
            <a:r>
              <a:rPr lang="es-CL" sz="1100" b="0" i="0" u="none" strike="noStrike" cap="none" dirty="0">
                <a:solidFill>
                  <a:srgbClr val="000000"/>
                </a:solidFill>
                <a:effectLst/>
                <a:latin typeface="Arial"/>
                <a:ea typeface="Arial"/>
                <a:cs typeface="Arial"/>
                <a:sym typeface="Arial"/>
              </a:rPr>
              <a:t> no es menos autoritario, y que su "moralismo de estado" no está muy alejado del autoritarismo ordinario. Las guerras civiles y las revoluciones son consustanciales al liberalismo, especialmente cuando el "estado de naturaleza" (los no propietarios) subsiste junto a la "sociedad política".</a:t>
            </a:r>
          </a:p>
          <a:p>
            <a:pPr marL="158750" indent="0">
              <a:buFontTx/>
              <a:buNone/>
            </a:pPr>
            <a:r>
              <a:rPr lang="es-CL" sz="1100" b="0" i="0" u="none" strike="noStrike" cap="none" dirty="0">
                <a:solidFill>
                  <a:srgbClr val="000000"/>
                </a:solidFill>
                <a:effectLst/>
                <a:latin typeface="Arial"/>
                <a:ea typeface="Arial"/>
                <a:cs typeface="Arial"/>
                <a:sym typeface="Arial"/>
              </a:rPr>
              <a:t>• </a:t>
            </a:r>
            <a:r>
              <a:rPr lang="es-CL" sz="1100" b="1" i="0" u="none" strike="noStrike" cap="none" dirty="0">
                <a:solidFill>
                  <a:srgbClr val="000000"/>
                </a:solidFill>
                <a:effectLst/>
                <a:latin typeface="Arial"/>
                <a:ea typeface="Arial"/>
                <a:cs typeface="Arial"/>
                <a:sym typeface="Arial"/>
              </a:rPr>
              <a:t>Relación con otras ideologías y fenómenos:</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CL" sz="1100" b="0" i="0" u="none" strike="noStrike" cap="none" dirty="0">
                <a:solidFill>
                  <a:srgbClr val="000000"/>
                </a:solidFill>
                <a:effectLst/>
                <a:latin typeface="Arial"/>
                <a:ea typeface="Arial"/>
                <a:cs typeface="Arial"/>
                <a:sym typeface="Arial"/>
              </a:rPr>
              <a:t>    ◦ El liberalismo, junto con los marxismos, es una de las </a:t>
            </a:r>
            <a:r>
              <a:rPr lang="es-CL" sz="1100" b="1" i="0" u="none" strike="noStrike" cap="none" dirty="0">
                <a:solidFill>
                  <a:srgbClr val="000000"/>
                </a:solidFill>
                <a:effectLst/>
                <a:latin typeface="Arial"/>
                <a:ea typeface="Arial"/>
                <a:cs typeface="Arial"/>
                <a:sym typeface="Arial"/>
              </a:rPr>
              <a:t>"ideologías dominantes en el siglo XX"</a:t>
            </a:r>
            <a:r>
              <a:rPr lang="es-CL" sz="1100" b="0" i="0" u="none" strike="noStrike" cap="none" dirty="0">
                <a:solidFill>
                  <a:srgbClr val="000000"/>
                </a:solidFill>
                <a:effectLst/>
                <a:latin typeface="Arial"/>
                <a:ea typeface="Arial"/>
                <a:cs typeface="Arial"/>
                <a:sym typeface="Arial"/>
              </a:rPr>
              <a:t>. Ambas, aunque se presenten como opuestas, comparten la idea de que la </a:t>
            </a:r>
            <a:r>
              <a:rPr lang="es-CL" sz="1100" b="1" i="0" u="none" strike="noStrike" cap="none" dirty="0">
                <a:solidFill>
                  <a:srgbClr val="000000"/>
                </a:solidFill>
                <a:effectLst/>
                <a:latin typeface="Arial"/>
                <a:ea typeface="Arial"/>
                <a:cs typeface="Arial"/>
                <a:sym typeface="Arial"/>
              </a:rPr>
              <a:t>forma estatal es inevitable y buscan fortalecerla</a:t>
            </a:r>
            <a:r>
              <a:rPr lang="es-CL" sz="1100" b="0" i="0" u="none" strike="noStrike" cap="none" dirty="0">
                <a:solidFill>
                  <a:srgbClr val="000000"/>
                </a:solidFill>
                <a:effectLst/>
                <a:latin typeface="Arial"/>
                <a:ea typeface="Arial"/>
                <a:cs typeface="Arial"/>
                <a:sym typeface="Arial"/>
              </a:rPr>
              <a:t>.</a:t>
            </a:r>
          </a:p>
          <a:p>
            <a:pPr marL="158750" indent="0">
              <a:buFontTx/>
              <a:buNone/>
            </a:pPr>
            <a:r>
              <a:rPr lang="es-CL" sz="1100" b="0" i="0" u="none" strike="noStrike" cap="none" dirty="0">
                <a:solidFill>
                  <a:srgbClr val="000000"/>
                </a:solidFill>
                <a:effectLst/>
                <a:latin typeface="Arial"/>
                <a:ea typeface="Arial"/>
                <a:cs typeface="Arial"/>
                <a:sym typeface="Arial"/>
              </a:rPr>
              <a:t>    ◦ Se afirma que el </a:t>
            </a:r>
            <a:r>
              <a:rPr lang="es-CL" sz="1100" b="1" i="0" u="none" strike="noStrike" cap="none" dirty="0">
                <a:solidFill>
                  <a:srgbClr val="000000"/>
                </a:solidFill>
                <a:effectLst/>
                <a:latin typeface="Arial"/>
                <a:ea typeface="Arial"/>
                <a:cs typeface="Arial"/>
                <a:sym typeface="Arial"/>
              </a:rPr>
              <a:t>socialismo, tal como se conoce, es el "producto más perfecto del liberalismo"</a:t>
            </a:r>
            <a:r>
              <a:rPr lang="es-CL" sz="1100" b="0" i="0" u="none" strike="noStrike" cap="none" dirty="0">
                <a:solidFill>
                  <a:srgbClr val="000000"/>
                </a:solidFill>
                <a:effectLst/>
                <a:latin typeface="Arial"/>
                <a:ea typeface="Arial"/>
                <a:cs typeface="Arial"/>
                <a:sym typeface="Arial"/>
              </a:rPr>
              <a:t>, su "excrecencia", ya que el modelo estatal es el centro distribuidor de ideologías y mentalidades políticas.</a:t>
            </a:r>
          </a:p>
          <a:p>
            <a:pPr marL="158750" indent="0">
              <a:buFontTx/>
              <a:buNone/>
            </a:pPr>
            <a:r>
              <a:rPr lang="es-CL" sz="1100" b="0" i="0" u="none" strike="noStrike" cap="none" dirty="0">
                <a:solidFill>
                  <a:srgbClr val="000000"/>
                </a:solidFill>
                <a:effectLst/>
                <a:latin typeface="Arial"/>
                <a:ea typeface="Arial"/>
                <a:cs typeface="Arial"/>
                <a:sym typeface="Arial"/>
              </a:rPr>
              <a:t>    ◦ La democracia representativa, impulsada por el liberalismo, convierte al Estado en el delegado del pueblo, consolidando la idea de que la democracia se realiza dentro del Estado.</a:t>
            </a:r>
          </a:p>
          <a:p>
            <a:pPr marL="158750" indent="0">
              <a:buFontTx/>
              <a:buNone/>
            </a:pPr>
            <a:r>
              <a:rPr lang="es-CL" sz="1100" b="0" i="0" u="none" strike="noStrike" cap="none" dirty="0">
                <a:solidFill>
                  <a:srgbClr val="000000"/>
                </a:solidFill>
                <a:effectLst/>
                <a:latin typeface="Arial"/>
                <a:ea typeface="Arial"/>
                <a:cs typeface="Arial"/>
                <a:sym typeface="Arial"/>
              </a:rPr>
              <a:t>En resumen, el liberalismo se presenta como una </a:t>
            </a:r>
            <a:r>
              <a:rPr lang="es-CL" sz="1100" b="1" i="0" u="none" strike="noStrike" cap="none" dirty="0">
                <a:solidFill>
                  <a:srgbClr val="000000"/>
                </a:solidFill>
                <a:effectLst/>
                <a:latin typeface="Arial"/>
                <a:ea typeface="Arial"/>
                <a:cs typeface="Arial"/>
                <a:sym typeface="Arial"/>
              </a:rPr>
              <a:t>ideología compleja y dinámica</a:t>
            </a:r>
            <a:r>
              <a:rPr lang="es-CL" sz="1100" b="0" i="0" u="none" strike="noStrike" cap="none" dirty="0">
                <a:solidFill>
                  <a:srgbClr val="000000"/>
                </a:solidFill>
                <a:effectLst/>
                <a:latin typeface="Arial"/>
                <a:ea typeface="Arial"/>
                <a:cs typeface="Arial"/>
                <a:sym typeface="Arial"/>
              </a:rPr>
              <a:t>, fundada en la distinción entre lo público y lo privado, con la propiedad como su principio central, y el Estado como su garante. A lo largo de la historia, ha moldeado profundamente la concepción de la libertad, la sociedad y el poder, aunque con ambigüedades y contradicciones en su aplicación práctica y su relación con otras fuerzas sociales y políticas.</a:t>
            </a:r>
          </a:p>
          <a:p>
            <a:pPr marL="158750" indent="0">
              <a:buFontTx/>
              <a:buNone/>
            </a:pPr>
            <a:r>
              <a:rPr lang="es-CL" sz="1100" b="0" i="0" u="none" strike="noStrike" cap="none" dirty="0">
                <a:solidFill>
                  <a:srgbClr val="000000"/>
                </a:solidFill>
                <a:effectLst/>
                <a:latin typeface="Arial"/>
                <a:ea typeface="Arial"/>
                <a:cs typeface="Arial"/>
                <a:sym typeface="Arial"/>
              </a:rPr>
              <a:t> </a:t>
            </a:r>
          </a:p>
          <a:p>
            <a:pPr marL="158750" indent="0">
              <a:buFontTx/>
              <a:buNone/>
            </a:pPr>
            <a:r>
              <a:rPr lang="es-CL" sz="1100" b="0" i="0" u="none" strike="noStrike" cap="none" dirty="0">
                <a:solidFill>
                  <a:srgbClr val="000000"/>
                </a:solidFill>
                <a:effectLst/>
                <a:latin typeface="Arial"/>
                <a:ea typeface="Arial"/>
                <a:cs typeface="Arial"/>
                <a:sym typeface="Arial"/>
              </a:rPr>
              <a:t> </a:t>
            </a:r>
          </a:p>
          <a:p>
            <a:pPr marL="0" lvl="0" indent="0" algn="l" rtl="0">
              <a:spcBef>
                <a:spcPts val="0"/>
              </a:spcBef>
              <a:spcAft>
                <a:spcPts val="0"/>
              </a:spcAft>
              <a:buFontTx/>
              <a:buNone/>
            </a:pPr>
            <a:endParaRPr dirty="0"/>
          </a:p>
        </p:txBody>
      </p:sp>
    </p:spTree>
    <p:extLst>
      <p:ext uri="{BB962C8B-B14F-4D97-AF65-F5344CB8AC3E}">
        <p14:creationId xmlns:p14="http://schemas.microsoft.com/office/powerpoint/2010/main" val="2096786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DFD8B07A-C357-BAB0-95F6-BDA4D69F864F}"/>
            </a:ext>
          </a:extLst>
        </p:cNvPr>
        <p:cNvGrpSpPr/>
        <p:nvPr/>
      </p:nvGrpSpPr>
      <p:grpSpPr>
        <a:xfrm>
          <a:off x="0" y="0"/>
          <a:ext cx="0" cy="0"/>
          <a:chOff x="0" y="0"/>
          <a:chExt cx="0" cy="0"/>
        </a:xfrm>
      </p:grpSpPr>
      <p:sp>
        <p:nvSpPr>
          <p:cNvPr id="114" name="Google Shape;114;g5feaf9edaf_0_7654:notes">
            <a:extLst>
              <a:ext uri="{FF2B5EF4-FFF2-40B4-BE49-F238E27FC236}">
                <a16:creationId xmlns:a16="http://schemas.microsoft.com/office/drawing/2014/main" id="{F9843930-E569-2EC0-064F-0C893BF94E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feaf9edaf_0_7654:notes">
            <a:extLst>
              <a:ext uri="{FF2B5EF4-FFF2-40B4-BE49-F238E27FC236}">
                <a16:creationId xmlns:a16="http://schemas.microsoft.com/office/drawing/2014/main" id="{B4FB912D-75E8-730D-B7B2-20B8ECAB6A7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00744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CL" sz="1100" b="0" i="0" u="none" strike="noStrike" cap="none" dirty="0">
                <a:solidFill>
                  <a:srgbClr val="000000"/>
                </a:solidFill>
                <a:effectLst/>
                <a:latin typeface="Arial"/>
                <a:ea typeface="Arial"/>
                <a:cs typeface="Arial"/>
                <a:sym typeface="Arial"/>
              </a:rPr>
              <a:t>La tradición marxista siempre se ha debatido entre dos enfoques de la ideología en el sentido liberal original. Por un lado, los marxistas se han sentido atraídos por una estrategia </a:t>
            </a:r>
            <a:r>
              <a:rPr lang="es-CL" sz="1100" b="0" i="0" u="none" strike="noStrike" cap="none" dirty="0" err="1">
                <a:solidFill>
                  <a:srgbClr val="000000"/>
                </a:solidFill>
                <a:effectLst/>
                <a:latin typeface="Arial"/>
                <a:ea typeface="Arial"/>
                <a:cs typeface="Arial"/>
                <a:sym typeface="Arial"/>
              </a:rPr>
              <a:t>radicalizadora</a:t>
            </a:r>
            <a:r>
              <a:rPr lang="es-CL" sz="1100" b="0" i="0" u="none" strike="noStrike" cap="none" dirty="0">
                <a:solidFill>
                  <a:srgbClr val="000000"/>
                </a:solidFill>
                <a:effectLst/>
                <a:latin typeface="Arial"/>
                <a:ea typeface="Arial"/>
                <a:cs typeface="Arial"/>
                <a:sym typeface="Arial"/>
              </a:rPr>
              <a:t>, que respalda los objetivos de la Ilustración liberal, pero cuestiona los medios pedagógicos, económicos y civiles respaldados por los liberales. Por otro lado, sin embargo, los marxistas también han seguido una estrategia desmitificadora con la que pretenden desenmascarar el proyecto ideológico como una artimaña del poder o como una forma de mistificación. Dado que el significado de «ideología» ha cambiado, estas estrategias críticas también lo han hecho, proliferando los relatos teóricos críticos marxistas y posmarxistas sobre la ideología. Dado que el debate filosófico sobre la ideología suele partir de afirmaciones asociadas a la tradición marxista, la multitud de relatos marxistas sobre la ideología ha sido una fuente importante de diversidad y confusión en la literatura filosófica sobre el tema.</a:t>
            </a:r>
          </a:p>
          <a:p>
            <a:endParaRPr lang="es-CL" dirty="0"/>
          </a:p>
        </p:txBody>
      </p:sp>
    </p:spTree>
    <p:extLst>
      <p:ext uri="{BB962C8B-B14F-4D97-AF65-F5344CB8AC3E}">
        <p14:creationId xmlns:p14="http://schemas.microsoft.com/office/powerpoint/2010/main" val="781272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EFEC9357-0FB4-C337-2E16-418C463D4B5B}"/>
            </a:ext>
          </a:extLst>
        </p:cNvPr>
        <p:cNvGrpSpPr/>
        <p:nvPr/>
      </p:nvGrpSpPr>
      <p:grpSpPr>
        <a:xfrm>
          <a:off x="0" y="0"/>
          <a:ext cx="0" cy="0"/>
          <a:chOff x="0" y="0"/>
          <a:chExt cx="0" cy="0"/>
        </a:xfrm>
      </p:grpSpPr>
      <p:sp>
        <p:nvSpPr>
          <p:cNvPr id="125" name="Google Shape;125;g4772fa6b37_0_14:notes">
            <a:extLst>
              <a:ext uri="{FF2B5EF4-FFF2-40B4-BE49-F238E27FC236}">
                <a16:creationId xmlns:a16="http://schemas.microsoft.com/office/drawing/2014/main" id="{22103586-1E55-9FE4-2B89-1B05581484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772fa6b37_0_14:notes">
            <a:extLst>
              <a:ext uri="{FF2B5EF4-FFF2-40B4-BE49-F238E27FC236}">
                <a16:creationId xmlns:a16="http://schemas.microsoft.com/office/drawing/2014/main" id="{FADA5BF3-D8DA-B822-AF7A-05620F07A4F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FontTx/>
              <a:buNone/>
            </a:pPr>
            <a:r>
              <a:rPr lang="es-CL" sz="1100" b="0" i="0" u="none" strike="noStrike" cap="none" dirty="0">
                <a:solidFill>
                  <a:srgbClr val="000000"/>
                </a:solidFill>
                <a:effectLst/>
                <a:latin typeface="Arial"/>
                <a:ea typeface="Arial"/>
                <a:cs typeface="Arial"/>
                <a:sym typeface="Arial"/>
              </a:rPr>
              <a:t>Marx y Engels nunca desarrollaron una teoría explícita de la ideología, pero estudiosos posteriores han intentado hacerlo conectando los comentarios dispersos de Marx y Engels sobre la ideología con otros tres temas presentes en sus escritos.</a:t>
            </a:r>
          </a:p>
          <a:p>
            <a:pPr marL="158750" indent="0">
              <a:buFontTx/>
              <a:buNone/>
            </a:pPr>
            <a:r>
              <a:rPr lang="es-CL" sz="1100" b="1"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CL" sz="1100" b="0" i="0" u="none" strike="noStrike" cap="none" dirty="0">
                <a:solidFill>
                  <a:srgbClr val="000000"/>
                </a:solidFill>
                <a:effectLst/>
                <a:latin typeface="Arial"/>
                <a:ea typeface="Arial"/>
                <a:cs typeface="Arial"/>
                <a:sym typeface="Arial"/>
              </a:rPr>
              <a:t>El marxismo, según el libro "Historia de las Ideologías", es una ideología compleja y multifacética. Se describe como un "sistema más o menos coherente de imágenes, ideas, principios éticos, representaciones globales" que fue adoptado por las organizaciones obreras europeas desde finales del siglo XIX y se convirtió en la doctrina oficial del estado soviético y de otros estados adheridos al "socialismo científico". Aunque inicialmente surgió como un pensamiento para la lucha de los explotados, el texto señala que en sus desarrollos posteriores se transformó en una "nueva concepción total del mundo centrada en una filosofía de la historia dogmática y positivista", llegando a ser un "credo" con sus propios "textos sagrados, su hagiografía, su teoría del ser..., su lógica..., su filosofía de la historia..., su ética..., su metodología científica... y por último su estética, el realismo socialista”</a:t>
            </a:r>
          </a:p>
          <a:p>
            <a:pPr marL="158750" indent="0">
              <a:buFontTx/>
              <a:buNone/>
            </a:pPr>
            <a:r>
              <a:rPr lang="es-CL" sz="1100" b="1"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CL" sz="1100" b="1" i="0" u="none" strike="noStrike" cap="none" dirty="0">
                <a:solidFill>
                  <a:srgbClr val="000000"/>
                </a:solidFill>
                <a:effectLst/>
                <a:latin typeface="Arial"/>
                <a:ea typeface="Arial"/>
                <a:cs typeface="Arial"/>
                <a:sym typeface="Arial"/>
              </a:rPr>
              <a:t>Una concepción total del mundo y filosofía de la historia:</a:t>
            </a:r>
            <a:r>
              <a:rPr lang="es-CL" sz="1100" b="0" i="0" u="none" strike="noStrike" cap="none" dirty="0">
                <a:solidFill>
                  <a:srgbClr val="000000"/>
                </a:solidFill>
                <a:effectLst/>
                <a:latin typeface="Arial"/>
                <a:ea typeface="Arial"/>
                <a:cs typeface="Arial"/>
                <a:sym typeface="Arial"/>
              </a:rPr>
              <a:t> El marxismo, especialmente en sus desarrollos posteriores a Marx y Engels, se constituye como una </a:t>
            </a:r>
            <a:r>
              <a:rPr lang="es-CL" sz="1100" b="1" i="0" u="none" strike="noStrike" cap="none" dirty="0">
                <a:solidFill>
                  <a:srgbClr val="000000"/>
                </a:solidFill>
                <a:effectLst/>
                <a:latin typeface="Arial"/>
                <a:ea typeface="Arial"/>
                <a:cs typeface="Arial"/>
                <a:sym typeface="Arial"/>
              </a:rPr>
              <a:t>"nueva concepción total del mundo centrada en una filosofía de la historia dogmática y positivista"</a:t>
            </a:r>
            <a:r>
              <a:rPr lang="es-CL" sz="1100" b="0" i="0" u="none" strike="noStrike" cap="none" dirty="0">
                <a:solidFill>
                  <a:srgbClr val="000000"/>
                </a:solidFill>
                <a:effectLst/>
                <a:latin typeface="Arial"/>
                <a:ea typeface="Arial"/>
                <a:cs typeface="Arial"/>
                <a:sym typeface="Arial"/>
              </a:rPr>
              <a:t>. Esta filosofía de la historia, que ve un "sentido" en el devenir histórico y un "mesianismo del proletariado", busca organizar y explicar la totalidad de la realidad social y humana.</a:t>
            </a:r>
          </a:p>
          <a:p>
            <a:pPr marL="158750" indent="0">
              <a:buFontTx/>
              <a:buNone/>
            </a:pPr>
            <a:endParaRPr lang="es-CL"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FontTx/>
              <a:buNone/>
            </a:pPr>
            <a:endParaRPr dirty="0"/>
          </a:p>
        </p:txBody>
      </p:sp>
    </p:spTree>
    <p:extLst>
      <p:ext uri="{BB962C8B-B14F-4D97-AF65-F5344CB8AC3E}">
        <p14:creationId xmlns:p14="http://schemas.microsoft.com/office/powerpoint/2010/main" val="569011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5feaf9edaf_0_76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feaf9edaf_0_76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FontTx/>
              <a:buNone/>
            </a:pPr>
            <a:r>
              <a:rPr lang="es-CL" sz="1100" b="0" i="0" u="none" strike="noStrike" cap="none" dirty="0">
                <a:solidFill>
                  <a:srgbClr val="000000"/>
                </a:solidFill>
                <a:effectLst/>
                <a:latin typeface="Arial"/>
                <a:ea typeface="Arial"/>
                <a:cs typeface="Arial"/>
                <a:sym typeface="Arial"/>
              </a:rPr>
              <a:t>• </a:t>
            </a:r>
            <a:r>
              <a:rPr lang="es-CL" sz="1100" b="1" i="0" u="none" strike="noStrike" cap="none" dirty="0">
                <a:solidFill>
                  <a:srgbClr val="000000"/>
                </a:solidFill>
                <a:effectLst/>
                <a:latin typeface="Arial"/>
                <a:ea typeface="Arial"/>
                <a:cs typeface="Arial"/>
                <a:sym typeface="Arial"/>
              </a:rPr>
              <a:t>Doctrina oficial de Estado y movimiento obrero:</a:t>
            </a:r>
            <a:r>
              <a:rPr lang="es-CL" sz="1100" b="0" i="0" u="none" strike="noStrike" cap="none" dirty="0">
                <a:solidFill>
                  <a:srgbClr val="000000"/>
                </a:solidFill>
                <a:effectLst/>
                <a:latin typeface="Arial"/>
                <a:ea typeface="Arial"/>
                <a:cs typeface="Arial"/>
                <a:sym typeface="Arial"/>
              </a:rPr>
              <a:t> El libro afirma que el marxismo </a:t>
            </a:r>
            <a:r>
              <a:rPr lang="es-CL" sz="1100" b="1" i="0" u="none" strike="noStrike" cap="none" dirty="0">
                <a:solidFill>
                  <a:srgbClr val="000000"/>
                </a:solidFill>
                <a:effectLst/>
                <a:latin typeface="Arial"/>
                <a:ea typeface="Arial"/>
                <a:cs typeface="Arial"/>
                <a:sym typeface="Arial"/>
              </a:rPr>
              <a:t>"fue adoptado por las organizaciones obreras de Europa desde fines del siglo XIX"</a:t>
            </a:r>
            <a:r>
              <a:rPr lang="es-CL" sz="1100" b="0" i="0" u="none" strike="noStrike" cap="none" dirty="0">
                <a:solidFill>
                  <a:srgbClr val="000000"/>
                </a:solidFill>
                <a:effectLst/>
                <a:latin typeface="Arial"/>
                <a:ea typeface="Arial"/>
                <a:cs typeface="Arial"/>
                <a:sym typeface="Arial"/>
              </a:rPr>
              <a:t> y se convirtió en la </a:t>
            </a:r>
            <a:r>
              <a:rPr lang="es-CL" sz="1100" b="1" i="0" u="none" strike="noStrike" cap="none" dirty="0">
                <a:solidFill>
                  <a:srgbClr val="000000"/>
                </a:solidFill>
                <a:effectLst/>
                <a:latin typeface="Arial"/>
                <a:ea typeface="Arial"/>
                <a:cs typeface="Arial"/>
                <a:sym typeface="Arial"/>
              </a:rPr>
              <a:t>"doctrina oficial del estado soviético"</a:t>
            </a:r>
            <a:r>
              <a:rPr lang="es-CL" sz="1100" b="0" i="0" u="none" strike="noStrike" cap="none" dirty="0">
                <a:solidFill>
                  <a:srgbClr val="000000"/>
                </a:solidFill>
                <a:effectLst/>
                <a:latin typeface="Arial"/>
                <a:ea typeface="Arial"/>
                <a:cs typeface="Arial"/>
                <a:sym typeface="Arial"/>
              </a:rPr>
              <a:t> y de otros estados adheridos al "socialismo científico". También se constituyó como la </a:t>
            </a:r>
            <a:r>
              <a:rPr lang="es-CL" sz="1100" b="1" i="0" u="none" strike="noStrike" cap="none" dirty="0">
                <a:solidFill>
                  <a:srgbClr val="000000"/>
                </a:solidFill>
                <a:effectLst/>
                <a:latin typeface="Arial"/>
                <a:ea typeface="Arial"/>
                <a:cs typeface="Arial"/>
                <a:sym typeface="Arial"/>
              </a:rPr>
              <a:t>"ideología del movimiento obrero europeo"</a:t>
            </a:r>
            <a:r>
              <a:rPr lang="es-CL" sz="1100" b="0" i="0" u="none" strike="noStrike" cap="none" dirty="0">
                <a:solidFill>
                  <a:srgbClr val="000000"/>
                </a:solidFill>
                <a:effectLst/>
                <a:latin typeface="Arial"/>
                <a:ea typeface="Arial"/>
                <a:cs typeface="Arial"/>
                <a:sym typeface="Arial"/>
              </a:rPr>
              <a:t>. En este rol, generó una "ortodoxia" que definía qué era contrarrevolucionario y qué era válido políticamente.</a:t>
            </a:r>
          </a:p>
          <a:p>
            <a:pPr marL="158750" indent="0">
              <a:buFontTx/>
              <a:buNone/>
            </a:pPr>
            <a:r>
              <a:rPr lang="es-CL" sz="1100" b="0" i="0" u="none" strike="noStrike" cap="none" dirty="0">
                <a:solidFill>
                  <a:srgbClr val="000000"/>
                </a:solidFill>
                <a:effectLst/>
                <a:latin typeface="Arial"/>
                <a:ea typeface="Arial"/>
                <a:cs typeface="Arial"/>
                <a:sym typeface="Arial"/>
              </a:rPr>
              <a:t> </a:t>
            </a:r>
          </a:p>
          <a:p>
            <a:pPr marL="158750" indent="0">
              <a:buFontTx/>
              <a:buNone/>
            </a:pPr>
            <a:r>
              <a:rPr lang="es-CL" sz="1100" b="0" i="0" u="none" strike="noStrike" cap="none" dirty="0">
                <a:solidFill>
                  <a:srgbClr val="000000"/>
                </a:solidFill>
                <a:effectLst/>
                <a:latin typeface="Arial"/>
                <a:ea typeface="Arial"/>
                <a:cs typeface="Arial"/>
                <a:sym typeface="Arial"/>
              </a:rPr>
              <a:t>• </a:t>
            </a:r>
            <a:r>
              <a:rPr lang="es-CL" sz="1100" b="1" i="0" u="none" strike="noStrike" cap="none" dirty="0">
                <a:solidFill>
                  <a:srgbClr val="000000"/>
                </a:solidFill>
                <a:effectLst/>
                <a:latin typeface="Arial"/>
                <a:ea typeface="Arial"/>
                <a:cs typeface="Arial"/>
                <a:sym typeface="Arial"/>
              </a:rPr>
              <a:t>Un sistema codificado y exhaustivo:</a:t>
            </a:r>
            <a:r>
              <a:rPr lang="es-CL" sz="1100" b="0" i="0" u="none" strike="noStrike" cap="none" dirty="0">
                <a:solidFill>
                  <a:srgbClr val="000000"/>
                </a:solidFill>
                <a:effectLst/>
                <a:latin typeface="Arial"/>
                <a:ea typeface="Arial"/>
                <a:cs typeface="Arial"/>
                <a:sym typeface="Arial"/>
              </a:rPr>
              <a:t> En su versión estatal, como el marxismo-leninismo, el libro describe que a partir de 1936, el marxismo fue </a:t>
            </a:r>
            <a:r>
              <a:rPr lang="es-CL" sz="1100" b="1" i="0" u="none" strike="noStrike" cap="none" dirty="0">
                <a:solidFill>
                  <a:srgbClr val="000000"/>
                </a:solidFill>
                <a:effectLst/>
                <a:latin typeface="Arial"/>
                <a:ea typeface="Arial"/>
                <a:cs typeface="Arial"/>
                <a:sym typeface="Arial"/>
              </a:rPr>
              <a:t>"codificado y oficialmente definido como la doctrina del internacionalismo proletario"</a:t>
            </a:r>
            <a:r>
              <a:rPr lang="es-CL" sz="1100" b="0" i="0" u="none" strike="noStrike" cap="none" dirty="0">
                <a:solidFill>
                  <a:srgbClr val="000000"/>
                </a:solidFill>
                <a:effectLst/>
                <a:latin typeface="Arial"/>
                <a:ea typeface="Arial"/>
                <a:cs typeface="Arial"/>
                <a:sym typeface="Arial"/>
              </a:rPr>
              <a:t>. Se transformó en un </a:t>
            </a:r>
            <a:r>
              <a:rPr lang="es-CL" sz="1100" b="1" i="0" u="none" strike="noStrike" cap="none" dirty="0">
                <a:solidFill>
                  <a:srgbClr val="000000"/>
                </a:solidFill>
                <a:effectLst/>
                <a:latin typeface="Arial"/>
                <a:ea typeface="Arial"/>
                <a:cs typeface="Arial"/>
                <a:sym typeface="Arial"/>
              </a:rPr>
              <a:t>"verdadero sistema elaborado del mundo, con sus textos sagrados, su hagiografía, su teoría del ser... su lógica... su filosofía de la historia... su ética... su metodología científica... y por último su estética, el realismo socialista"</a:t>
            </a:r>
            <a:r>
              <a:rPr lang="es-CL" sz="1100" b="0" i="0" u="none" strike="noStrike" cap="none" dirty="0">
                <a:solidFill>
                  <a:srgbClr val="000000"/>
                </a:solidFill>
                <a:effectLst/>
                <a:latin typeface="Arial"/>
                <a:ea typeface="Arial"/>
                <a:cs typeface="Arial"/>
                <a:sym typeface="Arial"/>
              </a:rPr>
              <a:t>. En este punto, se impuso como la "forma única y definitiva del pensamiento," llegando a ser un "credo".</a:t>
            </a:r>
          </a:p>
          <a:p>
            <a:pPr marL="158750" indent="0">
              <a:buFontTx/>
              <a:buNone/>
            </a:pPr>
            <a:r>
              <a:rPr lang="es-CL" sz="1100" b="0" i="0" u="none" strike="noStrike" cap="none" dirty="0">
                <a:solidFill>
                  <a:srgbClr val="000000"/>
                </a:solidFill>
                <a:effectLst/>
                <a:latin typeface="Arial"/>
                <a:ea typeface="Arial"/>
                <a:cs typeface="Arial"/>
                <a:sym typeface="Arial"/>
              </a:rPr>
              <a:t> </a:t>
            </a:r>
          </a:p>
          <a:p>
            <a:pPr marL="158750" indent="0">
              <a:buFontTx/>
              <a:buNone/>
            </a:pPr>
            <a:r>
              <a:rPr lang="es-CL" sz="1100" b="0" i="0" u="none" strike="noStrike" cap="none" dirty="0">
                <a:solidFill>
                  <a:srgbClr val="000000"/>
                </a:solidFill>
                <a:effectLst/>
                <a:latin typeface="Arial"/>
                <a:ea typeface="Arial"/>
                <a:cs typeface="Arial"/>
                <a:sym typeface="Arial"/>
              </a:rPr>
              <a:t>El socialismo científico es una formulación particular y evolucionada del marxismo, especialmente en su aplicación como doctrina oficial del Estado.</a:t>
            </a:r>
          </a:p>
          <a:p>
            <a:pPr marL="158750" indent="0">
              <a:buFontTx/>
              <a:buNone/>
            </a:pPr>
            <a:r>
              <a:rPr lang="es-CL" sz="1100" b="0" i="0" u="none" strike="noStrike" cap="none" dirty="0">
                <a:solidFill>
                  <a:srgbClr val="000000"/>
                </a:solidFill>
                <a:effectLst/>
                <a:latin typeface="Arial"/>
                <a:ea typeface="Arial"/>
                <a:cs typeface="Arial"/>
                <a:sym typeface="Arial"/>
              </a:rPr>
              <a:t> </a:t>
            </a:r>
          </a:p>
          <a:p>
            <a:pPr marL="158750" indent="0">
              <a:buFontTx/>
              <a:buNone/>
            </a:pPr>
            <a:r>
              <a:rPr lang="es-CL" sz="1100" b="0" i="0" u="none" strike="noStrike" cap="none" dirty="0">
                <a:solidFill>
                  <a:srgbClr val="000000"/>
                </a:solidFill>
                <a:effectLst/>
                <a:latin typeface="Arial"/>
                <a:ea typeface="Arial"/>
                <a:cs typeface="Arial"/>
                <a:sym typeface="Arial"/>
              </a:rPr>
              <a:t> </a:t>
            </a:r>
          </a:p>
          <a:p>
            <a:pPr marL="158750" indent="0">
              <a:buFontTx/>
              <a:buNone/>
            </a:pPr>
            <a:r>
              <a:rPr lang="es-CL" sz="1100" b="0" i="0" u="none" strike="noStrike" cap="none" dirty="0">
                <a:solidFill>
                  <a:srgbClr val="000000"/>
                </a:solidFill>
                <a:effectLst/>
                <a:latin typeface="Arial"/>
                <a:ea typeface="Arial"/>
                <a:cs typeface="Arial"/>
                <a:sym typeface="Arial"/>
              </a:rPr>
              <a:t> </a:t>
            </a:r>
          </a:p>
          <a:p>
            <a:pPr marL="158750" indent="0">
              <a:buFontTx/>
              <a:buNone/>
            </a:pPr>
            <a:r>
              <a:rPr lang="es-CL" sz="1100" b="0" i="0" u="none" strike="noStrike" cap="none" dirty="0">
                <a:solidFill>
                  <a:srgbClr val="000000"/>
                </a:solidFill>
                <a:effectLst/>
                <a:latin typeface="Arial"/>
                <a:ea typeface="Arial"/>
                <a:cs typeface="Arial"/>
                <a:sym typeface="Arial"/>
              </a:rPr>
              <a:t>Dogmatismo y Codificación: A partir de 1936, bajo la autoridad de Stalin, el marxismo fue "codificado y oficialmente definido como la doctrina del internacionalismo proletario". Se transformó en un "verdadero sistema elaborado del mundo, con sus textos sagrados, su hagiografía, su teoría del ser –materialista, por supuesto–, su lógica –dialéctica, una dialéctica 'de paso acompasado', que no omite nada sobre los mecanismos del bien pensar–, su filosofía de la historia, la que conduce a la humanidad del comunismo primitivo al comunismo civilizado pasando por esa etapa necesaria y sorprendente que es la Unión Soviética, patria del socialismo en un único país y guía de todos los explotados, su ética basada en el culto del héroe positivo y del estajanovismo, su metodología científica que orienta las investigaciones de los sabios hacia el descubrimiento de las leyes de la ciencia proletaria, y por último su estética, el realismo socialista"</a:t>
            </a:r>
          </a:p>
          <a:p>
            <a:pPr marL="158750" indent="0">
              <a:buFontTx/>
              <a:buNone/>
            </a:pPr>
            <a:r>
              <a:rPr lang="es-CL" sz="1100" b="0" i="0" u="none" strike="noStrike" cap="none" dirty="0">
                <a:solidFill>
                  <a:srgbClr val="000000"/>
                </a:solidFill>
                <a:effectLst/>
                <a:latin typeface="Arial"/>
                <a:ea typeface="Arial"/>
                <a:cs typeface="Arial"/>
                <a:sym typeface="Arial"/>
              </a:rPr>
              <a:t> </a:t>
            </a:r>
          </a:p>
          <a:p>
            <a:pPr marL="158750" indent="0">
              <a:buFontTx/>
              <a:buNone/>
            </a:pPr>
            <a:r>
              <a:rPr lang="es-CL" sz="1100" b="0" i="0" u="none" strike="noStrike" cap="none" dirty="0">
                <a:solidFill>
                  <a:srgbClr val="000000"/>
                </a:solidFill>
                <a:effectLst/>
                <a:latin typeface="Arial"/>
                <a:ea typeface="Arial"/>
                <a:cs typeface="Arial"/>
                <a:sym typeface="Arial"/>
              </a:rPr>
              <a:t>el socialismo científico se presenta como una versión estatal y dogmática del marxismo, caracterizada por una filosofía de la historia lineal y un sistema ideológico exhaustivo que sirvió para legitimar y fortalecer el poder de los estados que lo adoptaron, convirtiéndose en una herramienta de control y administración socia</a:t>
            </a:r>
          </a:p>
          <a:p>
            <a:pPr marL="158750" indent="0">
              <a:buFontTx/>
              <a:buNone/>
            </a:pPr>
            <a:r>
              <a:rPr lang="es-CL" sz="1100" b="0" i="0" u="none" strike="noStrike" cap="none" dirty="0">
                <a:solidFill>
                  <a:srgbClr val="000000"/>
                </a:solidFill>
                <a:effectLst/>
                <a:latin typeface="Arial"/>
                <a:ea typeface="Arial"/>
                <a:cs typeface="Arial"/>
                <a:sym typeface="Arial"/>
              </a:rPr>
              <a:t> </a:t>
            </a:r>
          </a:p>
          <a:p>
            <a:pPr marL="158750" indent="0">
              <a:buFontTx/>
              <a:buNone/>
            </a:pPr>
            <a:r>
              <a:rPr lang="es-CL" sz="1100" b="0" i="0" u="none" strike="noStrike" cap="none" dirty="0">
                <a:solidFill>
                  <a:srgbClr val="000000"/>
                </a:solidFill>
                <a:effectLst/>
                <a:latin typeface="Arial"/>
                <a:ea typeface="Arial"/>
                <a:cs typeface="Arial"/>
                <a:sym typeface="Arial"/>
              </a:rPr>
              <a:t>• </a:t>
            </a:r>
            <a:r>
              <a:rPr lang="es-CL" sz="1100" b="1" i="0" u="none" strike="noStrike" cap="none" dirty="0">
                <a:solidFill>
                  <a:srgbClr val="000000"/>
                </a:solidFill>
                <a:effectLst/>
                <a:latin typeface="Arial"/>
                <a:ea typeface="Arial"/>
                <a:cs typeface="Arial"/>
                <a:sym typeface="Arial"/>
              </a:rPr>
              <a:t>Ideología dominante del siglo XX:</a:t>
            </a:r>
            <a:r>
              <a:rPr lang="es-CL" sz="1100" b="0" i="0" u="none" strike="noStrike" cap="none" dirty="0">
                <a:solidFill>
                  <a:srgbClr val="000000"/>
                </a:solidFill>
                <a:effectLst/>
                <a:latin typeface="Arial"/>
                <a:ea typeface="Arial"/>
                <a:cs typeface="Arial"/>
                <a:sym typeface="Arial"/>
              </a:rPr>
              <a:t> El texto incluye explícitamente a los </a:t>
            </a:r>
            <a:r>
              <a:rPr lang="es-CL" sz="1100" b="1" i="0" u="none" strike="noStrike" cap="none" dirty="0">
                <a:solidFill>
                  <a:srgbClr val="000000"/>
                </a:solidFill>
                <a:effectLst/>
                <a:latin typeface="Arial"/>
                <a:ea typeface="Arial"/>
                <a:cs typeface="Arial"/>
                <a:sym typeface="Arial"/>
              </a:rPr>
              <a:t>"marxismos"</a:t>
            </a:r>
            <a:r>
              <a:rPr lang="es-CL" sz="1100" b="0" i="0" u="none" strike="noStrike" cap="none" dirty="0">
                <a:solidFill>
                  <a:srgbClr val="000000"/>
                </a:solidFill>
                <a:effectLst/>
                <a:latin typeface="Arial"/>
                <a:ea typeface="Arial"/>
                <a:cs typeface="Arial"/>
                <a:sym typeface="Arial"/>
              </a:rPr>
              <a:t> entre las </a:t>
            </a:r>
            <a:r>
              <a:rPr lang="es-CL" sz="1100" b="1" i="0" u="none" strike="noStrike" cap="none" dirty="0">
                <a:solidFill>
                  <a:srgbClr val="000000"/>
                </a:solidFill>
                <a:effectLst/>
                <a:latin typeface="Arial"/>
                <a:ea typeface="Arial"/>
                <a:cs typeface="Arial"/>
                <a:sym typeface="Arial"/>
              </a:rPr>
              <a:t>"ideologías dominantes en el siglo XX"</a:t>
            </a:r>
            <a:r>
              <a:rPr lang="es-CL" sz="1100" b="0" i="0" u="none" strike="noStrike" cap="none" dirty="0">
                <a:solidFill>
                  <a:srgbClr val="000000"/>
                </a:solidFill>
                <a:effectLst/>
                <a:latin typeface="Arial"/>
                <a:ea typeface="Arial"/>
                <a:cs typeface="Arial"/>
                <a:sym typeface="Arial"/>
              </a:rPr>
              <a:t>, junto con los liberalismos. Ambas ideologías dominantes se presentan como la "legitimación y el patrimonio del poder de estado," sosteniendo la idea de que la forma estatal es inevitable y buscando fortalecerla.</a:t>
            </a:r>
          </a:p>
          <a:p>
            <a:pPr marL="0" lvl="0" indent="0" algn="l" rtl="0">
              <a:spcBef>
                <a:spcPts val="0"/>
              </a:spcBef>
              <a:spcAft>
                <a:spcPts val="0"/>
              </a:spcAft>
              <a:buFontTx/>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6FC9668B-E452-1E85-4DC3-B6E53B6068A9}"/>
            </a:ext>
          </a:extLst>
        </p:cNvPr>
        <p:cNvGrpSpPr/>
        <p:nvPr/>
      </p:nvGrpSpPr>
      <p:grpSpPr>
        <a:xfrm>
          <a:off x="0" y="0"/>
          <a:ext cx="0" cy="0"/>
          <a:chOff x="0" y="0"/>
          <a:chExt cx="0" cy="0"/>
        </a:xfrm>
      </p:grpSpPr>
      <p:sp>
        <p:nvSpPr>
          <p:cNvPr id="114" name="Google Shape;114;g5feaf9edaf_0_7654:notes">
            <a:extLst>
              <a:ext uri="{FF2B5EF4-FFF2-40B4-BE49-F238E27FC236}">
                <a16:creationId xmlns:a16="http://schemas.microsoft.com/office/drawing/2014/main" id="{430F786F-9454-8616-7522-9DBC7B09BC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feaf9edaf_0_7654:notes">
            <a:extLst>
              <a:ext uri="{FF2B5EF4-FFF2-40B4-BE49-F238E27FC236}">
                <a16:creationId xmlns:a16="http://schemas.microsoft.com/office/drawing/2014/main" id="{21CE01CE-97FE-1633-0E1A-3938F6F303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FontTx/>
              <a:buNone/>
            </a:pPr>
            <a:r>
              <a:rPr lang="es-CL" sz="1100" b="0" i="0" u="none" strike="noStrike" cap="none" dirty="0">
                <a:solidFill>
                  <a:srgbClr val="000000"/>
                </a:solidFill>
                <a:effectLst/>
                <a:latin typeface="Arial"/>
                <a:ea typeface="Arial"/>
                <a:cs typeface="Arial"/>
                <a:sym typeface="Arial"/>
              </a:rPr>
              <a:t>Volvemos a </a:t>
            </a:r>
            <a:r>
              <a:rPr lang="es-CL" sz="1100" b="0" i="0" u="none" strike="noStrike" cap="none" dirty="0" err="1">
                <a:solidFill>
                  <a:srgbClr val="000000"/>
                </a:solidFill>
                <a:effectLst/>
                <a:latin typeface="Arial"/>
                <a:ea typeface="Arial"/>
                <a:cs typeface="Arial"/>
                <a:sym typeface="Arial"/>
              </a:rPr>
              <a:t>Focault</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CL" sz="1100" b="1" i="0" u="none" strike="noStrike" cap="none" dirty="0">
                <a:solidFill>
                  <a:srgbClr val="000000"/>
                </a:solidFill>
                <a:effectLst/>
                <a:latin typeface="Arial"/>
                <a:ea typeface="Arial"/>
                <a:cs typeface="Arial"/>
                <a:sym typeface="Arial"/>
              </a:rPr>
              <a:t>Poder como una red penetrante e intangible</a:t>
            </a:r>
            <a:r>
              <a:rPr lang="es-CL" sz="1100" b="0" i="0" u="none" strike="noStrike" cap="none" dirty="0">
                <a:solidFill>
                  <a:srgbClr val="000000"/>
                </a:solidFill>
                <a:effectLst/>
                <a:latin typeface="Arial"/>
                <a:ea typeface="Arial"/>
                <a:cs typeface="Arial"/>
                <a:sym typeface="Arial"/>
              </a:rPr>
              <a:t>:</a:t>
            </a:r>
          </a:p>
          <a:p>
            <a:pPr marL="158750" indent="0">
              <a:buFontTx/>
              <a:buNone/>
            </a:pPr>
            <a:r>
              <a:rPr lang="es-CL" sz="1100" b="0" i="0" u="none" strike="noStrike" cap="none" dirty="0">
                <a:solidFill>
                  <a:srgbClr val="000000"/>
                </a:solidFill>
                <a:effectLst/>
                <a:latin typeface="Arial"/>
                <a:ea typeface="Arial"/>
                <a:cs typeface="Arial"/>
                <a:sym typeface="Arial"/>
              </a:rPr>
              <a:t>    ◦ Para Foucault y sus seguidores, el </a:t>
            </a:r>
            <a:r>
              <a:rPr lang="es-CL" sz="1100" b="1" i="0" u="none" strike="noStrike" cap="none" dirty="0">
                <a:solidFill>
                  <a:srgbClr val="000000"/>
                </a:solidFill>
                <a:effectLst/>
                <a:latin typeface="Arial"/>
                <a:ea typeface="Arial"/>
                <a:cs typeface="Arial"/>
                <a:sym typeface="Arial"/>
              </a:rPr>
              <a:t>poder no se limita a manifestaciones obvias</a:t>
            </a:r>
            <a:r>
              <a:rPr lang="es-CL" sz="1100" b="0" i="0" u="none" strike="noStrike" cap="none" dirty="0">
                <a:solidFill>
                  <a:srgbClr val="000000"/>
                </a:solidFill>
                <a:effectLst/>
                <a:latin typeface="Arial"/>
                <a:ea typeface="Arial"/>
                <a:cs typeface="Arial"/>
                <a:sym typeface="Arial"/>
              </a:rPr>
              <a:t> como ejércitos o parlamentos.</a:t>
            </a:r>
          </a:p>
          <a:p>
            <a:pPr marL="158750" indent="0">
              <a:buFontTx/>
              <a:buNone/>
            </a:pPr>
            <a:r>
              <a:rPr lang="es-CL" sz="1100" b="0" i="0" u="none" strike="noStrike" cap="none" dirty="0">
                <a:solidFill>
                  <a:srgbClr val="000000"/>
                </a:solidFill>
                <a:effectLst/>
                <a:latin typeface="Arial"/>
                <a:ea typeface="Arial"/>
                <a:cs typeface="Arial"/>
                <a:sym typeface="Arial"/>
              </a:rPr>
              <a:t>    ◦ Lo concibe como una </a:t>
            </a:r>
            <a:r>
              <a:rPr lang="es-CL" sz="1100" b="1" i="0" u="none" strike="noStrike" cap="none" dirty="0">
                <a:solidFill>
                  <a:srgbClr val="000000"/>
                </a:solidFill>
                <a:effectLst/>
                <a:latin typeface="Arial"/>
                <a:ea typeface="Arial"/>
                <a:cs typeface="Arial"/>
                <a:sym typeface="Arial"/>
              </a:rPr>
              <a:t>red de fuerza penetrante e intangible que se entrelaza con nuestros gestos más ligeros y manifestaciones íntimas</a:t>
            </a:r>
            <a:r>
              <a:rPr lang="es-CL" sz="1100" b="0" i="0" u="none" strike="noStrike" cap="none" dirty="0">
                <a:solidFill>
                  <a:srgbClr val="000000"/>
                </a:solidFill>
                <a:effectLst/>
                <a:latin typeface="Arial"/>
                <a:ea typeface="Arial"/>
                <a:cs typeface="Arial"/>
                <a:sym typeface="Arial"/>
              </a:rPr>
              <a:t>.</a:t>
            </a:r>
          </a:p>
          <a:p>
            <a:pPr marL="158750" indent="0">
              <a:buFontTx/>
              <a:buNone/>
            </a:pPr>
            <a:r>
              <a:rPr lang="es-CL" sz="1100" b="0" i="0" u="none" strike="noStrike" cap="none" dirty="0">
                <a:solidFill>
                  <a:srgbClr val="000000"/>
                </a:solidFill>
                <a:effectLst/>
                <a:latin typeface="Arial"/>
                <a:ea typeface="Arial"/>
                <a:cs typeface="Arial"/>
                <a:sym typeface="Arial"/>
              </a:rPr>
              <a:t>    ◦ Limitar la idea del poder a sus expresiones políticas más evidentes sería, para esta teoría, una iniciativa ideológica que ocultaría la compleja difusión de sus actividades.</a:t>
            </a:r>
          </a:p>
          <a:p>
            <a:pPr marL="158750" indent="0">
              <a:buFontTx/>
              <a:buNone/>
            </a:pPr>
            <a:r>
              <a:rPr lang="es-CL" sz="1100" b="0" i="0" u="none" strike="noStrike" cap="none" dirty="0">
                <a:solidFill>
                  <a:srgbClr val="000000"/>
                </a:solidFill>
                <a:effectLst/>
                <a:latin typeface="Arial"/>
                <a:ea typeface="Arial"/>
                <a:cs typeface="Arial"/>
                <a:sym typeface="Arial"/>
              </a:rPr>
              <a:t>    ◦ Reconocer que el poder determina nuestras relaciones personales y actividades rutinarias es un </a:t>
            </a:r>
            <a:r>
              <a:rPr lang="es-CL" sz="1100" b="1" i="0" u="none" strike="noStrike" cap="none" dirty="0">
                <a:solidFill>
                  <a:srgbClr val="000000"/>
                </a:solidFill>
                <a:effectLst/>
                <a:latin typeface="Arial"/>
                <a:ea typeface="Arial"/>
                <a:cs typeface="Arial"/>
                <a:sym typeface="Arial"/>
              </a:rPr>
              <a:t>beneficio político claro</a:t>
            </a:r>
            <a:r>
              <a:rPr lang="es-CL" sz="1100" b="0" i="0" u="none" strike="noStrike" cap="none" dirty="0">
                <a:solidFill>
                  <a:srgbClr val="000000"/>
                </a:solidFill>
                <a:effectLst/>
                <a:latin typeface="Arial"/>
                <a:ea typeface="Arial"/>
                <a:cs typeface="Arial"/>
                <a:sym typeface="Arial"/>
              </a:rPr>
              <a:t>, como han reconocido las feministas.</a:t>
            </a:r>
          </a:p>
          <a:p>
            <a:pPr marL="158750" indent="0">
              <a:buFontTx/>
              <a:buNone/>
            </a:pPr>
            <a:r>
              <a:rPr lang="es-CL" sz="1100" b="0" i="0" u="none" strike="noStrike" cap="none" dirty="0">
                <a:solidFill>
                  <a:srgbClr val="000000"/>
                </a:solidFill>
                <a:effectLst/>
                <a:latin typeface="Arial"/>
                <a:ea typeface="Arial"/>
                <a:cs typeface="Arial"/>
                <a:sym typeface="Arial"/>
              </a:rPr>
              <a:t>• </a:t>
            </a:r>
            <a:r>
              <a:rPr lang="es-CL" sz="1100" b="1" i="0" u="none" strike="noStrike" cap="none" dirty="0">
                <a:solidFill>
                  <a:srgbClr val="000000"/>
                </a:solidFill>
                <a:effectLst/>
                <a:latin typeface="Arial"/>
                <a:ea typeface="Arial"/>
                <a:cs typeface="Arial"/>
                <a:sym typeface="Arial"/>
              </a:rPr>
              <a:t>Abandono del concepto de ideología</a:t>
            </a:r>
            <a:r>
              <a:rPr lang="es-CL" sz="1100" b="0" i="0" u="none" strike="noStrike" cap="none" dirty="0">
                <a:solidFill>
                  <a:srgbClr val="000000"/>
                </a:solidFill>
                <a:effectLst/>
                <a:latin typeface="Arial"/>
                <a:ea typeface="Arial"/>
                <a:cs typeface="Arial"/>
                <a:sym typeface="Arial"/>
              </a:rPr>
              <a:t>:</a:t>
            </a:r>
          </a:p>
          <a:p>
            <a:pPr marL="158750" indent="0">
              <a:buFontTx/>
              <a:buNone/>
            </a:pPr>
            <a:r>
              <a:rPr lang="es-CL" sz="1100" b="0" i="0" u="none" strike="noStrike" cap="none" dirty="0">
                <a:solidFill>
                  <a:srgbClr val="000000"/>
                </a:solidFill>
                <a:effectLst/>
                <a:latin typeface="Arial"/>
                <a:ea typeface="Arial"/>
                <a:cs typeface="Arial"/>
                <a:sym typeface="Arial"/>
              </a:rPr>
              <a:t>    ◦ Foucault y sus seguidores </a:t>
            </a:r>
            <a:r>
              <a:rPr lang="es-CL" sz="1100" b="1" i="0" u="none" strike="noStrike" cap="none" dirty="0">
                <a:solidFill>
                  <a:srgbClr val="000000"/>
                </a:solidFill>
                <a:effectLst/>
                <a:latin typeface="Arial"/>
                <a:ea typeface="Arial"/>
                <a:cs typeface="Arial"/>
                <a:sym typeface="Arial"/>
              </a:rPr>
              <a:t>abandonan el concepto de ideología</a:t>
            </a:r>
            <a:r>
              <a:rPr lang="es-CL" sz="1100" b="0" i="0" u="none" strike="noStrike" cap="none" dirty="0">
                <a:solidFill>
                  <a:srgbClr val="000000"/>
                </a:solidFill>
                <a:effectLst/>
                <a:latin typeface="Arial"/>
                <a:ea typeface="Arial"/>
                <a:cs typeface="Arial"/>
                <a:sym typeface="Arial"/>
              </a:rPr>
              <a:t>, reemplazándolo por el de </a:t>
            </a:r>
            <a:r>
              <a:rPr lang="es-CL" sz="1100" b="1" i="0" u="none" strike="noStrike" cap="none" dirty="0">
                <a:solidFill>
                  <a:srgbClr val="000000"/>
                </a:solidFill>
                <a:effectLst/>
                <a:latin typeface="Arial"/>
                <a:ea typeface="Arial"/>
                <a:cs typeface="Arial"/>
                <a:sym typeface="Arial"/>
              </a:rPr>
              <a:t>"discurso"</a:t>
            </a:r>
            <a:r>
              <a:rPr lang="es-CL" sz="1100" b="0" i="0" u="none" strike="noStrike" cap="none" dirty="0">
                <a:solidFill>
                  <a:srgbClr val="000000"/>
                </a:solidFill>
                <a:effectLst/>
                <a:latin typeface="Arial"/>
                <a:ea typeface="Arial"/>
                <a:cs typeface="Arial"/>
                <a:sym typeface="Arial"/>
              </a:rPr>
              <a:t>, que es de mayor alcance.</a:t>
            </a:r>
          </a:p>
          <a:p>
            <a:pPr marL="158750" indent="0">
              <a:buFontTx/>
              <a:buNone/>
            </a:pPr>
            <a:r>
              <a:rPr lang="es-CL" sz="1100" b="0" i="0" u="none" strike="noStrike" cap="none" dirty="0">
                <a:solidFill>
                  <a:srgbClr val="000000"/>
                </a:solidFill>
                <a:effectLst/>
                <a:latin typeface="Arial"/>
                <a:ea typeface="Arial"/>
                <a:cs typeface="Arial"/>
                <a:sym typeface="Arial"/>
              </a:rPr>
              <a:t>    ◦ Consideran que si toda creencia está ligada al poder (que es omnipresente), el término "ideología" se extendería tanto que </a:t>
            </a:r>
            <a:r>
              <a:rPr lang="es-CL" sz="1100" b="1" i="0" u="none" strike="noStrike" cap="none" dirty="0">
                <a:solidFill>
                  <a:srgbClr val="000000"/>
                </a:solidFill>
                <a:effectLst/>
                <a:latin typeface="Arial"/>
                <a:ea typeface="Arial"/>
                <a:cs typeface="Arial"/>
                <a:sym typeface="Arial"/>
              </a:rPr>
              <a:t>perdería su filo y se reduciría a un "sonido vacío"</a:t>
            </a:r>
            <a:r>
              <a:rPr lang="es-CL" sz="1100" b="0" i="0" u="none" strike="noStrike" cap="none" dirty="0">
                <a:solidFill>
                  <a:srgbClr val="000000"/>
                </a:solidFill>
                <a:effectLst/>
                <a:latin typeface="Arial"/>
                <a:ea typeface="Arial"/>
                <a:cs typeface="Arial"/>
                <a:sym typeface="Arial"/>
              </a:rPr>
              <a:t>.</a:t>
            </a:r>
          </a:p>
          <a:p>
            <a:pPr marL="158750" indent="0">
              <a:buFontTx/>
              <a:buNone/>
            </a:pPr>
            <a:r>
              <a:rPr lang="es-CL" sz="1100" b="0" i="0" u="none" strike="noStrike" cap="none" dirty="0">
                <a:solidFill>
                  <a:srgbClr val="000000"/>
                </a:solidFill>
                <a:effectLst/>
                <a:latin typeface="Arial"/>
                <a:ea typeface="Arial"/>
                <a:cs typeface="Arial"/>
                <a:sym typeface="Arial"/>
              </a:rPr>
              <a:t>    ◦ Argumentan que un término solo tiene significado si es posible especificar lo opuesto a él en circunstancias particulares. Si el poder es omnipresente, la palabra ideología deja de distinguir cualquier cosa en </a:t>
            </a:r>
            <a:r>
              <a:rPr lang="es-CL" sz="1100" b="0" i="0" u="none" strike="noStrike" cap="none" dirty="0" err="1">
                <a:solidFill>
                  <a:srgbClr val="000000"/>
                </a:solidFill>
                <a:effectLst/>
                <a:latin typeface="Arial"/>
                <a:ea typeface="Arial"/>
                <a:cs typeface="Arial"/>
                <a:sym typeface="Arial"/>
              </a:rPr>
              <a:t>particula</a:t>
            </a:r>
            <a:endParaRPr lang="es-CL" sz="1100" b="0" i="0" u="none" strike="noStrike" cap="none" dirty="0">
              <a:solidFill>
                <a:srgbClr val="000000"/>
              </a:solidFill>
              <a:effectLst/>
              <a:latin typeface="Arial"/>
              <a:ea typeface="Arial"/>
              <a:cs typeface="Arial"/>
              <a:sym typeface="Arial"/>
            </a:endParaRPr>
          </a:p>
          <a:p>
            <a:pPr marL="158750" indent="0">
              <a:buFontTx/>
              <a:buNone/>
            </a:pPr>
            <a:endParaRPr dirty="0"/>
          </a:p>
        </p:txBody>
      </p:sp>
    </p:spTree>
    <p:extLst>
      <p:ext uri="{BB962C8B-B14F-4D97-AF65-F5344CB8AC3E}">
        <p14:creationId xmlns:p14="http://schemas.microsoft.com/office/powerpoint/2010/main" val="1189324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4DB5A0D3-F4AE-2ACE-A163-3A2F1E6D131D}"/>
            </a:ext>
          </a:extLst>
        </p:cNvPr>
        <p:cNvGrpSpPr/>
        <p:nvPr/>
      </p:nvGrpSpPr>
      <p:grpSpPr>
        <a:xfrm>
          <a:off x="0" y="0"/>
          <a:ext cx="0" cy="0"/>
          <a:chOff x="0" y="0"/>
          <a:chExt cx="0" cy="0"/>
        </a:xfrm>
      </p:grpSpPr>
      <p:sp>
        <p:nvSpPr>
          <p:cNvPr id="114" name="Google Shape;114;g5feaf9edaf_0_7654:notes">
            <a:extLst>
              <a:ext uri="{FF2B5EF4-FFF2-40B4-BE49-F238E27FC236}">
                <a16:creationId xmlns:a16="http://schemas.microsoft.com/office/drawing/2014/main" id="{D4438FF5-7E5E-C0D1-C17C-1949B17B576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feaf9edaf_0_7654:notes">
            <a:extLst>
              <a:ext uri="{FF2B5EF4-FFF2-40B4-BE49-F238E27FC236}">
                <a16:creationId xmlns:a16="http://schemas.microsoft.com/office/drawing/2014/main" id="{50833586-7E37-3B01-18D1-8468975087A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La división más evidente en los usos del término «ideología» se da entre los usos con un sentido peyorativo o crítico y los usos con un sentido neutro o descriptivo (</a:t>
            </a:r>
            <a:r>
              <a:rPr lang="es-ES_tradnl" sz="1100" b="0" i="0" u="none" strike="noStrike" cap="none" dirty="0" err="1">
                <a:solidFill>
                  <a:srgbClr val="000000"/>
                </a:solidFill>
                <a:effectLst/>
                <a:latin typeface="Arial"/>
                <a:ea typeface="Arial"/>
                <a:cs typeface="Arial"/>
                <a:sym typeface="Arial"/>
              </a:rPr>
              <a:t>Geuss</a:t>
            </a:r>
            <a:r>
              <a:rPr lang="es-ES_tradnl" sz="1100" b="0" i="0" u="none" strike="noStrike" cap="none" dirty="0">
                <a:solidFill>
                  <a:srgbClr val="000000"/>
                </a:solidFill>
                <a:effectLst/>
                <a:latin typeface="Arial"/>
                <a:ea typeface="Arial"/>
                <a:cs typeface="Arial"/>
                <a:sym typeface="Arial"/>
              </a:rPr>
              <a:t> 1981; </a:t>
            </a:r>
            <a:r>
              <a:rPr lang="es-ES_tradnl" sz="1100" b="0" i="0" u="none" strike="noStrike" cap="none" dirty="0" err="1">
                <a:solidFill>
                  <a:srgbClr val="000000"/>
                </a:solidFill>
                <a:effectLst/>
                <a:latin typeface="Arial"/>
                <a:ea typeface="Arial"/>
                <a:cs typeface="Arial"/>
                <a:sym typeface="Arial"/>
              </a:rPr>
              <a:t>Haslanger</a:t>
            </a:r>
            <a:r>
              <a:rPr lang="es-ES_tradnl" sz="1100" b="0" i="0" u="none" strike="noStrike" cap="none" dirty="0">
                <a:solidFill>
                  <a:srgbClr val="000000"/>
                </a:solidFill>
                <a:effectLst/>
                <a:latin typeface="Arial"/>
                <a:ea typeface="Arial"/>
                <a:cs typeface="Arial"/>
                <a:sym typeface="Arial"/>
              </a:rPr>
              <a:t> 2021; Shelby 2003). Aunque también es lógicamente posible un sentido positivo o elogioso, solo en el caso de los ideólogos se podía valorar positivamente la ideología en general. Tan pronto como la palabra pasó a ser un nombre común en lugar de un nombre propio —tan pronto como hubo muchas ideologías en lugar de una sola— cualquier intento de valorar positivamente la ideología utilizó el término en un sentido descriptivo, al tiempo que distinguía entre ejemplos buenos y malos por motivos morales, políticos o epistémicos independientes</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Aunque es habitual asociar la tradición marxista con la concepción crítica (por ejemplo, Shelby 2003: 156-157), las concepciones críticas y descriptivas son igualmente válidas tanto dentro como fuera del marxismo. Marx y Engels utilizaron el término «ideología» de forma crítica, pero solo porque consideraban ridícula la estrategia de los ideólogos; su concepción es descriptiva, aunque el uso que hacen del término tenga un matiz peyorativo. Lenin, Gramsci y Althusser desarrollaron conceptos descriptivos. Los conservadores, los liberales y los socialistas no marxistas están igualmente divididos.</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En lugar de tradiciones políticas generales, resulta útil asociar la división entre valencias críticas y descriptivas con diferentes compromisos con la imparcialidad epistémica y/o moral o el universalismo. La tradición de la teoría crítica de la Escuela de Frankfurt, estrechamente relacionada con el proyecto de </a:t>
            </a:r>
            <a:r>
              <a:rPr lang="es-ES_tradnl" sz="1100" b="0" i="0" u="none" strike="noStrike" cap="none" dirty="0" err="1">
                <a:solidFill>
                  <a:srgbClr val="000000"/>
                </a:solidFill>
                <a:effectLst/>
                <a:latin typeface="Arial"/>
                <a:ea typeface="Arial"/>
                <a:cs typeface="Arial"/>
                <a:sym typeface="Arial"/>
              </a:rPr>
              <a:t>Ideologiekritik</a:t>
            </a:r>
            <a:r>
              <a:rPr lang="es-ES_tradnl" sz="1100" b="0" i="0" u="none" strike="noStrike" cap="none" dirty="0">
                <a:solidFill>
                  <a:srgbClr val="000000"/>
                </a:solidFill>
                <a:effectLst/>
                <a:latin typeface="Arial"/>
                <a:ea typeface="Arial"/>
                <a:cs typeface="Arial"/>
                <a:sym typeface="Arial"/>
              </a:rPr>
              <a:t>, está fuertemente comprometida tanto con el universalismo moral como con una afirmación epistemológica influenciada por Hegel de que, al menos en lo que respecta a los fenómenos sociales, el conocimiento solo puede alcanzarse desde la perspectiva de la totalidad (Jay 1984). Desde el seno de esta tradición, por lo tanto, la ideología aparece esencialmente como una conciencia falsa (porque parcial), que debe trascenderse mediante la crítica. Por otro lado, para cualquiera que esté comprometido con la noción de que el conocimiento y/o la acción correcta pueden o deben surgir de una perspectiva o cosmovisión particular, la ideología aparece como un medio necesario. También son posibles posiciones intermedias. Por ejemplo, «ideología» puede reservarse como un término peyorativo para un exceso de parcialidad o partidismo, digamos, una cosmovisión de «sistema cerrado» que aísla al adherente de experiencias novedosas o que lo desmienten.</a:t>
            </a:r>
            <a:endParaRPr lang="es-CL" sz="1100" b="0" i="0" u="none" strike="noStrike" cap="none" dirty="0">
              <a:solidFill>
                <a:srgbClr val="000000"/>
              </a:solidFill>
              <a:effectLst/>
              <a:latin typeface="Arial"/>
              <a:ea typeface="Arial"/>
              <a:cs typeface="Arial"/>
              <a:sym typeface="Arial"/>
            </a:endParaRPr>
          </a:p>
          <a:p>
            <a:r>
              <a:rPr lang="es-ES_tradnl" sz="1100" b="1"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58685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L" dirty="0"/>
          </a:p>
          <a:p>
            <a:endParaRPr lang="es-CL" dirty="0"/>
          </a:p>
          <a:p>
            <a:endParaRPr lang="es-CL" dirty="0"/>
          </a:p>
          <a:p>
            <a:endParaRPr lang="es-CL"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ES_tradnl" sz="1100" b="0" i="0" u="none" strike="noStrike" cap="none" dirty="0">
                <a:solidFill>
                  <a:srgbClr val="000000"/>
                </a:solidFill>
                <a:effectLst/>
                <a:latin typeface="Arial"/>
                <a:ea typeface="Arial"/>
                <a:cs typeface="Arial"/>
                <a:sym typeface="Arial"/>
              </a:rPr>
              <a:t>Tomar de forma aleatoria distintas definiciones que hayan traído los estudiantes. Ir tomando elementos y ponerlos en el pizarrón </a:t>
            </a:r>
            <a:endParaRPr lang="es-CL"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755489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EDA16CF8-0FBF-AC11-2CE4-5918D0C9C907}"/>
            </a:ext>
          </a:extLst>
        </p:cNvPr>
        <p:cNvGrpSpPr/>
        <p:nvPr/>
      </p:nvGrpSpPr>
      <p:grpSpPr>
        <a:xfrm>
          <a:off x="0" y="0"/>
          <a:ext cx="0" cy="0"/>
          <a:chOff x="0" y="0"/>
          <a:chExt cx="0" cy="0"/>
        </a:xfrm>
      </p:grpSpPr>
      <p:sp>
        <p:nvSpPr>
          <p:cNvPr id="114" name="Google Shape;114;g5feaf9edaf_0_7654:notes">
            <a:extLst>
              <a:ext uri="{FF2B5EF4-FFF2-40B4-BE49-F238E27FC236}">
                <a16:creationId xmlns:a16="http://schemas.microsoft.com/office/drawing/2014/main" id="{EC94A604-DDB4-8EAC-AE0B-B7ECA13D83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feaf9edaf_0_7654:notes">
            <a:extLst>
              <a:ext uri="{FF2B5EF4-FFF2-40B4-BE49-F238E27FC236}">
                <a16:creationId xmlns:a16="http://schemas.microsoft.com/office/drawing/2014/main" id="{40AA48D4-88CD-B891-6650-11EABCD15EC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s-ES_tradnl" sz="1100" b="1" i="0" u="none" strike="noStrike" cap="none" dirty="0">
                <a:solidFill>
                  <a:srgbClr val="000000"/>
                </a:solidFill>
                <a:effectLst/>
                <a:latin typeface="Arial"/>
                <a:ea typeface="Arial"/>
                <a:cs typeface="Arial"/>
                <a:sym typeface="Arial"/>
              </a:rPr>
              <a:t>Cognitivista o culturalista</a:t>
            </a:r>
            <a:endParaRPr lang="es-CL" sz="1100" b="1" i="0" u="none" strike="noStrike" cap="none" dirty="0">
              <a:solidFill>
                <a:srgbClr val="000000"/>
              </a:solidFill>
              <a:effectLst/>
              <a:latin typeface="Arial"/>
              <a:ea typeface="Arial"/>
              <a:cs typeface="Arial"/>
              <a:sym typeface="Arial"/>
            </a:endParaRPr>
          </a:p>
          <a:p>
            <a:r>
              <a:rPr lang="es-ES_tradnl" sz="1100" b="1" i="0" u="none" strike="noStrike" cap="none" dirty="0">
                <a:solidFill>
                  <a:srgbClr val="000000"/>
                </a:solidFill>
                <a:effectLst/>
                <a:latin typeface="Arial"/>
                <a:ea typeface="Arial"/>
                <a:cs typeface="Arial"/>
                <a:sym typeface="Arial"/>
              </a:rPr>
              <a:t>Cognitivista: </a:t>
            </a:r>
            <a:r>
              <a:rPr lang="es-CL" sz="1100" b="0" i="0" u="none" strike="noStrike" cap="none" dirty="0">
                <a:solidFill>
                  <a:srgbClr val="000000"/>
                </a:solidFill>
                <a:effectLst/>
                <a:latin typeface="Arial"/>
                <a:ea typeface="Arial"/>
                <a:cs typeface="Arial"/>
                <a:sym typeface="Arial"/>
              </a:rPr>
              <a:t>Las explicaciones cognitivistas sitúan la ideología entre las ideas, las creencias, las «formas de conciencia», las representaciones mentales o las actitudes proposicionales.</a:t>
            </a:r>
          </a:p>
          <a:p>
            <a:r>
              <a:rPr lang="es-CL" sz="1100" b="0" i="0" u="none" strike="noStrike" cap="none" dirty="0">
                <a:solidFill>
                  <a:srgbClr val="000000"/>
                </a:solidFill>
                <a:effectLst/>
                <a:latin typeface="Arial"/>
                <a:ea typeface="Arial"/>
                <a:cs typeface="Arial"/>
                <a:sym typeface="Arial"/>
              </a:rPr>
              <a:t> </a:t>
            </a:r>
          </a:p>
          <a:p>
            <a:r>
              <a:rPr lang="es-CL" sz="1100" b="0" i="0" u="none" strike="noStrike" cap="none" dirty="0">
                <a:solidFill>
                  <a:srgbClr val="000000"/>
                </a:solidFill>
                <a:effectLst/>
                <a:latin typeface="Arial"/>
                <a:ea typeface="Arial"/>
                <a:cs typeface="Arial"/>
                <a:sym typeface="Arial"/>
              </a:rPr>
              <a:t>Culturalista: Las explicaciones culturalistas sitúan la ideología entre las «formas de vida», los hábitos, los esquemas práctico-simbólicos o las «técnicas culturales».</a:t>
            </a:r>
          </a:p>
          <a:p>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El hecho de que un teórico se incline por una explicación cognitivista o culturalista de la ideología parece depender de si se adhiere más estrechamente a la concepción estándar de la agencia como acción racional e intencional o si se inclina más hacia concepciones alternativas de la agencia que enfatizan los aspectos pre-reflexivos y encarnados de la acción humana.</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Esto sugiere un consenso significativo que subyace a los desacuerdos más evidentes. La ideología comparte características básicas con la agencia humana, y concebir cualquier cosa —un texto, una idea, una convención o una forma cultural— como ideología es ponerla en foco como una condición o una carga para la agencia humana. Cuando esta regularidad se combina con la regularidad señalada anteriormente —que la ideología denota parcialidad, «en uno de los dos sentidos de ese término, expresado en francés por «</a:t>
            </a:r>
            <a:r>
              <a:rPr lang="es-ES_tradnl" sz="1100" b="0" i="0" u="none" strike="noStrike" cap="none" dirty="0" err="1">
                <a:solidFill>
                  <a:srgbClr val="000000"/>
                </a:solidFill>
                <a:effectLst/>
                <a:latin typeface="Arial"/>
                <a:ea typeface="Arial"/>
                <a:cs typeface="Arial"/>
                <a:sym typeface="Arial"/>
              </a:rPr>
              <a:t>partiel</a:t>
            </a:r>
            <a:r>
              <a:rPr lang="es-ES_tradnl" sz="1100" b="0" i="0" u="none" strike="noStrike" cap="none" dirty="0">
                <a:solidFill>
                  <a:srgbClr val="000000"/>
                </a:solidFill>
                <a:effectLst/>
                <a:latin typeface="Arial"/>
                <a:ea typeface="Arial"/>
                <a:cs typeface="Arial"/>
                <a:sym typeface="Arial"/>
              </a:rPr>
              <a:t>» y «</a:t>
            </a:r>
            <a:r>
              <a:rPr lang="es-ES_tradnl" sz="1100" b="0" i="0" u="none" strike="noStrike" cap="none" dirty="0" err="1">
                <a:solidFill>
                  <a:srgbClr val="000000"/>
                </a:solidFill>
                <a:effectLst/>
                <a:latin typeface="Arial"/>
                <a:ea typeface="Arial"/>
                <a:cs typeface="Arial"/>
                <a:sym typeface="Arial"/>
              </a:rPr>
              <a:t>partial</a:t>
            </a:r>
            <a:r>
              <a:rPr lang="es-ES_tradnl" sz="1100" b="0" i="0" u="none" strike="noStrike" cap="none" dirty="0">
                <a:solidFill>
                  <a:srgbClr val="000000"/>
                </a:solidFill>
                <a:effectLst/>
                <a:latin typeface="Arial"/>
                <a:ea typeface="Arial"/>
                <a:cs typeface="Arial"/>
                <a:sym typeface="Arial"/>
              </a:rPr>
              <a:t>»» (Elster 1983: 145-46)—, el desorden de la teoría de la ideología como campo de estudio se vuelve inteligible como expresión de la diversidad de intuiciones de los teóricos sobre los papeles que la parcialidad y el partidismo desempeñan (o deberían desempeñar) en la acción humana.</a:t>
            </a:r>
            <a:endParaRPr lang="es-CL"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225042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256DE85C-28FE-B41A-8643-540B8AA8928F}"/>
            </a:ext>
          </a:extLst>
        </p:cNvPr>
        <p:cNvGrpSpPr/>
        <p:nvPr/>
      </p:nvGrpSpPr>
      <p:grpSpPr>
        <a:xfrm>
          <a:off x="0" y="0"/>
          <a:ext cx="0" cy="0"/>
          <a:chOff x="0" y="0"/>
          <a:chExt cx="0" cy="0"/>
        </a:xfrm>
      </p:grpSpPr>
      <p:sp>
        <p:nvSpPr>
          <p:cNvPr id="125" name="Google Shape;125;g4772fa6b37_0_14:notes">
            <a:extLst>
              <a:ext uri="{FF2B5EF4-FFF2-40B4-BE49-F238E27FC236}">
                <a16:creationId xmlns:a16="http://schemas.microsoft.com/office/drawing/2014/main" id="{FF774EB0-694A-DE03-C2ED-37A3E5839A2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772fa6b37_0_14:notes">
            <a:extLst>
              <a:ext uri="{FF2B5EF4-FFF2-40B4-BE49-F238E27FC236}">
                <a16:creationId xmlns:a16="http://schemas.microsoft.com/office/drawing/2014/main" id="{FD6DE64F-C9FE-A9BC-3290-7AE69D7EB8C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Tx/>
              <a:buNone/>
            </a:pPr>
            <a:endParaRPr dirty="0"/>
          </a:p>
        </p:txBody>
      </p:sp>
    </p:spTree>
    <p:extLst>
      <p:ext uri="{BB962C8B-B14F-4D97-AF65-F5344CB8AC3E}">
        <p14:creationId xmlns:p14="http://schemas.microsoft.com/office/powerpoint/2010/main" val="195601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204584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13391C35-BDD1-AB09-94E6-904EBC0813F0}"/>
            </a:ext>
          </a:extLst>
        </p:cNvPr>
        <p:cNvGrpSpPr/>
        <p:nvPr/>
      </p:nvGrpSpPr>
      <p:grpSpPr>
        <a:xfrm>
          <a:off x="0" y="0"/>
          <a:ext cx="0" cy="0"/>
          <a:chOff x="0" y="0"/>
          <a:chExt cx="0" cy="0"/>
        </a:xfrm>
      </p:grpSpPr>
      <p:sp>
        <p:nvSpPr>
          <p:cNvPr id="125" name="Google Shape;125;g4772fa6b37_0_14:notes">
            <a:extLst>
              <a:ext uri="{FF2B5EF4-FFF2-40B4-BE49-F238E27FC236}">
                <a16:creationId xmlns:a16="http://schemas.microsoft.com/office/drawing/2014/main" id="{B0DDB276-367D-69B7-46F1-3A84A4E5CD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772fa6b37_0_14:notes">
            <a:extLst>
              <a:ext uri="{FF2B5EF4-FFF2-40B4-BE49-F238E27FC236}">
                <a16:creationId xmlns:a16="http://schemas.microsoft.com/office/drawing/2014/main" id="{1644A596-15EE-D833-2922-AD7F8ED7FBA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s-ES_tradnl" sz="1100" b="0" i="0" u="none" strike="noStrike" cap="none" dirty="0">
                <a:solidFill>
                  <a:srgbClr val="000000"/>
                </a:solidFill>
                <a:effectLst/>
                <a:latin typeface="Arial"/>
                <a:ea typeface="Arial"/>
                <a:cs typeface="Arial"/>
                <a:sym typeface="Arial"/>
              </a:rPr>
              <a:t>Se refiere a un sistema más o menos coherente de imágenes, ideas, principios éticos, representaciones globales, y también gestos colectivos, rituales religiosos, estructuras de parentesco, técnicas de supervivencia (y desarrollo), expresiones artísticas, discursos míticos o filosóficos, organización de poderes, instituciones, y las fuerzas que estas ponen en juego.</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Su finalidad es regular las relaciones que los individuos mantienen en el seno de una colectividad (un pueblo, una nación, un Estado) consigo mismos, con los extranjeros, con la naturaleza, con lo imaginario, con lo simbólico, los dioses, las esperanzas, la vida y la muerte.</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En este sentido, la ideología se corresponde aproximadamente con lo que en alemán se entiende por </a:t>
            </a:r>
            <a:r>
              <a:rPr lang="es-ES_tradnl" sz="1100" b="0" i="0" u="none" strike="noStrike" cap="none" dirty="0" err="1">
                <a:solidFill>
                  <a:srgbClr val="000000"/>
                </a:solidFill>
                <a:effectLst/>
                <a:latin typeface="Arial"/>
                <a:ea typeface="Arial"/>
                <a:cs typeface="Arial"/>
                <a:sym typeface="Arial"/>
              </a:rPr>
              <a:t>Weltanschauung</a:t>
            </a:r>
            <a:r>
              <a:rPr lang="es-ES_tradnl" sz="1100" b="0" i="0" u="none" strike="noStrike" cap="none" dirty="0">
                <a:solidFill>
                  <a:srgbClr val="000000"/>
                </a:solidFill>
                <a:effectLst/>
                <a:latin typeface="Arial"/>
                <a:ea typeface="Arial"/>
                <a:cs typeface="Arial"/>
                <a:sym typeface="Arial"/>
              </a:rPr>
              <a:t> o visión/concepción del mundo, que abarca no solo el conocimiento sino también los deseos, pasiones y prácticas.</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 Es un medio, probablemente el más amplio, para presentar a una sociedad en sus rasgos empíricos más significativos y en la trama de su vida cotidiana.</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A diferencia de los mitos de las "sociedades sin Estado" (que aseguran la unidad comunitaria sin un centro político), la ideología, incluso en sentido amplio, implica la existencia de un poder central de decisión permanente, un orden político ordenador y legislador para la comunidad; es decir, supone algo parecido a un Estado.</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Las ideologías son actuantes en el presente y, al recurrir al pasado, lo "reajustan tan profundamente que las figuras y las nociones cambian de significado". No hay un "progreso" por acumulación o juego dialéctico en el ámbito de las ideologías.</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En la época moderna, las ideologías dejan de ser simples representaciones para convertirse en prácticas sociales que construyen el mundo, sirviendo a instituciones como el Imperio, la Iglesia y el Estado. La lucha social se da "en nombre de las ideas", y los hombres se convierten en "ideólogos" y "partidarios", inventando la política moderna.</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 No hay una instancia única que explique la producción ideológica en general, ya que la invención se nutre de ingredientes de naturalezas tan diversas que dar preeminencia a uno de ellos prohibiría su inteligibilidad.</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La ideología no es una mera superestructura o un "velo intelectual", sino un sistema cultural complejo y dinámico que da significado a la realidad, es intrínseco a la constitución de las sociedades con Estado, y actúa como motor y justificación de las prácticas y estructuras de poder.</a:t>
            </a:r>
            <a:endParaRPr lang="es-CL"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FontTx/>
              <a:buNone/>
            </a:pPr>
            <a:endParaRPr dirty="0"/>
          </a:p>
        </p:txBody>
      </p:sp>
    </p:spTree>
    <p:extLst>
      <p:ext uri="{BB962C8B-B14F-4D97-AF65-F5344CB8AC3E}">
        <p14:creationId xmlns:p14="http://schemas.microsoft.com/office/powerpoint/2010/main" val="194698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fe9c2c4a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5fe9c2c4a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_tradnl" sz="1100" b="0" i="0" u="none" strike="noStrike" cap="none" dirty="0">
                <a:solidFill>
                  <a:srgbClr val="000000"/>
                </a:solidFill>
                <a:effectLst/>
                <a:latin typeface="Arial"/>
                <a:ea typeface="Arial"/>
                <a:cs typeface="Arial"/>
                <a:sym typeface="Arial"/>
              </a:rPr>
              <a:t>En resumen, la postura de </a:t>
            </a:r>
            <a:r>
              <a:rPr lang="es-ES_tradnl" sz="1100" b="0" i="0" u="none" strike="noStrike" cap="none" dirty="0" err="1">
                <a:solidFill>
                  <a:srgbClr val="000000"/>
                </a:solidFill>
                <a:effectLst/>
                <a:latin typeface="Arial"/>
                <a:ea typeface="Arial"/>
                <a:cs typeface="Arial"/>
                <a:sym typeface="Arial"/>
              </a:rPr>
              <a:t>Eagleton</a:t>
            </a:r>
            <a:r>
              <a:rPr lang="es-ES_tradnl" sz="1100" b="0" i="0" u="none" strike="noStrike" cap="none" dirty="0">
                <a:solidFill>
                  <a:srgbClr val="000000"/>
                </a:solidFill>
                <a:effectLst/>
                <a:latin typeface="Arial"/>
                <a:ea typeface="Arial"/>
                <a:cs typeface="Arial"/>
                <a:sym typeface="Arial"/>
              </a:rPr>
              <a:t> sobre la ideología es compleja y multifacética. No la reduce a una simple ilusión, sino que la ve como una fuerza social activa y material que moldea la experiencia vivida, constituye sujetos y opera a través de discursos y prácticas concretas, a menudo al servicio de la legitimación del poder dominante, pero no exclusivamente. Es una "red solapada de 'parecidos de familia'" más que una esencia fija</a:t>
            </a:r>
            <a:endParaRPr lang="es-CL"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307E8FC4-6D4C-EBF9-8A81-C31455D81A06}"/>
            </a:ext>
          </a:extLst>
        </p:cNvPr>
        <p:cNvGrpSpPr/>
        <p:nvPr/>
      </p:nvGrpSpPr>
      <p:grpSpPr>
        <a:xfrm>
          <a:off x="0" y="0"/>
          <a:ext cx="0" cy="0"/>
          <a:chOff x="0" y="0"/>
          <a:chExt cx="0" cy="0"/>
        </a:xfrm>
      </p:grpSpPr>
      <p:sp>
        <p:nvSpPr>
          <p:cNvPr id="125" name="Google Shape;125;g4772fa6b37_0_14:notes">
            <a:extLst>
              <a:ext uri="{FF2B5EF4-FFF2-40B4-BE49-F238E27FC236}">
                <a16:creationId xmlns:a16="http://schemas.microsoft.com/office/drawing/2014/main" id="{0F43A7F3-5679-5590-5FE6-4C0A59E539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772fa6b37_0_14:notes">
            <a:extLst>
              <a:ext uri="{FF2B5EF4-FFF2-40B4-BE49-F238E27FC236}">
                <a16:creationId xmlns:a16="http://schemas.microsoft.com/office/drawing/2014/main" id="{983C972C-9FED-35BC-AB96-249241C7E4B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FontTx/>
              <a:buNone/>
            </a:pPr>
            <a:r>
              <a:rPr lang="es-CL" sz="1100" b="0" i="0" u="none" strike="noStrike" cap="none" dirty="0">
                <a:solidFill>
                  <a:srgbClr val="000000"/>
                </a:solidFill>
                <a:effectLst/>
                <a:latin typeface="Arial"/>
                <a:ea typeface="Arial"/>
                <a:cs typeface="Arial"/>
                <a:sym typeface="Arial"/>
              </a:rPr>
              <a:t>1. Narrativas como base de la cooperación social</a:t>
            </a:r>
          </a:p>
          <a:p>
            <a:pPr marL="158750" indent="0">
              <a:buFontTx/>
              <a:buNone/>
            </a:pPr>
            <a:r>
              <a:rPr lang="es-CL" sz="1100" b="0" i="0" u="none" strike="noStrike" cap="none" dirty="0">
                <a:solidFill>
                  <a:srgbClr val="000000"/>
                </a:solidFill>
                <a:effectLst/>
                <a:latin typeface="Arial"/>
                <a:ea typeface="Arial"/>
                <a:cs typeface="Arial"/>
                <a:sym typeface="Arial"/>
              </a:rPr>
              <a:t>Harari sostiene que lo que distingue al Homo sapiens es su capacidad para imaginar y creer en ficciones compartidas: mitos, dioses, naciones, dinero, derechos humanos… todas son construcciones abstractas que generan realidades tangibles porque mucha gente cree en ellas. Estas narrativas son las que permiten, por ejemplo, que millones cooperen en proyectos comunes como gobiernos, mercados o religiones.</a:t>
            </a:r>
          </a:p>
          <a:p>
            <a:pPr marL="158750" indent="0">
              <a:buFontTx/>
              <a:buNone/>
            </a:pPr>
            <a:r>
              <a:rPr lang="es-CL" sz="1100" b="0" i="0" u="none" strike="noStrike" cap="none" dirty="0">
                <a:solidFill>
                  <a:srgbClr val="000000"/>
                </a:solidFill>
                <a:effectLst/>
                <a:latin typeface="Arial"/>
                <a:ea typeface="Arial"/>
                <a:cs typeface="Arial"/>
                <a:sym typeface="Arial"/>
              </a:rPr>
              <a:t>2. Ideologías como religiones seculares</a:t>
            </a:r>
          </a:p>
          <a:p>
            <a:pPr marL="158750" indent="0">
              <a:buFontTx/>
              <a:buNone/>
            </a:pPr>
            <a:r>
              <a:rPr lang="es-CL" sz="1100" b="0" i="0" u="none" strike="noStrike" cap="none" dirty="0">
                <a:solidFill>
                  <a:srgbClr val="000000"/>
                </a:solidFill>
                <a:effectLst/>
                <a:latin typeface="Arial"/>
                <a:ea typeface="Arial"/>
                <a:cs typeface="Arial"/>
                <a:sym typeface="Arial"/>
              </a:rPr>
              <a:t>En su reflexión sobre estructuras de cooperación, Harari sugiere que las ideologías se comportan como religiones. No son teorías, sino sistemas de creencias que legitiman instituciones y ordenan la sociedad. Desde esta perspectiva, el capitalismo, el nacionalismo, el humanismo o el socialismo pueden verse como ideologías religiosas nacidas de la imaginación colectiva y respaldadas por una fe compartida, aunque no en un dios tradicional, sino en valores, doctrinas o narrativas históricas</a:t>
            </a:r>
          </a:p>
          <a:p>
            <a:pPr marL="158750" indent="0">
              <a:buFontTx/>
              <a:buNone/>
            </a:pPr>
            <a:r>
              <a:rPr lang="es-CL" sz="1100" b="0" i="0" u="none" strike="noStrike" cap="none" dirty="0">
                <a:solidFill>
                  <a:srgbClr val="000000"/>
                </a:solidFill>
                <a:effectLst/>
                <a:latin typeface="Arial"/>
                <a:ea typeface="Arial"/>
                <a:cs typeface="Arial"/>
                <a:sym typeface="Arial"/>
              </a:rPr>
              <a:t>3. El humanismo como ideología dominante</a:t>
            </a:r>
          </a:p>
          <a:p>
            <a:pPr marL="158750" indent="0">
              <a:buFontTx/>
              <a:buNone/>
            </a:pPr>
            <a:r>
              <a:rPr lang="es-CL" sz="1100" b="0" i="0" u="none" strike="noStrike" cap="none" dirty="0">
                <a:solidFill>
                  <a:srgbClr val="000000"/>
                </a:solidFill>
                <a:effectLst/>
                <a:latin typeface="Arial"/>
                <a:ea typeface="Arial"/>
                <a:cs typeface="Arial"/>
                <a:sym typeface="Arial"/>
              </a:rPr>
              <a:t>En Sapiens, Harari propone que el humanismo es una forma moderna de religión: pone al ser humano en el centro, considera que los valores y la moralidad nacen del individuo, y promueve bienestar, derechos e incluso la búsqueda de la felicidad como supremos fines</a:t>
            </a:r>
          </a:p>
          <a:p>
            <a:pPr marL="0" lvl="0" indent="0" algn="l" rtl="0">
              <a:spcBef>
                <a:spcPts val="0"/>
              </a:spcBef>
              <a:spcAft>
                <a:spcPts val="0"/>
              </a:spcAft>
              <a:buFontTx/>
              <a:buNone/>
            </a:pPr>
            <a:endParaRPr dirty="0"/>
          </a:p>
        </p:txBody>
      </p:sp>
    </p:spTree>
    <p:extLst>
      <p:ext uri="{BB962C8B-B14F-4D97-AF65-F5344CB8AC3E}">
        <p14:creationId xmlns:p14="http://schemas.microsoft.com/office/powerpoint/2010/main" val="924163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D4AD33B7-E52C-AA79-E2F3-696EFDA85713}"/>
            </a:ext>
          </a:extLst>
        </p:cNvPr>
        <p:cNvGrpSpPr/>
        <p:nvPr/>
      </p:nvGrpSpPr>
      <p:grpSpPr>
        <a:xfrm>
          <a:off x="0" y="0"/>
          <a:ext cx="0" cy="0"/>
          <a:chOff x="0" y="0"/>
          <a:chExt cx="0" cy="0"/>
        </a:xfrm>
      </p:grpSpPr>
      <p:sp>
        <p:nvSpPr>
          <p:cNvPr id="125" name="Google Shape;125;g4772fa6b37_0_14:notes">
            <a:extLst>
              <a:ext uri="{FF2B5EF4-FFF2-40B4-BE49-F238E27FC236}">
                <a16:creationId xmlns:a16="http://schemas.microsoft.com/office/drawing/2014/main" id="{E2AC893F-2604-9561-2B61-22EC35104B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772fa6b37_0_14:notes">
            <a:extLst>
              <a:ext uri="{FF2B5EF4-FFF2-40B4-BE49-F238E27FC236}">
                <a16:creationId xmlns:a16="http://schemas.microsoft.com/office/drawing/2014/main" id="{0C7F7C78-CFAA-AA02-36F0-1F5B2F30C43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Tx/>
              <a:buNone/>
            </a:pPr>
            <a:endParaRPr dirty="0"/>
          </a:p>
        </p:txBody>
      </p:sp>
    </p:spTree>
    <p:extLst>
      <p:ext uri="{BB962C8B-B14F-4D97-AF65-F5344CB8AC3E}">
        <p14:creationId xmlns:p14="http://schemas.microsoft.com/office/powerpoint/2010/main" val="3349137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84302D44-F2E3-732B-5D94-B2A350F56EE4}"/>
            </a:ext>
          </a:extLst>
        </p:cNvPr>
        <p:cNvGrpSpPr/>
        <p:nvPr/>
      </p:nvGrpSpPr>
      <p:grpSpPr>
        <a:xfrm>
          <a:off x="0" y="0"/>
          <a:ext cx="0" cy="0"/>
          <a:chOff x="0" y="0"/>
          <a:chExt cx="0" cy="0"/>
        </a:xfrm>
      </p:grpSpPr>
      <p:sp>
        <p:nvSpPr>
          <p:cNvPr id="125" name="Google Shape;125;g4772fa6b37_0_14:notes">
            <a:extLst>
              <a:ext uri="{FF2B5EF4-FFF2-40B4-BE49-F238E27FC236}">
                <a16:creationId xmlns:a16="http://schemas.microsoft.com/office/drawing/2014/main" id="{0E001142-00D6-4DDA-5609-7A46E6C1FD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772fa6b37_0_14:notes">
            <a:extLst>
              <a:ext uri="{FF2B5EF4-FFF2-40B4-BE49-F238E27FC236}">
                <a16:creationId xmlns:a16="http://schemas.microsoft.com/office/drawing/2014/main" id="{671E8CF8-5668-2974-815A-96EED71055A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CL" sz="1100" b="0" i="0" u="none" strike="noStrike" cap="none" dirty="0">
                <a:solidFill>
                  <a:srgbClr val="000000"/>
                </a:solidFill>
                <a:effectLst/>
                <a:latin typeface="Arial"/>
                <a:ea typeface="Arial"/>
                <a:cs typeface="Arial"/>
                <a:sym typeface="Arial"/>
              </a:rPr>
              <a:t>En </a:t>
            </a:r>
            <a:r>
              <a:rPr lang="es-CL" sz="1100" b="0" i="1" u="none" strike="noStrike" cap="none" dirty="0">
                <a:solidFill>
                  <a:srgbClr val="000000"/>
                </a:solidFill>
                <a:effectLst/>
                <a:latin typeface="Arial"/>
                <a:ea typeface="Arial"/>
                <a:cs typeface="Arial"/>
                <a:sym typeface="Arial"/>
              </a:rPr>
              <a:t>Sapiens: De animales a dioses</a:t>
            </a:r>
            <a:r>
              <a:rPr lang="es-CL" sz="1100" b="0" i="0" u="none" strike="noStrike" cap="none" dirty="0">
                <a:solidFill>
                  <a:srgbClr val="000000"/>
                </a:solidFill>
                <a:effectLst/>
                <a:latin typeface="Arial"/>
                <a:ea typeface="Arial"/>
                <a:cs typeface="Arial"/>
                <a:sym typeface="Arial"/>
              </a:rPr>
              <a:t>, </a:t>
            </a:r>
            <a:r>
              <a:rPr lang="es-CL" sz="1100" b="0" i="0" u="none" strike="noStrike" cap="none" dirty="0" err="1">
                <a:solidFill>
                  <a:srgbClr val="000000"/>
                </a:solidFill>
                <a:effectLst/>
                <a:latin typeface="Arial"/>
                <a:ea typeface="Arial"/>
                <a:cs typeface="Arial"/>
                <a:sym typeface="Arial"/>
              </a:rPr>
              <a:t>Yuval</a:t>
            </a:r>
            <a:r>
              <a:rPr lang="es-CL" sz="1100" b="0" i="0" u="none" strike="noStrike" cap="none" dirty="0">
                <a:solidFill>
                  <a:srgbClr val="000000"/>
                </a:solidFill>
                <a:effectLst/>
                <a:latin typeface="Arial"/>
                <a:ea typeface="Arial"/>
                <a:cs typeface="Arial"/>
                <a:sym typeface="Arial"/>
              </a:rPr>
              <a:t> Noah Harari traza un paralelo claro entre las </a:t>
            </a:r>
            <a:r>
              <a:rPr lang="es-CL" sz="1100" b="1" i="0" u="none" strike="noStrike" cap="none" dirty="0">
                <a:solidFill>
                  <a:srgbClr val="000000"/>
                </a:solidFill>
                <a:effectLst/>
                <a:latin typeface="Arial"/>
                <a:ea typeface="Arial"/>
                <a:cs typeface="Arial"/>
                <a:sym typeface="Arial"/>
              </a:rPr>
              <a:t>ideologías modernas</a:t>
            </a:r>
            <a:r>
              <a:rPr lang="es-CL" sz="1100" b="0" i="0" u="none" strike="noStrike" cap="none" dirty="0">
                <a:solidFill>
                  <a:srgbClr val="000000"/>
                </a:solidFill>
                <a:effectLst/>
                <a:latin typeface="Arial"/>
                <a:ea typeface="Arial"/>
                <a:cs typeface="Arial"/>
                <a:sym typeface="Arial"/>
              </a:rPr>
              <a:t> y las </a:t>
            </a:r>
            <a:r>
              <a:rPr lang="es-CL" sz="1100" b="1" i="0" u="none" strike="noStrike" cap="none" dirty="0">
                <a:solidFill>
                  <a:srgbClr val="000000"/>
                </a:solidFill>
                <a:effectLst/>
                <a:latin typeface="Arial"/>
                <a:ea typeface="Arial"/>
                <a:cs typeface="Arial"/>
                <a:sym typeface="Arial"/>
              </a:rPr>
              <a:t>religiones tradicionales</a:t>
            </a:r>
            <a:r>
              <a:rPr lang="es-CL" sz="1100" b="0" i="0" u="none" strike="noStrike" cap="none" dirty="0">
                <a:solidFill>
                  <a:srgbClr val="000000"/>
                </a:solidFill>
                <a:effectLst/>
                <a:latin typeface="Arial"/>
                <a:ea typeface="Arial"/>
                <a:cs typeface="Arial"/>
                <a:sym typeface="Arial"/>
              </a:rPr>
              <a:t>, argumentando que, en su núcleo, cumplen funciones muy similares. La comparación no es sólo retórica: para Harari, ambas son </a:t>
            </a:r>
            <a:r>
              <a:rPr lang="es-CL" sz="1100" b="1" i="0" u="none" strike="noStrike" cap="none" dirty="0">
                <a:solidFill>
                  <a:srgbClr val="000000"/>
                </a:solidFill>
                <a:effectLst/>
                <a:latin typeface="Arial"/>
                <a:ea typeface="Arial"/>
                <a:cs typeface="Arial"/>
                <a:sym typeface="Arial"/>
              </a:rPr>
              <a:t>sistemas de creencias compartidas</a:t>
            </a:r>
            <a:r>
              <a:rPr lang="es-CL" sz="1100" b="0" i="0" u="none" strike="noStrike" cap="none" dirty="0">
                <a:solidFill>
                  <a:srgbClr val="000000"/>
                </a:solidFill>
                <a:effectLst/>
                <a:latin typeface="Arial"/>
                <a:ea typeface="Arial"/>
                <a:cs typeface="Arial"/>
                <a:sym typeface="Arial"/>
              </a:rPr>
              <a:t> que otorgan sentido, legitiman estructuras sociales y permiten la cooperación masiva entre personas que no se conocen.</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s-CL" sz="1100" b="0" i="0" u="none" strike="noStrike" cap="none" dirty="0">
              <a:solidFill>
                <a:srgbClr val="000000"/>
              </a:solidFill>
              <a:effectLst/>
              <a:latin typeface="Arial"/>
              <a:ea typeface="Arial"/>
              <a:cs typeface="Arial"/>
              <a:sym typeface="Arial"/>
            </a:endParaRPr>
          </a:p>
          <a:p>
            <a:r>
              <a:rPr lang="es-CL" sz="1100" b="1" i="0" u="none" strike="noStrike" cap="none" dirty="0">
                <a:solidFill>
                  <a:srgbClr val="000000"/>
                </a:solidFill>
                <a:effectLst/>
                <a:latin typeface="Arial"/>
                <a:ea typeface="Arial"/>
                <a:cs typeface="Arial"/>
                <a:sym typeface="Arial"/>
              </a:rPr>
              <a:t>2. Religiones seculares según Harari</a:t>
            </a:r>
          </a:p>
          <a:p>
            <a:r>
              <a:rPr lang="es-CL" sz="1100" b="0" i="0" u="none" strike="noStrike" cap="none" dirty="0">
                <a:solidFill>
                  <a:srgbClr val="000000"/>
                </a:solidFill>
                <a:effectLst/>
                <a:latin typeface="Arial"/>
                <a:ea typeface="Arial"/>
                <a:cs typeface="Arial"/>
                <a:sym typeface="Arial"/>
              </a:rPr>
              <a:t>Harari señala que muchas ideologías modernas funcionan como </a:t>
            </a:r>
            <a:r>
              <a:rPr lang="es-CL" sz="1100" b="1" i="0" u="none" strike="noStrike" cap="none" dirty="0">
                <a:solidFill>
                  <a:srgbClr val="000000"/>
                </a:solidFill>
                <a:effectLst/>
                <a:latin typeface="Arial"/>
                <a:ea typeface="Arial"/>
                <a:cs typeface="Arial"/>
                <a:sym typeface="Arial"/>
              </a:rPr>
              <a:t>religiones seculares</a:t>
            </a:r>
            <a:r>
              <a:rPr lang="es-CL" sz="1100" b="0" i="0" u="none" strike="noStrike" cap="none" dirty="0">
                <a:solidFill>
                  <a:srgbClr val="000000"/>
                </a:solidFill>
                <a:effectLst/>
                <a:latin typeface="Arial"/>
                <a:ea typeface="Arial"/>
                <a:cs typeface="Arial"/>
                <a:sym typeface="Arial"/>
              </a:rPr>
              <a:t>. No necesitan dioses sobrenaturales para ejercer la misma función social que la fe religiosa:</a:t>
            </a:r>
          </a:p>
          <a:p>
            <a:pPr lvl="0"/>
            <a:r>
              <a:rPr lang="es-CL" sz="1100" b="1" i="0" u="none" strike="noStrike" cap="none" dirty="0">
                <a:solidFill>
                  <a:srgbClr val="000000"/>
                </a:solidFill>
                <a:effectLst/>
                <a:latin typeface="Arial"/>
                <a:ea typeface="Arial"/>
                <a:cs typeface="Arial"/>
                <a:sym typeface="Arial"/>
              </a:rPr>
              <a:t>Nacionalismo</a:t>
            </a:r>
            <a:r>
              <a:rPr lang="es-CL" sz="1100" b="0" i="0" u="none" strike="noStrike" cap="none" dirty="0">
                <a:solidFill>
                  <a:srgbClr val="000000"/>
                </a:solidFill>
                <a:effectLst/>
                <a:latin typeface="Arial"/>
                <a:ea typeface="Arial"/>
                <a:cs typeface="Arial"/>
                <a:sym typeface="Arial"/>
              </a:rPr>
              <a:t> → Crea una comunidad imaginada (</a:t>
            </a:r>
            <a:r>
              <a:rPr lang="es-CL" sz="1100" b="0" i="1" u="none" strike="noStrike" cap="none" dirty="0">
                <a:solidFill>
                  <a:srgbClr val="000000"/>
                </a:solidFill>
                <a:effectLst/>
                <a:latin typeface="Arial"/>
                <a:ea typeface="Arial"/>
                <a:cs typeface="Arial"/>
                <a:sym typeface="Arial"/>
              </a:rPr>
              <a:t>la nación</a:t>
            </a:r>
            <a:r>
              <a:rPr lang="es-CL" sz="1100" b="0" i="0" u="none" strike="noStrike" cap="none" dirty="0">
                <a:solidFill>
                  <a:srgbClr val="000000"/>
                </a:solidFill>
                <a:effectLst/>
                <a:latin typeface="Arial"/>
                <a:ea typeface="Arial"/>
                <a:cs typeface="Arial"/>
                <a:sym typeface="Arial"/>
              </a:rPr>
              <a:t>), con símbolos sagrados (bandera, himno) y héroes fundadores.</a:t>
            </a:r>
          </a:p>
          <a:p>
            <a:pPr lvl="0"/>
            <a:r>
              <a:rPr lang="es-CL" sz="1100" b="1" i="0" u="none" strike="noStrike" cap="none" dirty="0">
                <a:solidFill>
                  <a:srgbClr val="000000"/>
                </a:solidFill>
                <a:effectLst/>
                <a:latin typeface="Arial"/>
                <a:ea typeface="Arial"/>
                <a:cs typeface="Arial"/>
                <a:sym typeface="Arial"/>
              </a:rPr>
              <a:t>Capitalismo</a:t>
            </a:r>
            <a:r>
              <a:rPr lang="es-CL" sz="1100" b="0" i="0" u="none" strike="noStrike" cap="none" dirty="0">
                <a:solidFill>
                  <a:srgbClr val="000000"/>
                </a:solidFill>
                <a:effectLst/>
                <a:latin typeface="Arial"/>
                <a:ea typeface="Arial"/>
                <a:cs typeface="Arial"/>
                <a:sym typeface="Arial"/>
              </a:rPr>
              <a:t> → Funciona como un credo que exalta la libertad de mercado, la propiedad privada y el crecimiento económico, confiando en “la mano invisible” como fuerza reguladora casi mística.</a:t>
            </a:r>
          </a:p>
          <a:p>
            <a:pPr lvl="0"/>
            <a:r>
              <a:rPr lang="es-CL" sz="1100" b="1" i="0" u="none" strike="noStrike" cap="none" dirty="0">
                <a:solidFill>
                  <a:srgbClr val="000000"/>
                </a:solidFill>
                <a:effectLst/>
                <a:latin typeface="Arial"/>
                <a:ea typeface="Arial"/>
                <a:cs typeface="Arial"/>
                <a:sym typeface="Arial"/>
              </a:rPr>
              <a:t>Humanismo</a:t>
            </a:r>
            <a:r>
              <a:rPr lang="es-CL" sz="1100" b="0" i="0" u="none" strike="noStrike" cap="none" dirty="0">
                <a:solidFill>
                  <a:srgbClr val="000000"/>
                </a:solidFill>
                <a:effectLst/>
                <a:latin typeface="Arial"/>
                <a:ea typeface="Arial"/>
                <a:cs typeface="Arial"/>
                <a:sym typeface="Arial"/>
              </a:rPr>
              <a:t> → Pone al ser humano en el centro como fuente de sentido y valor, sustituyendo a Dios por la conciencia individual como juez último.</a:t>
            </a:r>
          </a:p>
          <a:p>
            <a:pPr lvl="0"/>
            <a:r>
              <a:rPr lang="es-CL" sz="1100" b="1" i="0" u="none" strike="noStrike" cap="none" dirty="0">
                <a:solidFill>
                  <a:srgbClr val="000000"/>
                </a:solidFill>
                <a:effectLst/>
                <a:latin typeface="Arial"/>
                <a:ea typeface="Arial"/>
                <a:cs typeface="Arial"/>
                <a:sym typeface="Arial"/>
              </a:rPr>
              <a:t>Comunismo</a:t>
            </a:r>
            <a:r>
              <a:rPr lang="es-CL" sz="1100" b="0" i="0" u="none" strike="noStrike" cap="none" dirty="0">
                <a:solidFill>
                  <a:srgbClr val="000000"/>
                </a:solidFill>
                <a:effectLst/>
                <a:latin typeface="Arial"/>
                <a:ea typeface="Arial"/>
                <a:cs typeface="Arial"/>
                <a:sym typeface="Arial"/>
              </a:rPr>
              <a:t> → Presenta una narrativa histórica redentora (la lucha de clases) y una promesa escatológica (una sociedad sin clases).</a:t>
            </a:r>
          </a:p>
          <a:p>
            <a:r>
              <a:rPr lang="es-CL" sz="1100" b="1" i="0" u="none" strike="noStrike" cap="none" dirty="0">
                <a:solidFill>
                  <a:srgbClr val="000000"/>
                </a:solidFill>
                <a:effectLst/>
                <a:latin typeface="Arial"/>
                <a:ea typeface="Arial"/>
                <a:cs typeface="Arial"/>
                <a:sym typeface="Arial"/>
              </a:rPr>
              <a:t>3. Función principal: cohesión y legitimidad</a:t>
            </a:r>
          </a:p>
          <a:p>
            <a:r>
              <a:rPr lang="es-CL" sz="1100" b="0" i="0" u="none" strike="noStrike" cap="none" dirty="0">
                <a:solidFill>
                  <a:srgbClr val="000000"/>
                </a:solidFill>
                <a:effectLst/>
                <a:latin typeface="Arial"/>
                <a:ea typeface="Arial"/>
                <a:cs typeface="Arial"/>
                <a:sym typeface="Arial"/>
              </a:rPr>
              <a:t>Para Harari, lo importante no es si la narrativa es “verdadera” en un sentido científico, sino que sea </a:t>
            </a:r>
            <a:r>
              <a:rPr lang="es-CL" sz="1100" b="1" i="0" u="none" strike="noStrike" cap="none" dirty="0">
                <a:solidFill>
                  <a:srgbClr val="000000"/>
                </a:solidFill>
                <a:effectLst/>
                <a:latin typeface="Arial"/>
                <a:ea typeface="Arial"/>
                <a:cs typeface="Arial"/>
                <a:sym typeface="Arial"/>
              </a:rPr>
              <a:t>creíble y compartida</a:t>
            </a:r>
            <a:r>
              <a:rPr lang="es-CL" sz="1100" b="0" i="0" u="none" strike="noStrike" cap="none" dirty="0">
                <a:solidFill>
                  <a:srgbClr val="000000"/>
                </a:solidFill>
                <a:effectLst/>
                <a:latin typeface="Arial"/>
                <a:ea typeface="Arial"/>
                <a:cs typeface="Arial"/>
                <a:sym typeface="Arial"/>
              </a:rPr>
              <a:t>. Tanto religiones como ideologías:</a:t>
            </a:r>
          </a:p>
          <a:p>
            <a:pPr lvl="0"/>
            <a:r>
              <a:rPr lang="es-CL" sz="1100" b="0" i="0" u="none" strike="noStrike" cap="none" dirty="0">
                <a:solidFill>
                  <a:srgbClr val="000000"/>
                </a:solidFill>
                <a:effectLst/>
                <a:latin typeface="Arial"/>
                <a:ea typeface="Arial"/>
                <a:cs typeface="Arial"/>
                <a:sym typeface="Arial"/>
              </a:rPr>
              <a:t>Crean un marco común de valores.</a:t>
            </a:r>
          </a:p>
          <a:p>
            <a:pPr lvl="0"/>
            <a:r>
              <a:rPr lang="es-CL" sz="1100" b="0" i="0" u="none" strike="noStrike" cap="none" dirty="0">
                <a:solidFill>
                  <a:srgbClr val="000000"/>
                </a:solidFill>
                <a:effectLst/>
                <a:latin typeface="Arial"/>
                <a:ea typeface="Arial"/>
                <a:cs typeface="Arial"/>
                <a:sym typeface="Arial"/>
              </a:rPr>
              <a:t>Legitiman el poder político y las instituciones.</a:t>
            </a:r>
          </a:p>
          <a:p>
            <a:pPr lvl="0"/>
            <a:r>
              <a:rPr lang="es-CL" sz="1100" b="0" i="0" u="none" strike="noStrike" cap="none" dirty="0">
                <a:solidFill>
                  <a:srgbClr val="000000"/>
                </a:solidFill>
                <a:effectLst/>
                <a:latin typeface="Arial"/>
                <a:ea typeface="Arial"/>
                <a:cs typeface="Arial"/>
                <a:sym typeface="Arial"/>
              </a:rPr>
              <a:t>Proporcionan un propósito colectivo.</a:t>
            </a:r>
          </a:p>
          <a:p>
            <a:pPr lvl="0"/>
            <a:r>
              <a:rPr lang="es-CL" sz="1100" b="0" i="0" u="none" strike="noStrike" cap="none" dirty="0">
                <a:solidFill>
                  <a:srgbClr val="000000"/>
                </a:solidFill>
                <a:effectLst/>
                <a:latin typeface="Arial"/>
                <a:ea typeface="Arial"/>
                <a:cs typeface="Arial"/>
                <a:sym typeface="Arial"/>
              </a:rPr>
              <a:t>Justifican sacrificios personales en nombre de un bien mayor.</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s-CL"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FontTx/>
              <a:buNone/>
            </a:pPr>
            <a:endParaRPr dirty="0"/>
          </a:p>
        </p:txBody>
      </p:sp>
    </p:spTree>
    <p:extLst>
      <p:ext uri="{BB962C8B-B14F-4D97-AF65-F5344CB8AC3E}">
        <p14:creationId xmlns:p14="http://schemas.microsoft.com/office/powerpoint/2010/main" val="2474444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DAFA3156-12DA-EB7E-D3E0-E03CE5BA2B7F}"/>
            </a:ext>
          </a:extLst>
        </p:cNvPr>
        <p:cNvGrpSpPr/>
        <p:nvPr/>
      </p:nvGrpSpPr>
      <p:grpSpPr>
        <a:xfrm>
          <a:off x="0" y="0"/>
          <a:ext cx="0" cy="0"/>
          <a:chOff x="0" y="0"/>
          <a:chExt cx="0" cy="0"/>
        </a:xfrm>
      </p:grpSpPr>
      <p:sp>
        <p:nvSpPr>
          <p:cNvPr id="125" name="Google Shape;125;g4772fa6b37_0_14:notes">
            <a:extLst>
              <a:ext uri="{FF2B5EF4-FFF2-40B4-BE49-F238E27FC236}">
                <a16:creationId xmlns:a16="http://schemas.microsoft.com/office/drawing/2014/main" id="{8C5BB8B2-D01E-254C-D002-B6B2DC6985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772fa6b37_0_14:notes">
            <a:extLst>
              <a:ext uri="{FF2B5EF4-FFF2-40B4-BE49-F238E27FC236}">
                <a16:creationId xmlns:a16="http://schemas.microsoft.com/office/drawing/2014/main" id="{CCCE65DC-8BD8-24A5-A1FE-5AB0B21EBE0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FontTx/>
              <a:buNone/>
            </a:pPr>
            <a:r>
              <a:rPr lang="es-ES_tradnl" sz="1100" b="0" i="0" u="none" strike="noStrike" cap="none" dirty="0">
                <a:solidFill>
                  <a:srgbClr val="000000"/>
                </a:solidFill>
                <a:effectLst/>
                <a:latin typeface="Arial"/>
                <a:ea typeface="Arial"/>
                <a:cs typeface="Arial"/>
                <a:sym typeface="Arial"/>
              </a:rPr>
              <a:t>Más que enseñarles una definición de verdad, yo vengo a enseñarles </a:t>
            </a:r>
            <a:r>
              <a:rPr lang="es-ES_tradnl" sz="1100" b="1" i="0" u="none" strike="noStrike" cap="none" dirty="0">
                <a:solidFill>
                  <a:srgbClr val="000000"/>
                </a:solidFill>
                <a:effectLst/>
                <a:latin typeface="Arial"/>
                <a:ea typeface="Arial"/>
                <a:cs typeface="Arial"/>
                <a:sym typeface="Arial"/>
              </a:rPr>
              <a:t>una forma de pensamiento crítico continuo</a:t>
            </a:r>
            <a:r>
              <a:rPr lang="es-ES_tradnl" sz="1100" b="0" i="0" u="none" strike="noStrike" cap="none" dirty="0">
                <a:solidFill>
                  <a:srgbClr val="000000"/>
                </a:solidFill>
                <a:effectLst/>
                <a:latin typeface="Arial"/>
                <a:ea typeface="Arial"/>
                <a:cs typeface="Arial"/>
                <a:sym typeface="Arial"/>
              </a:rPr>
              <a:t>.</a:t>
            </a:r>
          </a:p>
          <a:p>
            <a:pPr marL="158750" indent="0">
              <a:buFontTx/>
              <a:buNone/>
            </a:pPr>
            <a:r>
              <a:rPr lang="es-ES_tradnl" sz="1100" b="0" i="0" u="none" strike="noStrike" cap="none" dirty="0">
                <a:solidFill>
                  <a:srgbClr val="000000"/>
                </a:solidFill>
                <a:effectLst/>
                <a:latin typeface="Arial"/>
                <a:ea typeface="Arial"/>
                <a:cs typeface="Arial"/>
                <a:sym typeface="Arial"/>
              </a:rPr>
              <a:t> Lo voy a hacer de la mano de Hans Georg Gadamer y su círculo hermenéutico.</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¿Quién fue Hans Georg Gadamer?</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err="1">
                <a:solidFill>
                  <a:srgbClr val="000000"/>
                </a:solidFill>
                <a:effectLst/>
                <a:latin typeface="Arial"/>
                <a:ea typeface="Arial"/>
                <a:cs typeface="Arial"/>
                <a:sym typeface="Arial"/>
              </a:rPr>
              <a:t>Filologo</a:t>
            </a:r>
            <a:r>
              <a:rPr lang="es-ES_tradnl" sz="1100" b="0" i="0" u="none" strike="noStrike" cap="none" dirty="0">
                <a:solidFill>
                  <a:srgbClr val="000000"/>
                </a:solidFill>
                <a:effectLst/>
                <a:latin typeface="Arial"/>
                <a:ea typeface="Arial"/>
                <a:cs typeface="Arial"/>
                <a:sym typeface="Arial"/>
              </a:rPr>
              <a:t> y filosofo alemán que </a:t>
            </a:r>
            <a:r>
              <a:rPr lang="es-ES_tradnl" sz="1100" b="0" i="0" u="none" strike="noStrike" cap="none" dirty="0" err="1">
                <a:solidFill>
                  <a:srgbClr val="000000"/>
                </a:solidFill>
                <a:effectLst/>
                <a:latin typeface="Arial"/>
                <a:ea typeface="Arial"/>
                <a:cs typeface="Arial"/>
                <a:sym typeface="Arial"/>
              </a:rPr>
              <a:t>nacio</a:t>
            </a:r>
            <a:r>
              <a:rPr lang="es-ES_tradnl" sz="1100" b="0" i="0" u="none" strike="noStrike" cap="none" dirty="0">
                <a:solidFill>
                  <a:srgbClr val="000000"/>
                </a:solidFill>
                <a:effectLst/>
                <a:latin typeface="Arial"/>
                <a:ea typeface="Arial"/>
                <a:cs typeface="Arial"/>
                <a:sym typeface="Arial"/>
              </a:rPr>
              <a:t> el año 1900 y murió el 2002</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Vivió la duración del siglo </a:t>
            </a:r>
            <a:r>
              <a:rPr lang="es-ES_tradnl" sz="1100" b="0" i="0" u="none" strike="noStrike" cap="none" dirty="0" err="1">
                <a:solidFill>
                  <a:srgbClr val="000000"/>
                </a:solidFill>
                <a:effectLst/>
                <a:latin typeface="Arial"/>
                <a:ea typeface="Arial"/>
                <a:cs typeface="Arial"/>
                <a:sym typeface="Arial"/>
              </a:rPr>
              <a:t>xx</a:t>
            </a:r>
            <a:r>
              <a:rPr lang="es-ES_tradnl" sz="1100" b="0" i="0" u="none" strike="noStrike" cap="none" dirty="0">
                <a:solidFill>
                  <a:srgbClr val="000000"/>
                </a:solidFill>
                <a:effectLst/>
                <a:latin typeface="Arial"/>
                <a:ea typeface="Arial"/>
                <a:cs typeface="Arial"/>
                <a:sym typeface="Arial"/>
              </a:rPr>
              <a:t>, tal vez por eso pudo desarrollar una </a:t>
            </a:r>
            <a:r>
              <a:rPr lang="es-ES_tradnl" sz="1100" b="1" i="0" u="none" strike="noStrike" cap="none" dirty="0">
                <a:solidFill>
                  <a:srgbClr val="000000"/>
                </a:solidFill>
                <a:effectLst/>
                <a:latin typeface="Arial"/>
                <a:ea typeface="Arial"/>
                <a:cs typeface="Arial"/>
                <a:sym typeface="Arial"/>
              </a:rPr>
              <a:t>herramienta conceptual </a:t>
            </a:r>
            <a:r>
              <a:rPr lang="es-ES_tradnl" sz="1100" b="0" i="0" u="none" strike="noStrike" cap="none" dirty="0">
                <a:solidFill>
                  <a:srgbClr val="000000"/>
                </a:solidFill>
                <a:effectLst/>
                <a:latin typeface="Arial"/>
                <a:ea typeface="Arial"/>
                <a:cs typeface="Arial"/>
                <a:sym typeface="Arial"/>
              </a:rPr>
              <a:t>que fomenta el </a:t>
            </a:r>
            <a:r>
              <a:rPr lang="es-ES_tradnl" sz="1100" b="1" i="0" u="none" strike="noStrike" cap="none" dirty="0">
                <a:solidFill>
                  <a:srgbClr val="000000"/>
                </a:solidFill>
                <a:effectLst/>
                <a:latin typeface="Arial"/>
                <a:ea typeface="Arial"/>
                <a:cs typeface="Arial"/>
                <a:sym typeface="Arial"/>
              </a:rPr>
              <a:t>pensamiento crítico</a:t>
            </a:r>
            <a:r>
              <a:rPr lang="es-ES_tradnl" sz="1100" b="0" i="0" u="none" strike="noStrike" cap="none" dirty="0">
                <a:solidFill>
                  <a:srgbClr val="000000"/>
                </a:solidFill>
                <a:effectLst/>
                <a:latin typeface="Arial"/>
                <a:ea typeface="Arial"/>
                <a:cs typeface="Arial"/>
                <a:sym typeface="Arial"/>
              </a:rPr>
              <a:t>, </a:t>
            </a:r>
            <a:r>
              <a:rPr lang="es-ES_tradnl" sz="1100" b="1" i="0" u="none" strike="noStrike" cap="none" dirty="0">
                <a:solidFill>
                  <a:srgbClr val="000000"/>
                </a:solidFill>
                <a:effectLst/>
                <a:latin typeface="Arial"/>
                <a:ea typeface="Arial"/>
                <a:cs typeface="Arial"/>
                <a:sym typeface="Arial"/>
              </a:rPr>
              <a:t>antes que la formulación o adhesión de verdades</a:t>
            </a:r>
            <a:r>
              <a:rPr lang="es-ES_tradnl" sz="1100" b="0" i="0" u="none" strike="noStrike" cap="none" dirty="0">
                <a:solidFill>
                  <a:srgbClr val="000000"/>
                </a:solidFill>
                <a:effectLst/>
                <a:latin typeface="Arial"/>
                <a:ea typeface="Arial"/>
                <a:cs typeface="Arial"/>
                <a:sym typeface="Arial"/>
              </a:rPr>
              <a:t>. A su vez, su propuesta hermeneútica valora las trayectorias personales, los espacios grises y los caminos de comprensión que llevan a distintos caminos. </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En 1960 publicó su obra cumbre, Verdad y método que marca el inicio de su enfoque de la hermenéutica filosófica. Gadamer dialoga con la tradición de Platón, Aristóteles, Hegel y la “hermenéutica de la facticidad” de Heidegger, proponiendo una visión en la </a:t>
            </a:r>
            <a:r>
              <a:rPr lang="es-ES_tradnl" sz="1100" b="1" i="0" u="none" strike="noStrike" cap="none" dirty="0">
                <a:solidFill>
                  <a:srgbClr val="000000"/>
                </a:solidFill>
                <a:effectLst/>
                <a:latin typeface="Arial"/>
                <a:ea typeface="Arial"/>
                <a:cs typeface="Arial"/>
                <a:sym typeface="Arial"/>
              </a:rPr>
              <a:t>que la tradición y los prejuicios no son obstáculos sino condiciones necesarias para la comprensión</a:t>
            </a:r>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FontTx/>
              <a:buNone/>
            </a:pPr>
            <a:endParaRPr dirty="0"/>
          </a:p>
        </p:txBody>
      </p:sp>
    </p:spTree>
    <p:extLst>
      <p:ext uri="{BB962C8B-B14F-4D97-AF65-F5344CB8AC3E}">
        <p14:creationId xmlns:p14="http://schemas.microsoft.com/office/powerpoint/2010/main" val="1770025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39339722-9974-BDB9-0FB3-51DD6F7D7C32}"/>
            </a:ext>
          </a:extLst>
        </p:cNvPr>
        <p:cNvGrpSpPr/>
        <p:nvPr/>
      </p:nvGrpSpPr>
      <p:grpSpPr>
        <a:xfrm>
          <a:off x="0" y="0"/>
          <a:ext cx="0" cy="0"/>
          <a:chOff x="0" y="0"/>
          <a:chExt cx="0" cy="0"/>
        </a:xfrm>
      </p:grpSpPr>
      <p:sp>
        <p:nvSpPr>
          <p:cNvPr id="114" name="Google Shape;114;g5feaf9edaf_0_7654:notes">
            <a:extLst>
              <a:ext uri="{FF2B5EF4-FFF2-40B4-BE49-F238E27FC236}">
                <a16:creationId xmlns:a16="http://schemas.microsoft.com/office/drawing/2014/main" id="{FF29F5A0-0BEA-E17F-58D5-60E1A6980FD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feaf9edaf_0_7654:notes">
            <a:extLst>
              <a:ext uri="{FF2B5EF4-FFF2-40B4-BE49-F238E27FC236}">
                <a16:creationId xmlns:a16="http://schemas.microsoft.com/office/drawing/2014/main" id="{60F1377E-C12B-BEFB-76A8-8FB61F12B1A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FontTx/>
              <a:buNone/>
            </a:pPr>
            <a:r>
              <a:rPr lang="es-CL" sz="1100" b="0" i="0" u="none" strike="noStrike" cap="none" dirty="0">
                <a:solidFill>
                  <a:srgbClr val="000000"/>
                </a:solidFill>
                <a:effectLst/>
                <a:latin typeface="Arial"/>
                <a:ea typeface="Arial"/>
                <a:cs typeface="Arial"/>
                <a:sym typeface="Arial"/>
              </a:rPr>
              <a:t>La palabra proviene del griego "</a:t>
            </a:r>
            <a:r>
              <a:rPr lang="es-CL" sz="1100" b="0" i="0" u="none" strike="noStrike" cap="none" dirty="0" err="1">
                <a:solidFill>
                  <a:srgbClr val="000000"/>
                </a:solidFill>
                <a:effectLst/>
                <a:latin typeface="Arial"/>
                <a:ea typeface="Arial"/>
                <a:cs typeface="Arial"/>
                <a:sym typeface="Arial"/>
              </a:rPr>
              <a:t>hermeneuein</a:t>
            </a:r>
            <a:r>
              <a:rPr lang="es-CL" sz="1100" b="0" i="0" u="none" strike="noStrike" cap="none" dirty="0">
                <a:solidFill>
                  <a:srgbClr val="000000"/>
                </a:solidFill>
                <a:effectLst/>
                <a:latin typeface="Arial"/>
                <a:ea typeface="Arial"/>
                <a:cs typeface="Arial"/>
                <a:sym typeface="Arial"/>
              </a:rPr>
              <a:t>" (</a:t>
            </a:r>
            <a:r>
              <a:rPr lang="el-GR" sz="1100" b="0" i="0" u="none" strike="noStrike" cap="none" dirty="0" err="1">
                <a:solidFill>
                  <a:srgbClr val="000000"/>
                </a:solidFill>
                <a:effectLst/>
                <a:latin typeface="Arial"/>
                <a:ea typeface="Arial"/>
                <a:cs typeface="Arial"/>
                <a:sym typeface="Arial"/>
              </a:rPr>
              <a:t>ἑρμηνεύειν</a:t>
            </a:r>
            <a:r>
              <a:rPr lang="el-GR" sz="1100" b="0" i="0" u="none" strike="noStrike" cap="none" dirty="0">
                <a:solidFill>
                  <a:srgbClr val="000000"/>
                </a:solidFill>
                <a:effectLst/>
                <a:latin typeface="Arial"/>
                <a:ea typeface="Arial"/>
                <a:cs typeface="Arial"/>
                <a:sym typeface="Arial"/>
              </a:rPr>
              <a:t>), </a:t>
            </a:r>
            <a:r>
              <a:rPr lang="es-CL" sz="1100" b="0" i="0" u="none" strike="noStrike" cap="none" dirty="0">
                <a:solidFill>
                  <a:srgbClr val="000000"/>
                </a:solidFill>
                <a:effectLst/>
                <a:latin typeface="Arial"/>
                <a:ea typeface="Arial"/>
                <a:cs typeface="Arial"/>
                <a:sym typeface="Arial"/>
              </a:rPr>
              <a:t>que significa </a:t>
            </a:r>
            <a:r>
              <a:rPr lang="es-CL" sz="1100" b="1" i="0" u="none" strike="noStrike" cap="none" dirty="0">
                <a:solidFill>
                  <a:srgbClr val="000000"/>
                </a:solidFill>
                <a:effectLst/>
                <a:latin typeface="Arial"/>
                <a:ea typeface="Arial"/>
                <a:cs typeface="Arial"/>
                <a:sym typeface="Arial"/>
              </a:rPr>
              <a:t>interpretar, declarar, anunciar, esclarecer y, finalmente, traducir</a:t>
            </a:r>
            <a:r>
              <a:rPr lang="es-CL" sz="1100" b="0" i="0" u="none" strike="noStrike" cap="none" dirty="0">
                <a:solidFill>
                  <a:srgbClr val="000000"/>
                </a:solidFill>
                <a:effectLst/>
                <a:latin typeface="Arial"/>
                <a:ea typeface="Arial"/>
                <a:cs typeface="Arial"/>
                <a:sym typeface="Arial"/>
              </a:rPr>
              <a:t>. Esta raíz se relaciona con "</a:t>
            </a:r>
            <a:r>
              <a:rPr lang="es-CL" sz="1100" b="0" i="0" u="none" strike="noStrike" cap="none" dirty="0" err="1">
                <a:solidFill>
                  <a:srgbClr val="000000"/>
                </a:solidFill>
                <a:effectLst/>
                <a:latin typeface="Arial"/>
                <a:ea typeface="Arial"/>
                <a:cs typeface="Arial"/>
                <a:sym typeface="Arial"/>
              </a:rPr>
              <a:t>hermeneus</a:t>
            </a:r>
            <a:r>
              <a:rPr lang="es-CL" sz="1100" b="0" i="0" u="none" strike="noStrike" cap="none" dirty="0">
                <a:solidFill>
                  <a:srgbClr val="000000"/>
                </a:solidFill>
                <a:effectLst/>
                <a:latin typeface="Arial"/>
                <a:ea typeface="Arial"/>
                <a:cs typeface="Arial"/>
                <a:sym typeface="Arial"/>
              </a:rPr>
              <a:t>" (</a:t>
            </a:r>
            <a:r>
              <a:rPr lang="el-GR" sz="1100" b="0" i="0" u="none" strike="noStrike" cap="none" dirty="0" err="1">
                <a:solidFill>
                  <a:srgbClr val="000000"/>
                </a:solidFill>
                <a:effectLst/>
                <a:latin typeface="Arial"/>
                <a:ea typeface="Arial"/>
                <a:cs typeface="Arial"/>
                <a:sym typeface="Arial"/>
              </a:rPr>
              <a:t>ἑρμηνεύς</a:t>
            </a:r>
            <a:r>
              <a:rPr lang="el-GR" sz="1100" b="0" i="0" u="none" strike="noStrike" cap="none" dirty="0">
                <a:solidFill>
                  <a:srgbClr val="000000"/>
                </a:solidFill>
                <a:effectLst/>
                <a:latin typeface="Arial"/>
                <a:ea typeface="Arial"/>
                <a:cs typeface="Arial"/>
                <a:sym typeface="Arial"/>
              </a:rPr>
              <a:t>), </a:t>
            </a:r>
            <a:r>
              <a:rPr lang="es-CL" sz="1100" b="0" i="0" u="none" strike="noStrike" cap="none" dirty="0">
                <a:solidFill>
                  <a:srgbClr val="000000"/>
                </a:solidFill>
                <a:effectLst/>
                <a:latin typeface="Arial"/>
                <a:ea typeface="Arial"/>
                <a:cs typeface="Arial"/>
                <a:sym typeface="Arial"/>
              </a:rPr>
              <a:t>que designa al traductor o intérprete. En esencia, la hermenéutica se ocupa del arte y la ciencia de la interpretación, especialmente de textos, buscando comprender su significado profundo y su contexto</a:t>
            </a:r>
            <a:endParaRPr lang="es-ES_tradnl" sz="1100" b="0" i="0" u="none" strike="noStrike" cap="none" dirty="0">
              <a:solidFill>
                <a:srgbClr val="000000"/>
              </a:solidFill>
              <a:effectLst/>
              <a:latin typeface="Arial"/>
              <a:ea typeface="Arial"/>
              <a:cs typeface="Arial"/>
              <a:sym typeface="Arial"/>
            </a:endParaRPr>
          </a:p>
          <a:p>
            <a:pPr marL="158750" indent="0">
              <a:buFontTx/>
              <a:buNone/>
            </a:pPr>
            <a:endParaRPr lang="es-ES_tradn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Hermenéutica: </a:t>
            </a:r>
            <a:r>
              <a:rPr lang="es-ES_tradnl" sz="1100" b="1" i="0" u="none" strike="noStrike" cap="none" dirty="0">
                <a:solidFill>
                  <a:srgbClr val="000000"/>
                </a:solidFill>
                <a:effectLst/>
                <a:latin typeface="Arial"/>
                <a:ea typeface="Arial"/>
                <a:cs typeface="Arial"/>
                <a:sym typeface="Arial"/>
              </a:rPr>
              <a:t>una teoría de la experiencia real que es el pensar</a:t>
            </a:r>
            <a:r>
              <a:rPr lang="es-ES_tradnl" sz="1100" b="0" i="0" u="none" strike="noStrike" cap="none" dirty="0">
                <a:solidFill>
                  <a:srgbClr val="000000"/>
                </a:solidFill>
                <a:effectLst/>
                <a:latin typeface="Arial"/>
                <a:ea typeface="Arial"/>
                <a:cs typeface="Arial"/>
                <a:sym typeface="Arial"/>
              </a:rPr>
              <a:t>. </a:t>
            </a:r>
          </a:p>
          <a:p>
            <a:pPr marL="158750" indent="0">
              <a:buFontTx/>
              <a:buNone/>
            </a:pPr>
            <a:r>
              <a:rPr lang="es-ES_tradnl" sz="1100" b="0" i="0" u="none" strike="noStrike" cap="none" dirty="0">
                <a:solidFill>
                  <a:srgbClr val="000000"/>
                </a:solidFill>
                <a:effectLst/>
                <a:latin typeface="Arial"/>
                <a:ea typeface="Arial"/>
                <a:cs typeface="Arial"/>
                <a:sym typeface="Arial"/>
              </a:rPr>
              <a:t>Circulo hermeneútico planteado por Wilhem Dilthey y Martín Heidegger. </a:t>
            </a:r>
          </a:p>
          <a:p>
            <a:pPr marL="158750" indent="0">
              <a:buFontTx/>
              <a:buNone/>
            </a:pPr>
            <a:r>
              <a:rPr lang="es-ES_tradnl" sz="1100" b="0" i="0" u="none" strike="noStrike" cap="none" dirty="0">
                <a:solidFill>
                  <a:srgbClr val="000000"/>
                </a:solidFill>
                <a:effectLst/>
                <a:latin typeface="Arial"/>
                <a:ea typeface="Arial"/>
                <a:cs typeface="Arial"/>
                <a:sym typeface="Arial"/>
              </a:rPr>
              <a:t>Pero Gadamer lo rescata una la diferencia </a:t>
            </a:r>
          </a:p>
          <a:p>
            <a:pPr marL="158750" indent="0">
              <a:buFontTx/>
              <a:buNone/>
            </a:pPr>
            <a:endParaRPr lang="es-ES_tradn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Para Heidegger,</a:t>
            </a:r>
            <a:r>
              <a:rPr lang="es-ES_tradnl" sz="1100" b="1" i="0" u="none" strike="noStrike" cap="none" dirty="0">
                <a:solidFill>
                  <a:srgbClr val="000000"/>
                </a:solidFill>
                <a:effectLst/>
                <a:latin typeface="Arial"/>
                <a:ea typeface="Arial"/>
                <a:cs typeface="Arial"/>
                <a:sym typeface="Arial"/>
              </a:rPr>
              <a:t> comprender </a:t>
            </a:r>
            <a:r>
              <a:rPr lang="es-ES_tradnl" sz="1100" b="0" i="0" u="none" strike="noStrike" cap="none" dirty="0">
                <a:solidFill>
                  <a:srgbClr val="000000"/>
                </a:solidFill>
                <a:effectLst/>
                <a:latin typeface="Arial"/>
                <a:ea typeface="Arial"/>
                <a:cs typeface="Arial"/>
                <a:sym typeface="Arial"/>
              </a:rPr>
              <a:t>no es solo una actividad mental, sino una </a:t>
            </a:r>
            <a:r>
              <a:rPr lang="es-ES_tradnl" sz="1100" b="1" i="0" u="none" strike="noStrike" cap="none" dirty="0">
                <a:solidFill>
                  <a:srgbClr val="000000"/>
                </a:solidFill>
                <a:effectLst/>
                <a:latin typeface="Arial"/>
                <a:ea typeface="Arial"/>
                <a:cs typeface="Arial"/>
                <a:sym typeface="Arial"/>
              </a:rPr>
              <a:t>forma de existir</a:t>
            </a:r>
            <a:r>
              <a:rPr lang="es-ES_tradnl" sz="1100" b="0" i="0" u="none" strike="noStrike" cap="none" dirty="0">
                <a:solidFill>
                  <a:srgbClr val="000000"/>
                </a:solidFill>
                <a:effectLst/>
                <a:latin typeface="Arial"/>
                <a:ea typeface="Arial"/>
                <a:cs typeface="Arial"/>
                <a:sym typeface="Arial"/>
              </a:rPr>
              <a:t>. El ser humano está arrojado al mundo (</a:t>
            </a:r>
            <a:r>
              <a:rPr lang="es-ES_tradnl" sz="1100" b="0" i="0" u="none" strike="noStrike" cap="none" dirty="0" err="1">
                <a:solidFill>
                  <a:srgbClr val="000000"/>
                </a:solidFill>
                <a:effectLst/>
                <a:latin typeface="Arial"/>
                <a:ea typeface="Arial"/>
                <a:cs typeface="Arial"/>
                <a:sym typeface="Arial"/>
              </a:rPr>
              <a:t>Geworfenheit</a:t>
            </a:r>
            <a:r>
              <a:rPr lang="es-ES_tradnl" sz="1100" b="0" i="0" u="none" strike="noStrike" cap="none" dirty="0">
                <a:solidFill>
                  <a:srgbClr val="000000"/>
                </a:solidFill>
                <a:effectLst/>
                <a:latin typeface="Arial"/>
                <a:ea typeface="Arial"/>
                <a:cs typeface="Arial"/>
                <a:sym typeface="Arial"/>
              </a:rPr>
              <a:t>) y su forma de ser ya implica comprender; la comprensión es fáctica, no un método. En su famosa idea del círculo hermenéutico, el intérprete siempre parte de una </a:t>
            </a:r>
            <a:r>
              <a:rPr lang="es-ES_tradnl" sz="1100" b="0" i="0" u="none" strike="noStrike" cap="none" dirty="0" err="1">
                <a:solidFill>
                  <a:srgbClr val="000000"/>
                </a:solidFill>
                <a:effectLst/>
                <a:latin typeface="Arial"/>
                <a:ea typeface="Arial"/>
                <a:cs typeface="Arial"/>
                <a:sym typeface="Arial"/>
              </a:rPr>
              <a:t>precomprensión</a:t>
            </a:r>
            <a:r>
              <a:rPr lang="es-ES_tradnl" sz="1100" b="0" i="0" u="none" strike="noStrike" cap="none" dirty="0">
                <a:solidFill>
                  <a:srgbClr val="000000"/>
                </a:solidFill>
                <a:effectLst/>
                <a:latin typeface="Arial"/>
                <a:ea typeface="Arial"/>
                <a:cs typeface="Arial"/>
                <a:sym typeface="Arial"/>
              </a:rPr>
              <a:t>, y solo a través del diálogo entre partes y todo se llega a una </a:t>
            </a:r>
            <a:r>
              <a:rPr lang="es-ES_tradnl" sz="1100" b="1" i="0" u="none" strike="noStrike" cap="none" dirty="0">
                <a:solidFill>
                  <a:srgbClr val="000000"/>
                </a:solidFill>
                <a:effectLst/>
                <a:latin typeface="Arial"/>
                <a:ea typeface="Arial"/>
                <a:cs typeface="Arial"/>
                <a:sym typeface="Arial"/>
              </a:rPr>
              <a:t>comprensión genuina. Descubrir la facticidad del entendimiento</a:t>
            </a:r>
            <a:r>
              <a:rPr lang="es-ES_tradnl" sz="1100" b="0" i="0" u="none" strike="noStrike" cap="none" dirty="0">
                <a:solidFill>
                  <a:srgbClr val="000000"/>
                </a:solidFill>
                <a:effectLst/>
                <a:latin typeface="Arial"/>
                <a:ea typeface="Arial"/>
                <a:cs typeface="Arial"/>
                <a:sym typeface="Arial"/>
              </a:rPr>
              <a:t>.</a:t>
            </a:r>
            <a:endParaRPr lang="es-CL"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FontTx/>
              <a:buNone/>
            </a:pPr>
            <a:endParaRPr dirty="0"/>
          </a:p>
        </p:txBody>
      </p:sp>
    </p:spTree>
    <p:extLst>
      <p:ext uri="{BB962C8B-B14F-4D97-AF65-F5344CB8AC3E}">
        <p14:creationId xmlns:p14="http://schemas.microsoft.com/office/powerpoint/2010/main" val="3997866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CF7BDEB1-CAB7-4FEE-8BB6-96B00A2F411D}"/>
            </a:ext>
          </a:extLst>
        </p:cNvPr>
        <p:cNvGrpSpPr/>
        <p:nvPr/>
      </p:nvGrpSpPr>
      <p:grpSpPr>
        <a:xfrm>
          <a:off x="0" y="0"/>
          <a:ext cx="0" cy="0"/>
          <a:chOff x="0" y="0"/>
          <a:chExt cx="0" cy="0"/>
        </a:xfrm>
      </p:grpSpPr>
      <p:sp>
        <p:nvSpPr>
          <p:cNvPr id="114" name="Google Shape;114;g5feaf9edaf_0_7654:notes">
            <a:extLst>
              <a:ext uri="{FF2B5EF4-FFF2-40B4-BE49-F238E27FC236}">
                <a16:creationId xmlns:a16="http://schemas.microsoft.com/office/drawing/2014/main" id="{29BBED8A-A354-1E6F-19A6-91D3BA6ED4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feaf9edaf_0_7654:notes">
            <a:extLst>
              <a:ext uri="{FF2B5EF4-FFF2-40B4-BE49-F238E27FC236}">
                <a16:creationId xmlns:a16="http://schemas.microsoft.com/office/drawing/2014/main" id="{4B838289-7676-3E91-A72E-2B6C15DDFD5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FontTx/>
              <a:buNone/>
            </a:pPr>
            <a:r>
              <a:rPr lang="es-ES_tradnl" sz="1100" b="0" i="0" u="sng" strike="noStrike" cap="none" dirty="0">
                <a:solidFill>
                  <a:srgbClr val="000000"/>
                </a:solidFill>
                <a:effectLst/>
                <a:latin typeface="Arial"/>
                <a:ea typeface="Arial"/>
                <a:cs typeface="Arial"/>
                <a:sym typeface="Arial"/>
              </a:rPr>
              <a:t>Círculo hermenéutico</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 </a:t>
            </a:r>
          </a:p>
          <a:p>
            <a:pPr marL="158750" indent="0">
              <a:buFontTx/>
              <a:buNone/>
            </a:pPr>
            <a:endParaRPr lang="es-ES_tradn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¿Qué es un prejuicio?</a:t>
            </a:r>
          </a:p>
          <a:p>
            <a:pPr marL="158750" indent="0">
              <a:buFontTx/>
              <a:buNone/>
            </a:pP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Para entender algo (un texto, una obra de arte, una persona, un acontecimiento), no partimos </a:t>
            </a:r>
            <a:r>
              <a:rPr lang="es-ES_tradnl" sz="1100" b="1" i="0" u="none" strike="noStrike" cap="none" dirty="0">
                <a:solidFill>
                  <a:srgbClr val="000000"/>
                </a:solidFill>
                <a:effectLst/>
                <a:latin typeface="Arial"/>
                <a:ea typeface="Arial"/>
                <a:cs typeface="Arial"/>
                <a:sym typeface="Arial"/>
              </a:rPr>
              <a:t>nunca desde cero</a:t>
            </a:r>
            <a:r>
              <a:rPr lang="es-ES_tradnl" sz="1100" b="0" i="0" u="none" strike="noStrike" cap="none" dirty="0">
                <a:solidFill>
                  <a:srgbClr val="000000"/>
                </a:solidFill>
                <a:effectLst/>
                <a:latin typeface="Arial"/>
                <a:ea typeface="Arial"/>
                <a:cs typeface="Arial"/>
                <a:sym typeface="Arial"/>
              </a:rPr>
              <a:t>. Siempre llegamos con </a:t>
            </a:r>
            <a:r>
              <a:rPr lang="es-ES_tradnl" sz="1100" b="1" i="0" u="none" strike="noStrike" cap="none" dirty="0">
                <a:solidFill>
                  <a:srgbClr val="000000"/>
                </a:solidFill>
                <a:effectLst/>
                <a:latin typeface="Arial"/>
                <a:ea typeface="Arial"/>
                <a:cs typeface="Arial"/>
                <a:sym typeface="Arial"/>
              </a:rPr>
              <a:t>ideas previas, creencias y experiencias </a:t>
            </a:r>
            <a:r>
              <a:rPr lang="es-ES_tradnl" sz="1100" b="0" i="0" u="none" strike="noStrike" cap="none" dirty="0">
                <a:solidFill>
                  <a:srgbClr val="000000"/>
                </a:solidFill>
                <a:effectLst/>
                <a:latin typeface="Arial"/>
                <a:ea typeface="Arial"/>
                <a:cs typeface="Arial"/>
                <a:sym typeface="Arial"/>
              </a:rPr>
              <a:t>que nos influyen.</a:t>
            </a:r>
          </a:p>
          <a:p>
            <a:pPr marL="158750" indent="0">
              <a:buFontTx/>
              <a:buNone/>
            </a:pPr>
            <a:endParaRPr lang="es-ES_tradn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El circulo es el movimiento de la comprensión donde los prejuicios y la apertura hacia nuevos conocimientos son protagonistas. </a:t>
            </a:r>
          </a:p>
          <a:p>
            <a:pPr marL="158750" indent="0">
              <a:buFontTx/>
              <a:buNone/>
            </a:pPr>
            <a:r>
              <a:rPr lang="es-ES_tradnl" sz="1100" b="0" i="0" u="none" strike="noStrike" cap="none" dirty="0">
                <a:solidFill>
                  <a:srgbClr val="000000"/>
                </a:solidFill>
                <a:effectLst/>
                <a:latin typeface="Arial"/>
                <a:ea typeface="Arial"/>
                <a:cs typeface="Arial"/>
                <a:sym typeface="Arial"/>
              </a:rPr>
              <a:t>Cuando yo busco comprender, lo hago desde lo que ya comprendo y solo así puedo comprender algo nuevo. </a:t>
            </a:r>
          </a:p>
          <a:p>
            <a:pPr marL="158750" indent="0">
              <a:buFontTx/>
              <a:buNone/>
            </a:pPr>
            <a:r>
              <a:rPr lang="es-ES_tradnl" sz="1100" b="0" i="0" u="none" strike="noStrike" cap="none" dirty="0">
                <a:solidFill>
                  <a:srgbClr val="000000"/>
                </a:solidFill>
                <a:effectLst/>
                <a:latin typeface="Arial"/>
                <a:ea typeface="Arial"/>
                <a:cs typeface="Arial"/>
                <a:sym typeface="Arial"/>
              </a:rPr>
              <a:t>Aplicado al estudio de las ideologías, se vería como una forma de tratar de descifrar una idolología, sabiendo que mi forma de entenderlo es a través de </a:t>
            </a:r>
            <a:r>
              <a:rPr lang="es-ES_tradnl" sz="1100" b="1" i="0" u="none" strike="noStrike" cap="none" dirty="0">
                <a:solidFill>
                  <a:srgbClr val="000000"/>
                </a:solidFill>
                <a:effectLst/>
                <a:latin typeface="Arial"/>
                <a:ea typeface="Arial"/>
                <a:cs typeface="Arial"/>
                <a:sym typeface="Arial"/>
              </a:rPr>
              <a:t>mis</a:t>
            </a:r>
            <a:r>
              <a:rPr lang="es-ES_tradnl" sz="1100" b="0" i="0" u="none" strike="noStrike" cap="none" dirty="0">
                <a:solidFill>
                  <a:srgbClr val="000000"/>
                </a:solidFill>
                <a:effectLst/>
                <a:latin typeface="Arial"/>
                <a:ea typeface="Arial"/>
                <a:cs typeface="Arial"/>
                <a:sym typeface="Arial"/>
              </a:rPr>
              <a:t> ideas preconcebidas, </a:t>
            </a:r>
            <a:r>
              <a:rPr lang="es-ES_tradnl" sz="1100" b="1" i="0" u="none" strike="noStrike" cap="none" dirty="0">
                <a:solidFill>
                  <a:srgbClr val="000000"/>
                </a:solidFill>
                <a:effectLst/>
                <a:latin typeface="Arial"/>
                <a:ea typeface="Arial"/>
                <a:cs typeface="Arial"/>
                <a:sym typeface="Arial"/>
              </a:rPr>
              <a:t>sus</a:t>
            </a:r>
            <a:r>
              <a:rPr lang="es-ES_tradnl" sz="1100" b="0" i="0" u="none" strike="noStrike" cap="none" dirty="0">
                <a:solidFill>
                  <a:srgbClr val="000000"/>
                </a:solidFill>
                <a:effectLst/>
                <a:latin typeface="Arial"/>
                <a:ea typeface="Arial"/>
                <a:cs typeface="Arial"/>
                <a:sym typeface="Arial"/>
              </a:rPr>
              <a:t> ideas preconcebidas.</a:t>
            </a:r>
          </a:p>
          <a:p>
            <a:pPr marL="158750" indent="0">
              <a:buFontTx/>
              <a:buNone/>
            </a:pPr>
            <a:endParaRPr lang="es-ES_tradnl" sz="1100" b="0" i="0" u="none" strike="noStrike" cap="none" dirty="0">
              <a:solidFill>
                <a:srgbClr val="000000"/>
              </a:solidFill>
              <a:effectLst/>
              <a:latin typeface="Arial"/>
              <a:ea typeface="Arial"/>
              <a:cs typeface="Arial"/>
              <a:sym typeface="Arial"/>
            </a:endParaRPr>
          </a:p>
          <a:p>
            <a:pPr marL="158750" indent="0">
              <a:buFontTx/>
              <a:buNone/>
            </a:pPr>
            <a:r>
              <a:rPr lang="es-ES_tradnl" sz="1100" b="1" i="0" u="none" strike="noStrike" cap="none" dirty="0">
                <a:solidFill>
                  <a:srgbClr val="000000"/>
                </a:solidFill>
                <a:effectLst/>
                <a:latin typeface="Arial"/>
                <a:ea typeface="Arial"/>
                <a:cs typeface="Arial"/>
                <a:sym typeface="Arial"/>
              </a:rPr>
              <a:t>Comprender una idea no es adherir a ella. </a:t>
            </a:r>
            <a:endParaRPr lang="es-CL" sz="1100" b="1" i="0" u="none" strike="noStrike" cap="none" dirty="0">
              <a:solidFill>
                <a:srgbClr val="000000"/>
              </a:solidFill>
              <a:effectLst/>
              <a:latin typeface="Arial"/>
              <a:ea typeface="Arial"/>
              <a:cs typeface="Arial"/>
              <a:sym typeface="Arial"/>
            </a:endParaRPr>
          </a:p>
          <a:p>
            <a:pPr marL="158750" indent="0">
              <a:buFontTx/>
              <a:buNone/>
            </a:pPr>
            <a:endParaRPr lang="es-CL" sz="1100" b="0" i="0" u="none" strike="noStrike" cap="none" dirty="0">
              <a:solidFill>
                <a:srgbClr val="000000"/>
              </a:solidFill>
              <a:effectLst/>
              <a:latin typeface="Arial"/>
              <a:ea typeface="Arial"/>
              <a:cs typeface="Arial"/>
              <a:sym typeface="Arial"/>
            </a:endParaRPr>
          </a:p>
          <a:p>
            <a:pPr marL="158750" indent="0">
              <a:buFontTx/>
              <a:buNone/>
            </a:pPr>
            <a:r>
              <a:rPr lang="es-CL" sz="1100" b="0" i="0" u="none" strike="noStrike" cap="none" dirty="0">
                <a:solidFill>
                  <a:srgbClr val="000000"/>
                </a:solidFill>
                <a:effectLst/>
                <a:latin typeface="Arial"/>
                <a:ea typeface="Arial"/>
                <a:cs typeface="Arial"/>
                <a:sym typeface="Arial"/>
              </a:rPr>
              <a:t>Ese movimiento en el circulo hermeneútico requiere flexibilidad, empatía y posicionamiento crítico. </a:t>
            </a:r>
          </a:p>
        </p:txBody>
      </p:sp>
    </p:spTree>
    <p:extLst>
      <p:ext uri="{BB962C8B-B14F-4D97-AF65-F5344CB8AC3E}">
        <p14:creationId xmlns:p14="http://schemas.microsoft.com/office/powerpoint/2010/main" val="4238626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C96710FD-C4E9-67D9-473E-90039A3638FD}"/>
            </a:ext>
          </a:extLst>
        </p:cNvPr>
        <p:cNvGrpSpPr/>
        <p:nvPr/>
      </p:nvGrpSpPr>
      <p:grpSpPr>
        <a:xfrm>
          <a:off x="0" y="0"/>
          <a:ext cx="0" cy="0"/>
          <a:chOff x="0" y="0"/>
          <a:chExt cx="0" cy="0"/>
        </a:xfrm>
      </p:grpSpPr>
      <p:sp>
        <p:nvSpPr>
          <p:cNvPr id="114" name="Google Shape;114;g5feaf9edaf_0_7654:notes">
            <a:extLst>
              <a:ext uri="{FF2B5EF4-FFF2-40B4-BE49-F238E27FC236}">
                <a16:creationId xmlns:a16="http://schemas.microsoft.com/office/drawing/2014/main" id="{A5E12BF8-D2E8-AA84-1BFB-3F39EE5043C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feaf9edaf_0_7654:notes">
            <a:extLst>
              <a:ext uri="{FF2B5EF4-FFF2-40B4-BE49-F238E27FC236}">
                <a16:creationId xmlns:a16="http://schemas.microsoft.com/office/drawing/2014/main" id="{E15BF990-856B-082A-0D78-72F837A0AA8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FontTx/>
              <a:buNone/>
            </a:pPr>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Para Gadamer, la verdad no es algo fijo que esté “allí” esperando que la encontremos como una piedra en el suelo. L</a:t>
            </a:r>
          </a:p>
          <a:p>
            <a:pPr marL="158750" indent="0">
              <a:buFontTx/>
              <a:buNone/>
            </a:pPr>
            <a:r>
              <a:rPr lang="es-ES_tradnl" sz="1100" b="0" i="0" u="none" strike="noStrike" cap="none" dirty="0">
                <a:solidFill>
                  <a:srgbClr val="000000"/>
                </a:solidFill>
                <a:effectLst/>
                <a:latin typeface="Arial"/>
                <a:ea typeface="Arial"/>
                <a:cs typeface="Arial"/>
                <a:sym typeface="Arial"/>
              </a:rPr>
              <a:t>a verdad surge del diálogo entre lo que intentamos comprender y nuestras propias ideas previas, que también pueden cambiar.</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En este sentido:</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No hay un punto de partida completamente objetivo.</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La verdad se construye y se descubre a la vez, en interacción.</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Entender mejor algo implica reconocer que nuestras interpretaciones se transforman con el tiempo.</a:t>
            </a:r>
            <a:endParaRPr lang="es-CL" sz="1100" b="0" i="0" u="none" strike="noStrike" cap="none" dirty="0">
              <a:solidFill>
                <a:srgbClr val="000000"/>
              </a:solidFill>
              <a:effectLst/>
              <a:latin typeface="Arial"/>
              <a:ea typeface="Arial"/>
              <a:cs typeface="Arial"/>
              <a:sym typeface="Arial"/>
            </a:endParaRPr>
          </a:p>
          <a:p>
            <a:pPr marL="158750" indent="0">
              <a:buFontTx/>
              <a:buNone/>
            </a:pPr>
            <a:endParaRPr lang="es-CL"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757380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D270FC33-E747-C5DD-AAC3-2753EC63E995}"/>
            </a:ext>
          </a:extLst>
        </p:cNvPr>
        <p:cNvGrpSpPr/>
        <p:nvPr/>
      </p:nvGrpSpPr>
      <p:grpSpPr>
        <a:xfrm>
          <a:off x="0" y="0"/>
          <a:ext cx="0" cy="0"/>
          <a:chOff x="0" y="0"/>
          <a:chExt cx="0" cy="0"/>
        </a:xfrm>
      </p:grpSpPr>
      <p:sp>
        <p:nvSpPr>
          <p:cNvPr id="114" name="Google Shape;114;g5feaf9edaf_0_7654:notes">
            <a:extLst>
              <a:ext uri="{FF2B5EF4-FFF2-40B4-BE49-F238E27FC236}">
                <a16:creationId xmlns:a16="http://schemas.microsoft.com/office/drawing/2014/main" id="{184032D1-31BF-589F-905F-2CA4E4AA66D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feaf9edaf_0_7654:notes">
            <a:extLst>
              <a:ext uri="{FF2B5EF4-FFF2-40B4-BE49-F238E27FC236}">
                <a16:creationId xmlns:a16="http://schemas.microsoft.com/office/drawing/2014/main" id="{7A872F3A-1FCE-F9C2-9B4E-EAF4F8D0AA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FontTx/>
              <a:buNone/>
            </a:pPr>
            <a:r>
              <a:rPr lang="es-ES_tradnl" sz="1100" b="0" i="0" u="sng" strike="noStrike" cap="none" dirty="0">
                <a:solidFill>
                  <a:srgbClr val="000000"/>
                </a:solidFill>
                <a:effectLst/>
                <a:latin typeface="Arial"/>
                <a:ea typeface="Arial"/>
                <a:cs typeface="Arial"/>
                <a:sym typeface="Arial"/>
              </a:rPr>
              <a:t>Ejercicio verdades</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Al escribir su párrafo sobre la verdad ya participaron en lo que Gadamer llama el círculo hermenéutico: no partieron de cero, usaron sus ideas previas y experiencias. Al compartirlo y comparar con otros, esas ideas pueden cambiar, y así la comprensión de la verdad se enriquece en cada vuelta del círculo.</a:t>
            </a:r>
          </a:p>
          <a:p>
            <a:pPr marL="158750" indent="0">
              <a:buFontTx/>
              <a:buNone/>
            </a:pPr>
            <a:endParaRPr lang="es-ES_tradn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En ese sentido, las ideologías suelen ser bastante rígidas, porque, en muchas ocasiones, se reemplaza el pensamiento crítico por el dogmatismo y la fidelidad.  </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¿Cómo resuelve esto el problema de la verdad?</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No lo hace. Como sociedad hemos llegado a consensos basados en experiencias vitales: si todos estamos mejor en nuestra integridad física y socioemocional, estamos mejor como sociedad. ¿Qué es lo que nos ha resultado mejor? Que tomemos decisiones basados en el respeto de la dignidad humana, la igualdad y el respeto a los otros. ¿Es una verdad absoluta? No. Es también profundamente ficticio, en la naturaleza no existen los derechos humanos, algo que vamos a ver con Harari. </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La gran transformación en el ámbito de la historia de las ideologías sería como en la Ilustración se cambió el mandato divino por la autodeterminación y los consensos sociales. Con todos los defectos que conlleva, nos ha llevado a fomentar la liberación de la mujer, la revolución sexual, autonomía corporal y varios otros ámbitos que han demostrado proveer de un ambiente íntegro para el desarrollo de los humanos. </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Pero vivimos en un velo de civilidad, necesitamos muy poco para caer en la bestialidad. La historia nos enseña eso. Antes que una historia que aprende, no se repite, que evoluciona, es también un testamento de lo cerca que estamos de la barbarie y lo importante que es mantenernos críticos y atentos. </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pPr marL="158750" indent="0">
              <a:buFontTx/>
              <a:buNone/>
            </a:pP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FontTx/>
              <a:buNone/>
            </a:pPr>
            <a:endParaRPr dirty="0"/>
          </a:p>
        </p:txBody>
      </p:sp>
    </p:spTree>
    <p:extLst>
      <p:ext uri="{BB962C8B-B14F-4D97-AF65-F5344CB8AC3E}">
        <p14:creationId xmlns:p14="http://schemas.microsoft.com/office/powerpoint/2010/main" val="2444197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BBD59EDA-640B-77C6-07E1-0F02F63A347E}"/>
            </a:ext>
          </a:extLst>
        </p:cNvPr>
        <p:cNvGrpSpPr/>
        <p:nvPr/>
      </p:nvGrpSpPr>
      <p:grpSpPr>
        <a:xfrm>
          <a:off x="0" y="0"/>
          <a:ext cx="0" cy="0"/>
          <a:chOff x="0" y="0"/>
          <a:chExt cx="0" cy="0"/>
        </a:xfrm>
      </p:grpSpPr>
      <p:sp>
        <p:nvSpPr>
          <p:cNvPr id="125" name="Google Shape;125;g4772fa6b37_0_14:notes">
            <a:extLst>
              <a:ext uri="{FF2B5EF4-FFF2-40B4-BE49-F238E27FC236}">
                <a16:creationId xmlns:a16="http://schemas.microsoft.com/office/drawing/2014/main" id="{70CB0174-9790-ECD2-6E97-9282DB5D7E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772fa6b37_0_14:notes">
            <a:extLst>
              <a:ext uri="{FF2B5EF4-FFF2-40B4-BE49-F238E27FC236}">
                <a16:creationId xmlns:a16="http://schemas.microsoft.com/office/drawing/2014/main" id="{A17F28CF-27CE-7759-A1EB-6F6A74FBDAE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FontTx/>
              <a:buNone/>
            </a:pPr>
            <a:r>
              <a:rPr lang="es-ES_tradnl" sz="1100" b="1" i="0" u="none" strike="noStrike" cap="none" dirty="0">
                <a:solidFill>
                  <a:srgbClr val="000000"/>
                </a:solidFill>
                <a:effectLst/>
                <a:latin typeface="Arial"/>
                <a:ea typeface="Arial"/>
                <a:cs typeface="Arial"/>
                <a:sym typeface="Arial"/>
              </a:rPr>
              <a:t>Antoine </a:t>
            </a:r>
            <a:r>
              <a:rPr lang="es-ES_tradnl" sz="1100" b="1" i="0" u="none" strike="noStrike" cap="none" dirty="0" err="1">
                <a:solidFill>
                  <a:srgbClr val="000000"/>
                </a:solidFill>
                <a:effectLst/>
                <a:latin typeface="Arial"/>
                <a:ea typeface="Arial"/>
                <a:cs typeface="Arial"/>
                <a:sym typeface="Arial"/>
              </a:rPr>
              <a:t>Destutt</a:t>
            </a:r>
            <a:r>
              <a:rPr lang="es-ES_tradnl" sz="1100" b="1" i="0" u="none" strike="noStrike" cap="none" dirty="0">
                <a:solidFill>
                  <a:srgbClr val="000000"/>
                </a:solidFill>
                <a:effectLst/>
                <a:latin typeface="Arial"/>
                <a:ea typeface="Arial"/>
                <a:cs typeface="Arial"/>
                <a:sym typeface="Arial"/>
              </a:rPr>
              <a:t> de Tracy</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CL" sz="1100" b="0" i="0" u="none" strike="noStrike" cap="none" dirty="0">
                <a:solidFill>
                  <a:srgbClr val="000000"/>
                </a:solidFill>
                <a:effectLst/>
                <a:latin typeface="Arial"/>
                <a:ea typeface="Arial"/>
                <a:cs typeface="Arial"/>
                <a:sym typeface="Arial"/>
              </a:rPr>
              <a:t>(1796): “ciencia de las ideas” (enfoque ilustrado y racionalista).</a:t>
            </a:r>
          </a:p>
          <a:p>
            <a:pPr marL="158750" indent="0">
              <a:buFontTx/>
              <a:buNone/>
            </a:pPr>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Ilustración</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En términos ideológicos, la Ilustración surge como una reacción crítica y racional al Antiguo Régimen, caracterizado por la monarquía absoluta, el poder jerárquico de la Iglesia y las divisiones estamentales heredadas del feudalismo. Los pensadores ilustrados se propusieron combatir la ignorancia, la superstición y la tiranía, promoviendo en su lugar la razón como herramienta primordial para entender y transformar el mundo.</a:t>
            </a:r>
            <a:endParaRPr lang="es-CL" sz="1100" b="0" i="0" u="none" strike="noStrike" cap="none" dirty="0">
              <a:solidFill>
                <a:srgbClr val="000000"/>
              </a:solidFill>
              <a:effectLst/>
              <a:latin typeface="Arial"/>
              <a:ea typeface="Arial"/>
              <a:cs typeface="Arial"/>
              <a:sym typeface="Arial"/>
            </a:endParaRPr>
          </a:p>
          <a:p>
            <a:pPr marL="158750" indent="0">
              <a:buFontTx/>
              <a:buNone/>
            </a:pP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El término se remonta al siglo XVII, pero su origen se atribuye generalmente a Antoine Louis Claude </a:t>
            </a:r>
            <a:r>
              <a:rPr lang="es-ES_tradnl" sz="1100" b="0" i="0" u="none" strike="noStrike" cap="none" dirty="0" err="1">
                <a:solidFill>
                  <a:srgbClr val="000000"/>
                </a:solidFill>
                <a:effectLst/>
                <a:latin typeface="Arial"/>
                <a:ea typeface="Arial"/>
                <a:cs typeface="Arial"/>
                <a:sym typeface="Arial"/>
              </a:rPr>
              <a:t>Destutt</a:t>
            </a:r>
            <a:r>
              <a:rPr lang="es-ES_tradnl" sz="1100" b="0" i="0" u="none" strike="noStrike" cap="none" dirty="0">
                <a:solidFill>
                  <a:srgbClr val="000000"/>
                </a:solidFill>
                <a:effectLst/>
                <a:latin typeface="Arial"/>
                <a:ea typeface="Arial"/>
                <a:cs typeface="Arial"/>
                <a:sym typeface="Arial"/>
              </a:rPr>
              <a:t>, conde de Tracy (1754-1836), uno de los eruditos afiliados al Instituto de Francia. </a:t>
            </a:r>
            <a:r>
              <a:rPr lang="es-ES_tradnl" sz="1100" b="0" i="0" u="none" strike="noStrike" cap="none" dirty="0" err="1">
                <a:solidFill>
                  <a:srgbClr val="000000"/>
                </a:solidFill>
                <a:effectLst/>
                <a:latin typeface="Arial"/>
                <a:ea typeface="Arial"/>
                <a:cs typeface="Arial"/>
                <a:sym typeface="Arial"/>
              </a:rPr>
              <a:t>Destutt</a:t>
            </a:r>
            <a:r>
              <a:rPr lang="es-ES_tradnl" sz="1100" b="0" i="0" u="none" strike="noStrike" cap="none" dirty="0">
                <a:solidFill>
                  <a:srgbClr val="000000"/>
                </a:solidFill>
                <a:effectLst/>
                <a:latin typeface="Arial"/>
                <a:ea typeface="Arial"/>
                <a:cs typeface="Arial"/>
                <a:sym typeface="Arial"/>
              </a:rPr>
              <a:t> de Tracy utilizó el término para nombrar una ciencia de las ideas. Al igual que muchos otros términos que terminan en «-</a:t>
            </a:r>
            <a:r>
              <a:rPr lang="es-ES_tradnl" sz="1100" b="0" i="0" u="none" strike="noStrike" cap="none" dirty="0" err="1">
                <a:solidFill>
                  <a:srgbClr val="000000"/>
                </a:solidFill>
                <a:effectLst/>
                <a:latin typeface="Arial"/>
                <a:ea typeface="Arial"/>
                <a:cs typeface="Arial"/>
                <a:sym typeface="Arial"/>
              </a:rPr>
              <a:t>ología</a:t>
            </a:r>
            <a:r>
              <a:rPr lang="es-ES_tradnl" sz="1100" b="0" i="0" u="none" strike="noStrike" cap="none" dirty="0">
                <a:solidFill>
                  <a:srgbClr val="000000"/>
                </a:solidFill>
                <a:effectLst/>
                <a:latin typeface="Arial"/>
                <a:ea typeface="Arial"/>
                <a:cs typeface="Arial"/>
                <a:sym typeface="Arial"/>
              </a:rPr>
              <a:t>» —biología, patología, mitología y metodología son ejemplos destacados—, el significado del término en el lenguaje común ha cambiado, de modo que generalmente designa el objeto del estudio de las ideas, en lugar del estudio en sí mismo.</a:t>
            </a:r>
            <a:endParaRPr lang="es-CL"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FontTx/>
              <a:buNone/>
            </a:pPr>
            <a:endParaRPr dirty="0"/>
          </a:p>
        </p:txBody>
      </p:sp>
    </p:spTree>
    <p:extLst>
      <p:ext uri="{BB962C8B-B14F-4D97-AF65-F5344CB8AC3E}">
        <p14:creationId xmlns:p14="http://schemas.microsoft.com/office/powerpoint/2010/main" val="3656217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79B9D6BE-B670-D31D-5E85-E06E476DB78C}"/>
            </a:ext>
          </a:extLst>
        </p:cNvPr>
        <p:cNvGrpSpPr/>
        <p:nvPr/>
      </p:nvGrpSpPr>
      <p:grpSpPr>
        <a:xfrm>
          <a:off x="0" y="0"/>
          <a:ext cx="0" cy="0"/>
          <a:chOff x="0" y="0"/>
          <a:chExt cx="0" cy="0"/>
        </a:xfrm>
      </p:grpSpPr>
      <p:sp>
        <p:nvSpPr>
          <p:cNvPr id="114" name="Google Shape;114;g5feaf9edaf_0_7654:notes">
            <a:extLst>
              <a:ext uri="{FF2B5EF4-FFF2-40B4-BE49-F238E27FC236}">
                <a16:creationId xmlns:a16="http://schemas.microsoft.com/office/drawing/2014/main" id="{E44E987C-6111-B77E-1E02-50C104CFD5C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feaf9edaf_0_7654:notes">
            <a:extLst>
              <a:ext uri="{FF2B5EF4-FFF2-40B4-BE49-F238E27FC236}">
                <a16:creationId xmlns:a16="http://schemas.microsoft.com/office/drawing/2014/main" id="{83868968-D752-CB31-2843-CCE648A06BD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FontTx/>
              <a:buNone/>
            </a:pPr>
            <a:r>
              <a:rPr lang="es-ES_tradnl" sz="1100" b="0" i="0" u="none" strike="noStrike" cap="none" dirty="0">
                <a:solidFill>
                  <a:srgbClr val="000000"/>
                </a:solidFill>
                <a:effectLst/>
                <a:latin typeface="Arial"/>
                <a:ea typeface="Arial"/>
                <a:cs typeface="Arial"/>
                <a:sym typeface="Arial"/>
              </a:rPr>
              <a:t>La «ideología» surgió como parte del proyecto liberal de reforma social a través de la educación. Las obras de </a:t>
            </a:r>
            <a:r>
              <a:rPr lang="es-ES_tradnl" sz="1100" b="0" i="0" u="none" strike="noStrike" cap="none" dirty="0" err="1">
                <a:solidFill>
                  <a:srgbClr val="000000"/>
                </a:solidFill>
                <a:effectLst/>
                <a:latin typeface="Arial"/>
                <a:ea typeface="Arial"/>
                <a:cs typeface="Arial"/>
                <a:sym typeface="Arial"/>
              </a:rPr>
              <a:t>Destutt</a:t>
            </a:r>
            <a:r>
              <a:rPr lang="es-ES_tradnl" sz="1100" b="0" i="0" u="none" strike="noStrike" cap="none" dirty="0">
                <a:solidFill>
                  <a:srgbClr val="000000"/>
                </a:solidFill>
                <a:effectLst/>
                <a:latin typeface="Arial"/>
                <a:ea typeface="Arial"/>
                <a:cs typeface="Arial"/>
                <a:sym typeface="Arial"/>
              </a:rPr>
              <a:t> de Tracy sobre las ciencias morales y políticas, escritas como parte de sus actividades en el Instituto, se publicaron como Elementos de ideología (1801-1815). En los Elementos, </a:t>
            </a:r>
            <a:r>
              <a:rPr lang="es-ES_tradnl" sz="1100" b="0" i="0" u="none" strike="noStrike" cap="none" dirty="0" err="1">
                <a:solidFill>
                  <a:srgbClr val="000000"/>
                </a:solidFill>
                <a:effectLst/>
                <a:latin typeface="Arial"/>
                <a:ea typeface="Arial"/>
                <a:cs typeface="Arial"/>
                <a:sym typeface="Arial"/>
              </a:rPr>
              <a:t>Destutt</a:t>
            </a:r>
            <a:r>
              <a:rPr lang="es-ES_tradnl" sz="1100" b="0" i="0" u="none" strike="noStrike" cap="none" dirty="0">
                <a:solidFill>
                  <a:srgbClr val="000000"/>
                </a:solidFill>
                <a:effectLst/>
                <a:latin typeface="Arial"/>
                <a:ea typeface="Arial"/>
                <a:cs typeface="Arial"/>
                <a:sym typeface="Arial"/>
              </a:rPr>
              <a:t> de Tracy derivó de premisas epistemológicas empiristas un canon de razonamiento probabilístico, una teoría moral sentimentalista y una economía política liberal.</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El objetivo de la ideología era «situar las ciencias morales y políticas sobre su verdadera base, el conocimiento de nuestras facultades intelectuales» (</a:t>
            </a:r>
            <a:r>
              <a:rPr lang="es-ES_tradnl" sz="1100" b="0" i="0" u="none" strike="noStrike" cap="none" dirty="0" err="1">
                <a:solidFill>
                  <a:srgbClr val="000000"/>
                </a:solidFill>
                <a:effectLst/>
                <a:latin typeface="Arial"/>
                <a:ea typeface="Arial"/>
                <a:cs typeface="Arial"/>
                <a:sym typeface="Arial"/>
              </a:rPr>
              <a:t>Destutt</a:t>
            </a:r>
            <a:r>
              <a:rPr lang="es-ES_tradnl" sz="1100" b="0" i="0" u="none" strike="noStrike" cap="none" dirty="0">
                <a:solidFill>
                  <a:srgbClr val="000000"/>
                </a:solidFill>
                <a:effectLst/>
                <a:latin typeface="Arial"/>
                <a:ea typeface="Arial"/>
                <a:cs typeface="Arial"/>
                <a:sym typeface="Arial"/>
              </a:rPr>
              <a:t> de Tracy, 1817 [2011: 10]). Dado que toda percepción es, «tomada por separado y en sí misma», verdadera, </a:t>
            </a:r>
            <a:r>
              <a:rPr lang="es-ES_tradnl" sz="1100" b="0" i="0" u="none" strike="noStrike" cap="none" dirty="0" err="1">
                <a:solidFill>
                  <a:srgbClr val="000000"/>
                </a:solidFill>
                <a:effectLst/>
                <a:latin typeface="Arial"/>
                <a:ea typeface="Arial"/>
                <a:cs typeface="Arial"/>
                <a:sym typeface="Arial"/>
              </a:rPr>
              <a:t>Destutt</a:t>
            </a:r>
            <a:r>
              <a:rPr lang="es-ES_tradnl" sz="1100" b="0" i="0" u="none" strike="noStrike" cap="none" dirty="0">
                <a:solidFill>
                  <a:srgbClr val="000000"/>
                </a:solidFill>
                <a:effectLst/>
                <a:latin typeface="Arial"/>
                <a:ea typeface="Arial"/>
                <a:cs typeface="Arial"/>
                <a:sym typeface="Arial"/>
              </a:rPr>
              <a:t> de Tracy atribuyó todo error a la voluntad, que «desnaturaliza» nuestras percepciones originales (1817 [2011: 34, 36]).</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CL" sz="1100" b="0" i="0" u="none" strike="noStrike" cap="none" dirty="0">
                <a:solidFill>
                  <a:srgbClr val="000000"/>
                </a:solidFill>
                <a:effectLst/>
                <a:latin typeface="Arial"/>
                <a:ea typeface="Arial"/>
                <a:cs typeface="Arial"/>
                <a:sym typeface="Arial"/>
              </a:rPr>
              <a:t>Por esta razón, según el autor,  la ideología puede ayudarnos enseñándonos a «analizar nuestros sentimientos» y a distinguir entre aquellos que «nos guían bien» y aquellos que forman en nosotros una conciencia falsa y ciega.</a:t>
            </a:r>
          </a:p>
          <a:p>
            <a:pPr marL="158750" indent="0">
              <a:buFontTx/>
              <a:buNone/>
            </a:pPr>
            <a:r>
              <a:rPr lang="es-CL" sz="1100" b="0" i="0" u="none" strike="noStrike" cap="none" dirty="0">
                <a:solidFill>
                  <a:srgbClr val="000000"/>
                </a:solidFill>
                <a:effectLst/>
                <a:latin typeface="Arial"/>
                <a:ea typeface="Arial"/>
                <a:cs typeface="Arial"/>
                <a:sym typeface="Arial"/>
              </a:rPr>
              <a:t> </a:t>
            </a:r>
          </a:p>
          <a:p>
            <a:pPr marL="0" lvl="0" indent="0" algn="l" rtl="0">
              <a:spcBef>
                <a:spcPts val="0"/>
              </a:spcBef>
              <a:spcAft>
                <a:spcPts val="0"/>
              </a:spcAft>
              <a:buFontTx/>
              <a:buNone/>
            </a:pPr>
            <a:endParaRPr dirty="0"/>
          </a:p>
        </p:txBody>
      </p:sp>
    </p:spTree>
    <p:extLst>
      <p:ext uri="{BB962C8B-B14F-4D97-AF65-F5344CB8AC3E}">
        <p14:creationId xmlns:p14="http://schemas.microsoft.com/office/powerpoint/2010/main" val="4155789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ABLE OF CONTENTS">
  <p:cSld name="BIG_NUMBER_1">
    <p:spTree>
      <p:nvGrpSpPr>
        <p:cNvPr id="1" name="Shape 11"/>
        <p:cNvGrpSpPr/>
        <p:nvPr/>
      </p:nvGrpSpPr>
      <p:grpSpPr>
        <a:xfrm>
          <a:off x="0" y="0"/>
          <a:ext cx="0" cy="0"/>
          <a:chOff x="0" y="0"/>
          <a:chExt cx="0" cy="0"/>
        </a:xfrm>
      </p:grpSpPr>
      <p:sp>
        <p:nvSpPr>
          <p:cNvPr id="12" name="Google Shape;12;p3"/>
          <p:cNvSpPr txBox="1">
            <a:spLocks noGrp="1"/>
          </p:cNvSpPr>
          <p:nvPr>
            <p:ph type="title" hasCustomPrompt="1"/>
          </p:nvPr>
        </p:nvSpPr>
        <p:spPr>
          <a:xfrm>
            <a:off x="4376213" y="1408075"/>
            <a:ext cx="1240500" cy="4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 name="Google Shape;13;p3"/>
          <p:cNvSpPr txBox="1">
            <a:spLocks noGrp="1"/>
          </p:cNvSpPr>
          <p:nvPr>
            <p:ph type="ctrTitle" idx="2"/>
          </p:nvPr>
        </p:nvSpPr>
        <p:spPr>
          <a:xfrm>
            <a:off x="3780413" y="1852450"/>
            <a:ext cx="2432100" cy="36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4" name="Google Shape;14;p3"/>
          <p:cNvSpPr txBox="1">
            <a:spLocks noGrp="1"/>
          </p:cNvSpPr>
          <p:nvPr>
            <p:ph type="subTitle" idx="1"/>
          </p:nvPr>
        </p:nvSpPr>
        <p:spPr>
          <a:xfrm>
            <a:off x="3780413" y="2083950"/>
            <a:ext cx="24321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5" name="Google Shape;15;p3"/>
          <p:cNvSpPr txBox="1">
            <a:spLocks noGrp="1"/>
          </p:cNvSpPr>
          <p:nvPr>
            <p:ph type="title" idx="3" hasCustomPrompt="1"/>
          </p:nvPr>
        </p:nvSpPr>
        <p:spPr>
          <a:xfrm>
            <a:off x="6547513" y="1408075"/>
            <a:ext cx="1240500" cy="4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 name="Google Shape;16;p3"/>
          <p:cNvSpPr txBox="1">
            <a:spLocks noGrp="1"/>
          </p:cNvSpPr>
          <p:nvPr>
            <p:ph type="ctrTitle" idx="4"/>
          </p:nvPr>
        </p:nvSpPr>
        <p:spPr>
          <a:xfrm>
            <a:off x="5951713" y="1852450"/>
            <a:ext cx="2432100" cy="36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 name="Google Shape;17;p3"/>
          <p:cNvSpPr txBox="1">
            <a:spLocks noGrp="1"/>
          </p:cNvSpPr>
          <p:nvPr>
            <p:ph type="subTitle" idx="5"/>
          </p:nvPr>
        </p:nvSpPr>
        <p:spPr>
          <a:xfrm>
            <a:off x="5951713" y="2083950"/>
            <a:ext cx="24321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8" name="Google Shape;18;p3"/>
          <p:cNvSpPr txBox="1">
            <a:spLocks noGrp="1"/>
          </p:cNvSpPr>
          <p:nvPr>
            <p:ph type="title" idx="6" hasCustomPrompt="1"/>
          </p:nvPr>
        </p:nvSpPr>
        <p:spPr>
          <a:xfrm>
            <a:off x="4344013" y="2571750"/>
            <a:ext cx="1240500" cy="4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 name="Google Shape;19;p3"/>
          <p:cNvSpPr txBox="1">
            <a:spLocks noGrp="1"/>
          </p:cNvSpPr>
          <p:nvPr>
            <p:ph type="ctrTitle" idx="7"/>
          </p:nvPr>
        </p:nvSpPr>
        <p:spPr>
          <a:xfrm>
            <a:off x="3748213" y="3016125"/>
            <a:ext cx="2432100" cy="36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0" name="Google Shape;20;p3"/>
          <p:cNvSpPr txBox="1">
            <a:spLocks noGrp="1"/>
          </p:cNvSpPr>
          <p:nvPr>
            <p:ph type="subTitle" idx="8"/>
          </p:nvPr>
        </p:nvSpPr>
        <p:spPr>
          <a:xfrm>
            <a:off x="3748213" y="3247625"/>
            <a:ext cx="24321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1" name="Google Shape;21;p3"/>
          <p:cNvSpPr txBox="1">
            <a:spLocks noGrp="1"/>
          </p:cNvSpPr>
          <p:nvPr>
            <p:ph type="title" idx="9" hasCustomPrompt="1"/>
          </p:nvPr>
        </p:nvSpPr>
        <p:spPr>
          <a:xfrm>
            <a:off x="6547513" y="2571750"/>
            <a:ext cx="1240500" cy="4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2" name="Google Shape;22;p3"/>
          <p:cNvSpPr txBox="1">
            <a:spLocks noGrp="1"/>
          </p:cNvSpPr>
          <p:nvPr>
            <p:ph type="ctrTitle" idx="13"/>
          </p:nvPr>
        </p:nvSpPr>
        <p:spPr>
          <a:xfrm>
            <a:off x="5951713" y="3016125"/>
            <a:ext cx="2432100" cy="36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Oswald Light"/>
              <a:buNone/>
              <a:defRPr sz="1400">
                <a:latin typeface="Oswald Light"/>
                <a:ea typeface="Oswald Light"/>
                <a:cs typeface="Oswald Light"/>
                <a:sym typeface="Oswald Ligh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3" name="Google Shape;23;p3"/>
          <p:cNvSpPr txBox="1">
            <a:spLocks noGrp="1"/>
          </p:cNvSpPr>
          <p:nvPr>
            <p:ph type="subTitle" idx="14"/>
          </p:nvPr>
        </p:nvSpPr>
        <p:spPr>
          <a:xfrm>
            <a:off x="5951713" y="3247625"/>
            <a:ext cx="24321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Roboto Condensed"/>
              <a:buNone/>
              <a:defRPr sz="1000">
                <a:latin typeface="Roboto Condensed"/>
                <a:ea typeface="Roboto Condensed"/>
                <a:cs typeface="Roboto Condensed"/>
                <a:sym typeface="Roboto Condensed"/>
              </a:defRPr>
            </a:lvl1pPr>
            <a:lvl2pPr lvl="1" algn="ctr" rtl="0">
              <a:lnSpc>
                <a:spcPct val="100000"/>
              </a:lnSpc>
              <a:spcBef>
                <a:spcPts val="0"/>
              </a:spcBef>
              <a:spcAft>
                <a:spcPts val="0"/>
              </a:spcAft>
              <a:buSzPts val="1000"/>
              <a:buFont typeface="Roboto Condensed"/>
              <a:buNone/>
              <a:defRPr sz="1000">
                <a:latin typeface="Roboto Condensed"/>
                <a:ea typeface="Roboto Condensed"/>
                <a:cs typeface="Roboto Condensed"/>
                <a:sym typeface="Roboto Condensed"/>
              </a:defRPr>
            </a:lvl2pPr>
            <a:lvl3pPr lvl="2" algn="ctr" rtl="0">
              <a:lnSpc>
                <a:spcPct val="100000"/>
              </a:lnSpc>
              <a:spcBef>
                <a:spcPts val="0"/>
              </a:spcBef>
              <a:spcAft>
                <a:spcPts val="0"/>
              </a:spcAft>
              <a:buSzPts val="1000"/>
              <a:buFont typeface="Roboto Condensed"/>
              <a:buNone/>
              <a:defRPr sz="1000">
                <a:latin typeface="Roboto Condensed"/>
                <a:ea typeface="Roboto Condensed"/>
                <a:cs typeface="Roboto Condensed"/>
                <a:sym typeface="Roboto Condensed"/>
              </a:defRPr>
            </a:lvl3pPr>
            <a:lvl4pPr lvl="3" algn="ctr" rtl="0">
              <a:lnSpc>
                <a:spcPct val="100000"/>
              </a:lnSpc>
              <a:spcBef>
                <a:spcPts val="0"/>
              </a:spcBef>
              <a:spcAft>
                <a:spcPts val="0"/>
              </a:spcAft>
              <a:buSzPts val="1000"/>
              <a:buFont typeface="Roboto Condensed"/>
              <a:buNone/>
              <a:defRPr sz="1000">
                <a:latin typeface="Roboto Condensed"/>
                <a:ea typeface="Roboto Condensed"/>
                <a:cs typeface="Roboto Condensed"/>
                <a:sym typeface="Roboto Condensed"/>
              </a:defRPr>
            </a:lvl4pPr>
            <a:lvl5pPr lvl="4" algn="ctr" rtl="0">
              <a:lnSpc>
                <a:spcPct val="100000"/>
              </a:lnSpc>
              <a:spcBef>
                <a:spcPts val="0"/>
              </a:spcBef>
              <a:spcAft>
                <a:spcPts val="0"/>
              </a:spcAft>
              <a:buSzPts val="1000"/>
              <a:buFont typeface="Roboto Condensed"/>
              <a:buNone/>
              <a:defRPr sz="1000">
                <a:latin typeface="Roboto Condensed"/>
                <a:ea typeface="Roboto Condensed"/>
                <a:cs typeface="Roboto Condensed"/>
                <a:sym typeface="Roboto Condensed"/>
              </a:defRPr>
            </a:lvl5pPr>
            <a:lvl6pPr lvl="5" algn="ctr" rtl="0">
              <a:lnSpc>
                <a:spcPct val="100000"/>
              </a:lnSpc>
              <a:spcBef>
                <a:spcPts val="0"/>
              </a:spcBef>
              <a:spcAft>
                <a:spcPts val="0"/>
              </a:spcAft>
              <a:buSzPts val="1000"/>
              <a:buFont typeface="Roboto Condensed"/>
              <a:buNone/>
              <a:defRPr sz="1000">
                <a:latin typeface="Roboto Condensed"/>
                <a:ea typeface="Roboto Condensed"/>
                <a:cs typeface="Roboto Condensed"/>
                <a:sym typeface="Roboto Condensed"/>
              </a:defRPr>
            </a:lvl6pPr>
            <a:lvl7pPr lvl="6" algn="ctr" rtl="0">
              <a:lnSpc>
                <a:spcPct val="100000"/>
              </a:lnSpc>
              <a:spcBef>
                <a:spcPts val="0"/>
              </a:spcBef>
              <a:spcAft>
                <a:spcPts val="0"/>
              </a:spcAft>
              <a:buSzPts val="1000"/>
              <a:buFont typeface="Roboto Condensed"/>
              <a:buNone/>
              <a:defRPr sz="1000">
                <a:latin typeface="Roboto Condensed"/>
                <a:ea typeface="Roboto Condensed"/>
                <a:cs typeface="Roboto Condensed"/>
                <a:sym typeface="Roboto Condensed"/>
              </a:defRPr>
            </a:lvl7pPr>
            <a:lvl8pPr lvl="7" algn="ctr" rtl="0">
              <a:lnSpc>
                <a:spcPct val="100000"/>
              </a:lnSpc>
              <a:spcBef>
                <a:spcPts val="0"/>
              </a:spcBef>
              <a:spcAft>
                <a:spcPts val="0"/>
              </a:spcAft>
              <a:buSzPts val="1000"/>
              <a:buFont typeface="Roboto Condensed"/>
              <a:buNone/>
              <a:defRPr sz="1000">
                <a:latin typeface="Roboto Condensed"/>
                <a:ea typeface="Roboto Condensed"/>
                <a:cs typeface="Roboto Condensed"/>
                <a:sym typeface="Roboto Condensed"/>
              </a:defRPr>
            </a:lvl8pPr>
            <a:lvl9pPr lvl="8" algn="ctr" rtl="0">
              <a:lnSpc>
                <a:spcPct val="100000"/>
              </a:lnSpc>
              <a:spcBef>
                <a:spcPts val="0"/>
              </a:spcBef>
              <a:spcAft>
                <a:spcPts val="0"/>
              </a:spcAft>
              <a:buSzPts val="1000"/>
              <a:buFont typeface="Roboto Condensed"/>
              <a:buNone/>
              <a:defRPr sz="1000">
                <a:latin typeface="Roboto Condensed"/>
                <a:ea typeface="Roboto Condensed"/>
                <a:cs typeface="Roboto Condensed"/>
                <a:sym typeface="Roboto Condensed"/>
              </a:defRPr>
            </a:lvl9pPr>
          </a:lstStyle>
          <a:p>
            <a:endParaRPr/>
          </a:p>
        </p:txBody>
      </p:sp>
      <p:sp>
        <p:nvSpPr>
          <p:cNvPr id="24" name="Google Shape;24;p3"/>
          <p:cNvSpPr txBox="1">
            <a:spLocks noGrp="1"/>
          </p:cNvSpPr>
          <p:nvPr>
            <p:ph type="ctrTitle" idx="15"/>
          </p:nvPr>
        </p:nvSpPr>
        <p:spPr>
          <a:xfrm rot="-5400000">
            <a:off x="-2112301" y="2205450"/>
            <a:ext cx="5525400" cy="73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b="1"/>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1">
  <p:cSld name="BIG_NUMBER_1_1_1">
    <p:spTree>
      <p:nvGrpSpPr>
        <p:cNvPr id="1" name="Shape 28"/>
        <p:cNvGrpSpPr/>
        <p:nvPr/>
      </p:nvGrpSpPr>
      <p:grpSpPr>
        <a:xfrm>
          <a:off x="0" y="0"/>
          <a:ext cx="0" cy="0"/>
          <a:chOff x="0" y="0"/>
          <a:chExt cx="0" cy="0"/>
        </a:xfrm>
      </p:grpSpPr>
      <p:sp>
        <p:nvSpPr>
          <p:cNvPr id="29" name="Google Shape;29;p5"/>
          <p:cNvSpPr txBox="1">
            <a:spLocks noGrp="1"/>
          </p:cNvSpPr>
          <p:nvPr>
            <p:ph type="subTitle" idx="1"/>
          </p:nvPr>
        </p:nvSpPr>
        <p:spPr>
          <a:xfrm>
            <a:off x="6397350" y="2497713"/>
            <a:ext cx="1876800" cy="35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800"/>
              <a:buNone/>
              <a:defRPr sz="800"/>
            </a:lvl2pPr>
            <a:lvl3pPr lvl="2" rtl="0">
              <a:lnSpc>
                <a:spcPct val="100000"/>
              </a:lnSpc>
              <a:spcBef>
                <a:spcPts val="0"/>
              </a:spcBef>
              <a:spcAft>
                <a:spcPts val="0"/>
              </a:spcAft>
              <a:buSzPts val="800"/>
              <a:buNone/>
              <a:defRPr sz="800"/>
            </a:lvl3pPr>
            <a:lvl4pPr lvl="3" rtl="0">
              <a:lnSpc>
                <a:spcPct val="100000"/>
              </a:lnSpc>
              <a:spcBef>
                <a:spcPts val="0"/>
              </a:spcBef>
              <a:spcAft>
                <a:spcPts val="0"/>
              </a:spcAft>
              <a:buSzPts val="800"/>
              <a:buNone/>
              <a:defRPr sz="800"/>
            </a:lvl4pPr>
            <a:lvl5pPr lvl="4" rtl="0">
              <a:lnSpc>
                <a:spcPct val="100000"/>
              </a:lnSpc>
              <a:spcBef>
                <a:spcPts val="0"/>
              </a:spcBef>
              <a:spcAft>
                <a:spcPts val="0"/>
              </a:spcAft>
              <a:buSzPts val="800"/>
              <a:buNone/>
              <a:defRPr sz="800"/>
            </a:lvl5pPr>
            <a:lvl6pPr lvl="5" rtl="0">
              <a:lnSpc>
                <a:spcPct val="100000"/>
              </a:lnSpc>
              <a:spcBef>
                <a:spcPts val="0"/>
              </a:spcBef>
              <a:spcAft>
                <a:spcPts val="0"/>
              </a:spcAft>
              <a:buSzPts val="800"/>
              <a:buNone/>
              <a:defRPr sz="800"/>
            </a:lvl6pPr>
            <a:lvl7pPr lvl="6" rtl="0">
              <a:lnSpc>
                <a:spcPct val="100000"/>
              </a:lnSpc>
              <a:spcBef>
                <a:spcPts val="0"/>
              </a:spcBef>
              <a:spcAft>
                <a:spcPts val="0"/>
              </a:spcAft>
              <a:buSzPts val="800"/>
              <a:buNone/>
              <a:defRPr sz="800"/>
            </a:lvl7pPr>
            <a:lvl8pPr lvl="7" rtl="0">
              <a:lnSpc>
                <a:spcPct val="100000"/>
              </a:lnSpc>
              <a:spcBef>
                <a:spcPts val="0"/>
              </a:spcBef>
              <a:spcAft>
                <a:spcPts val="0"/>
              </a:spcAft>
              <a:buSzPts val="800"/>
              <a:buNone/>
              <a:defRPr sz="800"/>
            </a:lvl8pPr>
            <a:lvl9pPr lvl="8" rtl="0">
              <a:lnSpc>
                <a:spcPct val="100000"/>
              </a:lnSpc>
              <a:spcBef>
                <a:spcPts val="0"/>
              </a:spcBef>
              <a:spcAft>
                <a:spcPts val="0"/>
              </a:spcAft>
              <a:buSzPts val="800"/>
              <a:buNone/>
              <a:defRPr sz="800"/>
            </a:lvl9pPr>
          </a:lstStyle>
          <a:p>
            <a:endParaRPr/>
          </a:p>
        </p:txBody>
      </p:sp>
      <p:sp>
        <p:nvSpPr>
          <p:cNvPr id="30" name="Google Shape;30;p5"/>
          <p:cNvSpPr txBox="1">
            <a:spLocks noGrp="1"/>
          </p:cNvSpPr>
          <p:nvPr>
            <p:ph type="ctrTitle"/>
          </p:nvPr>
        </p:nvSpPr>
        <p:spPr>
          <a:xfrm>
            <a:off x="6397350" y="2286975"/>
            <a:ext cx="3473100" cy="358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b="1"/>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1" name="Google Shape;31;p5"/>
          <p:cNvSpPr txBox="1">
            <a:spLocks noGrp="1"/>
          </p:cNvSpPr>
          <p:nvPr>
            <p:ph type="title" idx="2" hasCustomPrompt="1"/>
          </p:nvPr>
        </p:nvSpPr>
        <p:spPr>
          <a:xfrm>
            <a:off x="5023000" y="2392350"/>
            <a:ext cx="1240500" cy="35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FOUR COLUMNS ">
  <p:cSld name="BIG_NUMBER_1_2_1">
    <p:spTree>
      <p:nvGrpSpPr>
        <p:cNvPr id="1" name="Shape 43"/>
        <p:cNvGrpSpPr/>
        <p:nvPr/>
      </p:nvGrpSpPr>
      <p:grpSpPr>
        <a:xfrm>
          <a:off x="0" y="0"/>
          <a:ext cx="0" cy="0"/>
          <a:chOff x="0" y="0"/>
          <a:chExt cx="0" cy="0"/>
        </a:xfrm>
      </p:grpSpPr>
      <p:sp>
        <p:nvSpPr>
          <p:cNvPr id="44" name="Google Shape;44;p8"/>
          <p:cNvSpPr txBox="1">
            <a:spLocks noGrp="1"/>
          </p:cNvSpPr>
          <p:nvPr>
            <p:ph type="ctrTitle"/>
          </p:nvPr>
        </p:nvSpPr>
        <p:spPr>
          <a:xfrm>
            <a:off x="6424323" y="982563"/>
            <a:ext cx="2019900" cy="36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5" name="Google Shape;45;p8"/>
          <p:cNvSpPr txBox="1">
            <a:spLocks noGrp="1"/>
          </p:cNvSpPr>
          <p:nvPr>
            <p:ph type="subTitle" idx="1"/>
          </p:nvPr>
        </p:nvSpPr>
        <p:spPr>
          <a:xfrm>
            <a:off x="6424323" y="1290263"/>
            <a:ext cx="2019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6" name="Google Shape;46;p8"/>
          <p:cNvSpPr txBox="1">
            <a:spLocks noGrp="1"/>
          </p:cNvSpPr>
          <p:nvPr>
            <p:ph type="ctrTitle" idx="2"/>
          </p:nvPr>
        </p:nvSpPr>
        <p:spPr>
          <a:xfrm>
            <a:off x="6424323" y="3136838"/>
            <a:ext cx="2019900" cy="36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7" name="Google Shape;47;p8"/>
          <p:cNvSpPr txBox="1">
            <a:spLocks noGrp="1"/>
          </p:cNvSpPr>
          <p:nvPr>
            <p:ph type="subTitle" idx="3"/>
          </p:nvPr>
        </p:nvSpPr>
        <p:spPr>
          <a:xfrm>
            <a:off x="6424323" y="3444538"/>
            <a:ext cx="2019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8" name="Google Shape;48;p8"/>
          <p:cNvSpPr txBox="1">
            <a:spLocks noGrp="1"/>
          </p:cNvSpPr>
          <p:nvPr>
            <p:ph type="ctrTitle" idx="4"/>
          </p:nvPr>
        </p:nvSpPr>
        <p:spPr>
          <a:xfrm>
            <a:off x="3937673" y="982563"/>
            <a:ext cx="2019900" cy="36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9" name="Google Shape;49;p8"/>
          <p:cNvSpPr txBox="1">
            <a:spLocks noGrp="1"/>
          </p:cNvSpPr>
          <p:nvPr>
            <p:ph type="subTitle" idx="5"/>
          </p:nvPr>
        </p:nvSpPr>
        <p:spPr>
          <a:xfrm>
            <a:off x="3937673" y="1290263"/>
            <a:ext cx="2019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0" name="Google Shape;50;p8"/>
          <p:cNvSpPr txBox="1">
            <a:spLocks noGrp="1"/>
          </p:cNvSpPr>
          <p:nvPr>
            <p:ph type="ctrTitle" idx="6"/>
          </p:nvPr>
        </p:nvSpPr>
        <p:spPr>
          <a:xfrm>
            <a:off x="3937673" y="3136838"/>
            <a:ext cx="2019900" cy="36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1" name="Google Shape;51;p8"/>
          <p:cNvSpPr txBox="1">
            <a:spLocks noGrp="1"/>
          </p:cNvSpPr>
          <p:nvPr>
            <p:ph type="subTitle" idx="7"/>
          </p:nvPr>
        </p:nvSpPr>
        <p:spPr>
          <a:xfrm>
            <a:off x="3937673" y="3444538"/>
            <a:ext cx="2019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2" name="Google Shape;52;p8"/>
          <p:cNvSpPr txBox="1">
            <a:spLocks noGrp="1"/>
          </p:cNvSpPr>
          <p:nvPr>
            <p:ph type="ctrTitle" idx="8"/>
          </p:nvPr>
        </p:nvSpPr>
        <p:spPr>
          <a:xfrm rot="-5400000">
            <a:off x="-2112301" y="2205450"/>
            <a:ext cx="5525400" cy="73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b="1"/>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LIST">
  <p:cSld name="BIG_NUMBER_1_2_2_1_1">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rot="-5400000">
            <a:off x="-2112301" y="2205450"/>
            <a:ext cx="5525400" cy="73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b="1"/>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7" name="Google Shape;87;p13"/>
          <p:cNvSpPr txBox="1">
            <a:spLocks noGrp="1"/>
          </p:cNvSpPr>
          <p:nvPr>
            <p:ph type="body" idx="1"/>
          </p:nvPr>
        </p:nvSpPr>
        <p:spPr>
          <a:xfrm>
            <a:off x="5397175" y="891350"/>
            <a:ext cx="3100500" cy="2162700"/>
          </a:xfrm>
          <a:prstGeom prst="rect">
            <a:avLst/>
          </a:prstGeom>
        </p:spPr>
        <p:txBody>
          <a:bodyPr spcFirstLastPara="1" wrap="square" lIns="91425" tIns="91425" rIns="91425" bIns="91425" anchor="t" anchorCtr="0">
            <a:noAutofit/>
          </a:bodyPr>
          <a:lstStyle>
            <a:lvl1pPr marL="457200" lvl="0" indent="-292100" rtl="0">
              <a:lnSpc>
                <a:spcPct val="150000"/>
              </a:lnSpc>
              <a:spcBef>
                <a:spcPts val="0"/>
              </a:spcBef>
              <a:spcAft>
                <a:spcPts val="0"/>
              </a:spcAft>
              <a:buSzPts val="1000"/>
              <a:buChar char="●"/>
              <a:defRPr sz="1000"/>
            </a:lvl1pPr>
            <a:lvl2pPr marL="914400" lvl="1" indent="-292100" rtl="0">
              <a:lnSpc>
                <a:spcPct val="150000"/>
              </a:lnSpc>
              <a:spcBef>
                <a:spcPts val="1600"/>
              </a:spcBef>
              <a:spcAft>
                <a:spcPts val="0"/>
              </a:spcAft>
              <a:buSzPts val="1000"/>
              <a:buChar char="○"/>
              <a:defRPr sz="1000"/>
            </a:lvl2pPr>
            <a:lvl3pPr marL="1371600" lvl="2" indent="-292100" rtl="0">
              <a:lnSpc>
                <a:spcPct val="150000"/>
              </a:lnSpc>
              <a:spcBef>
                <a:spcPts val="1600"/>
              </a:spcBef>
              <a:spcAft>
                <a:spcPts val="0"/>
              </a:spcAft>
              <a:buSzPts val="1000"/>
              <a:buChar char="■"/>
              <a:defRPr sz="1000"/>
            </a:lvl3pPr>
            <a:lvl4pPr marL="1828800" lvl="3" indent="-292100" rtl="0">
              <a:lnSpc>
                <a:spcPct val="150000"/>
              </a:lnSpc>
              <a:spcBef>
                <a:spcPts val="1600"/>
              </a:spcBef>
              <a:spcAft>
                <a:spcPts val="0"/>
              </a:spcAft>
              <a:buSzPts val="1000"/>
              <a:buChar char="●"/>
              <a:defRPr sz="1000"/>
            </a:lvl4pPr>
            <a:lvl5pPr marL="2286000" lvl="4" indent="-292100" rtl="0">
              <a:lnSpc>
                <a:spcPct val="150000"/>
              </a:lnSpc>
              <a:spcBef>
                <a:spcPts val="1600"/>
              </a:spcBef>
              <a:spcAft>
                <a:spcPts val="0"/>
              </a:spcAft>
              <a:buSzPts val="1000"/>
              <a:buChar char="○"/>
              <a:defRPr sz="1000"/>
            </a:lvl5pPr>
            <a:lvl6pPr marL="2743200" lvl="5" indent="-292100" rtl="0">
              <a:lnSpc>
                <a:spcPct val="150000"/>
              </a:lnSpc>
              <a:spcBef>
                <a:spcPts val="1600"/>
              </a:spcBef>
              <a:spcAft>
                <a:spcPts val="0"/>
              </a:spcAft>
              <a:buSzPts val="1000"/>
              <a:buChar char="■"/>
              <a:defRPr sz="1000"/>
            </a:lvl6pPr>
            <a:lvl7pPr marL="3200400" lvl="6" indent="-292100" rtl="0">
              <a:lnSpc>
                <a:spcPct val="150000"/>
              </a:lnSpc>
              <a:spcBef>
                <a:spcPts val="1600"/>
              </a:spcBef>
              <a:spcAft>
                <a:spcPts val="0"/>
              </a:spcAft>
              <a:buSzPts val="1000"/>
              <a:buChar char="●"/>
              <a:defRPr sz="1000"/>
            </a:lvl7pPr>
            <a:lvl8pPr marL="3657600" lvl="7" indent="-292100" rtl="0">
              <a:lnSpc>
                <a:spcPct val="150000"/>
              </a:lnSpc>
              <a:spcBef>
                <a:spcPts val="1600"/>
              </a:spcBef>
              <a:spcAft>
                <a:spcPts val="0"/>
              </a:spcAft>
              <a:buSzPts val="1000"/>
              <a:buChar char="○"/>
              <a:defRPr sz="1000"/>
            </a:lvl8pPr>
            <a:lvl9pPr marL="4114800" lvl="8" indent="-292100" rtl="0">
              <a:lnSpc>
                <a:spcPct val="150000"/>
              </a:lnSpc>
              <a:spcBef>
                <a:spcPts val="1600"/>
              </a:spcBef>
              <a:spcAft>
                <a:spcPts val="1600"/>
              </a:spcAft>
              <a:buSzPts val="1000"/>
              <a:buChar char="■"/>
              <a:defRPr sz="1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lide">
  <p:cSld name="CUSTOM">
    <p:spTree>
      <p:nvGrpSpPr>
        <p:cNvPr id="1" name="Shape 10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F0F0F"/>
              </a:buClr>
              <a:buSzPts val="2800"/>
              <a:buFont typeface="Roboto Condensed"/>
              <a:buNone/>
              <a:defRPr sz="2800">
                <a:solidFill>
                  <a:srgbClr val="0F0F0F"/>
                </a:solidFill>
                <a:latin typeface="Roboto Condensed"/>
                <a:ea typeface="Roboto Condensed"/>
                <a:cs typeface="Roboto Condensed"/>
                <a:sym typeface="Roboto Condensed"/>
              </a:defRPr>
            </a:lvl1pPr>
            <a:lvl2pPr lvl="1">
              <a:spcBef>
                <a:spcPts val="0"/>
              </a:spcBef>
              <a:spcAft>
                <a:spcPts val="0"/>
              </a:spcAft>
              <a:buClr>
                <a:srgbClr val="0F0F0F"/>
              </a:buClr>
              <a:buSzPts val="2800"/>
              <a:buFont typeface="Roboto Condensed"/>
              <a:buNone/>
              <a:defRPr sz="2800">
                <a:solidFill>
                  <a:srgbClr val="0F0F0F"/>
                </a:solidFill>
                <a:latin typeface="Roboto Condensed"/>
                <a:ea typeface="Roboto Condensed"/>
                <a:cs typeface="Roboto Condensed"/>
                <a:sym typeface="Roboto Condensed"/>
              </a:defRPr>
            </a:lvl2pPr>
            <a:lvl3pPr lvl="2">
              <a:spcBef>
                <a:spcPts val="0"/>
              </a:spcBef>
              <a:spcAft>
                <a:spcPts val="0"/>
              </a:spcAft>
              <a:buClr>
                <a:srgbClr val="0F0F0F"/>
              </a:buClr>
              <a:buSzPts val="2800"/>
              <a:buFont typeface="Roboto Condensed"/>
              <a:buNone/>
              <a:defRPr sz="2800">
                <a:solidFill>
                  <a:srgbClr val="0F0F0F"/>
                </a:solidFill>
                <a:latin typeface="Roboto Condensed"/>
                <a:ea typeface="Roboto Condensed"/>
                <a:cs typeface="Roboto Condensed"/>
                <a:sym typeface="Roboto Condensed"/>
              </a:defRPr>
            </a:lvl3pPr>
            <a:lvl4pPr lvl="3">
              <a:spcBef>
                <a:spcPts val="0"/>
              </a:spcBef>
              <a:spcAft>
                <a:spcPts val="0"/>
              </a:spcAft>
              <a:buClr>
                <a:srgbClr val="0F0F0F"/>
              </a:buClr>
              <a:buSzPts val="2800"/>
              <a:buFont typeface="Roboto Condensed"/>
              <a:buNone/>
              <a:defRPr sz="2800">
                <a:solidFill>
                  <a:srgbClr val="0F0F0F"/>
                </a:solidFill>
                <a:latin typeface="Roboto Condensed"/>
                <a:ea typeface="Roboto Condensed"/>
                <a:cs typeface="Roboto Condensed"/>
                <a:sym typeface="Roboto Condensed"/>
              </a:defRPr>
            </a:lvl4pPr>
            <a:lvl5pPr lvl="4">
              <a:spcBef>
                <a:spcPts val="0"/>
              </a:spcBef>
              <a:spcAft>
                <a:spcPts val="0"/>
              </a:spcAft>
              <a:buClr>
                <a:srgbClr val="0F0F0F"/>
              </a:buClr>
              <a:buSzPts val="2800"/>
              <a:buFont typeface="Roboto Condensed"/>
              <a:buNone/>
              <a:defRPr sz="2800">
                <a:solidFill>
                  <a:srgbClr val="0F0F0F"/>
                </a:solidFill>
                <a:latin typeface="Roboto Condensed"/>
                <a:ea typeface="Roboto Condensed"/>
                <a:cs typeface="Roboto Condensed"/>
                <a:sym typeface="Roboto Condensed"/>
              </a:defRPr>
            </a:lvl5pPr>
            <a:lvl6pPr lvl="5">
              <a:spcBef>
                <a:spcPts val="0"/>
              </a:spcBef>
              <a:spcAft>
                <a:spcPts val="0"/>
              </a:spcAft>
              <a:buClr>
                <a:srgbClr val="0F0F0F"/>
              </a:buClr>
              <a:buSzPts val="2800"/>
              <a:buFont typeface="Roboto Condensed"/>
              <a:buNone/>
              <a:defRPr sz="2800">
                <a:solidFill>
                  <a:srgbClr val="0F0F0F"/>
                </a:solidFill>
                <a:latin typeface="Roboto Condensed"/>
                <a:ea typeface="Roboto Condensed"/>
                <a:cs typeface="Roboto Condensed"/>
                <a:sym typeface="Roboto Condensed"/>
              </a:defRPr>
            </a:lvl6pPr>
            <a:lvl7pPr lvl="6">
              <a:spcBef>
                <a:spcPts val="0"/>
              </a:spcBef>
              <a:spcAft>
                <a:spcPts val="0"/>
              </a:spcAft>
              <a:buClr>
                <a:srgbClr val="0F0F0F"/>
              </a:buClr>
              <a:buSzPts val="2800"/>
              <a:buFont typeface="Roboto Condensed"/>
              <a:buNone/>
              <a:defRPr sz="2800">
                <a:solidFill>
                  <a:srgbClr val="0F0F0F"/>
                </a:solidFill>
                <a:latin typeface="Roboto Condensed"/>
                <a:ea typeface="Roboto Condensed"/>
                <a:cs typeface="Roboto Condensed"/>
                <a:sym typeface="Roboto Condensed"/>
              </a:defRPr>
            </a:lvl7pPr>
            <a:lvl8pPr lvl="7">
              <a:spcBef>
                <a:spcPts val="0"/>
              </a:spcBef>
              <a:spcAft>
                <a:spcPts val="0"/>
              </a:spcAft>
              <a:buClr>
                <a:srgbClr val="0F0F0F"/>
              </a:buClr>
              <a:buSzPts val="2800"/>
              <a:buFont typeface="Roboto Condensed"/>
              <a:buNone/>
              <a:defRPr sz="2800">
                <a:solidFill>
                  <a:srgbClr val="0F0F0F"/>
                </a:solidFill>
                <a:latin typeface="Roboto Condensed"/>
                <a:ea typeface="Roboto Condensed"/>
                <a:cs typeface="Roboto Condensed"/>
                <a:sym typeface="Roboto Condensed"/>
              </a:defRPr>
            </a:lvl8pPr>
            <a:lvl9pPr lvl="8">
              <a:spcBef>
                <a:spcPts val="0"/>
              </a:spcBef>
              <a:spcAft>
                <a:spcPts val="0"/>
              </a:spcAft>
              <a:buClr>
                <a:srgbClr val="0F0F0F"/>
              </a:buClr>
              <a:buSzPts val="2800"/>
              <a:buFont typeface="Roboto Condensed"/>
              <a:buNone/>
              <a:defRPr sz="2800">
                <a:solidFill>
                  <a:srgbClr val="0F0F0F"/>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0F0F0F"/>
              </a:buClr>
              <a:buSzPts val="1800"/>
              <a:buFont typeface="Lora"/>
              <a:buChar char="●"/>
              <a:defRPr sz="1800">
                <a:solidFill>
                  <a:srgbClr val="0F0F0F"/>
                </a:solidFill>
                <a:latin typeface="Lora"/>
                <a:ea typeface="Lora"/>
                <a:cs typeface="Lora"/>
                <a:sym typeface="Lora"/>
              </a:defRPr>
            </a:lvl1pPr>
            <a:lvl2pPr marL="914400" lvl="1" indent="-317500">
              <a:lnSpc>
                <a:spcPct val="115000"/>
              </a:lnSpc>
              <a:spcBef>
                <a:spcPts val="1600"/>
              </a:spcBef>
              <a:spcAft>
                <a:spcPts val="0"/>
              </a:spcAft>
              <a:buClr>
                <a:srgbClr val="0F0F0F"/>
              </a:buClr>
              <a:buSzPts val="1400"/>
              <a:buFont typeface="Lora"/>
              <a:buChar char="○"/>
              <a:defRPr>
                <a:solidFill>
                  <a:srgbClr val="0F0F0F"/>
                </a:solidFill>
                <a:latin typeface="Lora"/>
                <a:ea typeface="Lora"/>
                <a:cs typeface="Lora"/>
                <a:sym typeface="Lora"/>
              </a:defRPr>
            </a:lvl2pPr>
            <a:lvl3pPr marL="1371600" lvl="2" indent="-317500">
              <a:lnSpc>
                <a:spcPct val="115000"/>
              </a:lnSpc>
              <a:spcBef>
                <a:spcPts val="1600"/>
              </a:spcBef>
              <a:spcAft>
                <a:spcPts val="0"/>
              </a:spcAft>
              <a:buClr>
                <a:srgbClr val="0F0F0F"/>
              </a:buClr>
              <a:buSzPts val="1400"/>
              <a:buFont typeface="Lora"/>
              <a:buChar char="■"/>
              <a:defRPr>
                <a:solidFill>
                  <a:srgbClr val="0F0F0F"/>
                </a:solidFill>
                <a:latin typeface="Lora"/>
                <a:ea typeface="Lora"/>
                <a:cs typeface="Lora"/>
                <a:sym typeface="Lora"/>
              </a:defRPr>
            </a:lvl3pPr>
            <a:lvl4pPr marL="1828800" lvl="3" indent="-317500">
              <a:lnSpc>
                <a:spcPct val="115000"/>
              </a:lnSpc>
              <a:spcBef>
                <a:spcPts val="1600"/>
              </a:spcBef>
              <a:spcAft>
                <a:spcPts val="0"/>
              </a:spcAft>
              <a:buClr>
                <a:srgbClr val="0F0F0F"/>
              </a:buClr>
              <a:buSzPts val="1400"/>
              <a:buFont typeface="Lora"/>
              <a:buChar char="●"/>
              <a:defRPr>
                <a:solidFill>
                  <a:srgbClr val="0F0F0F"/>
                </a:solidFill>
                <a:latin typeface="Lora"/>
                <a:ea typeface="Lora"/>
                <a:cs typeface="Lora"/>
                <a:sym typeface="Lora"/>
              </a:defRPr>
            </a:lvl4pPr>
            <a:lvl5pPr marL="2286000" lvl="4" indent="-317500">
              <a:lnSpc>
                <a:spcPct val="115000"/>
              </a:lnSpc>
              <a:spcBef>
                <a:spcPts val="1600"/>
              </a:spcBef>
              <a:spcAft>
                <a:spcPts val="0"/>
              </a:spcAft>
              <a:buClr>
                <a:srgbClr val="0F0F0F"/>
              </a:buClr>
              <a:buSzPts val="1400"/>
              <a:buFont typeface="Lora"/>
              <a:buChar char="○"/>
              <a:defRPr>
                <a:solidFill>
                  <a:srgbClr val="0F0F0F"/>
                </a:solidFill>
                <a:latin typeface="Lora"/>
                <a:ea typeface="Lora"/>
                <a:cs typeface="Lora"/>
                <a:sym typeface="Lora"/>
              </a:defRPr>
            </a:lvl5pPr>
            <a:lvl6pPr marL="2743200" lvl="5" indent="-317500">
              <a:lnSpc>
                <a:spcPct val="115000"/>
              </a:lnSpc>
              <a:spcBef>
                <a:spcPts val="1600"/>
              </a:spcBef>
              <a:spcAft>
                <a:spcPts val="0"/>
              </a:spcAft>
              <a:buClr>
                <a:srgbClr val="0F0F0F"/>
              </a:buClr>
              <a:buSzPts val="1400"/>
              <a:buFont typeface="Lora"/>
              <a:buChar char="■"/>
              <a:defRPr>
                <a:solidFill>
                  <a:srgbClr val="0F0F0F"/>
                </a:solidFill>
                <a:latin typeface="Lora"/>
                <a:ea typeface="Lora"/>
                <a:cs typeface="Lora"/>
                <a:sym typeface="Lora"/>
              </a:defRPr>
            </a:lvl6pPr>
            <a:lvl7pPr marL="3200400" lvl="6" indent="-317500">
              <a:lnSpc>
                <a:spcPct val="115000"/>
              </a:lnSpc>
              <a:spcBef>
                <a:spcPts val="1600"/>
              </a:spcBef>
              <a:spcAft>
                <a:spcPts val="0"/>
              </a:spcAft>
              <a:buClr>
                <a:srgbClr val="0F0F0F"/>
              </a:buClr>
              <a:buSzPts val="1400"/>
              <a:buFont typeface="Lora"/>
              <a:buChar char="●"/>
              <a:defRPr>
                <a:solidFill>
                  <a:srgbClr val="0F0F0F"/>
                </a:solidFill>
                <a:latin typeface="Lora"/>
                <a:ea typeface="Lora"/>
                <a:cs typeface="Lora"/>
                <a:sym typeface="Lora"/>
              </a:defRPr>
            </a:lvl7pPr>
            <a:lvl8pPr marL="3657600" lvl="7" indent="-317500">
              <a:lnSpc>
                <a:spcPct val="115000"/>
              </a:lnSpc>
              <a:spcBef>
                <a:spcPts val="1600"/>
              </a:spcBef>
              <a:spcAft>
                <a:spcPts val="0"/>
              </a:spcAft>
              <a:buClr>
                <a:srgbClr val="0F0F0F"/>
              </a:buClr>
              <a:buSzPts val="1400"/>
              <a:buFont typeface="Lora"/>
              <a:buChar char="○"/>
              <a:defRPr>
                <a:solidFill>
                  <a:srgbClr val="0F0F0F"/>
                </a:solidFill>
                <a:latin typeface="Lora"/>
                <a:ea typeface="Lora"/>
                <a:cs typeface="Lora"/>
                <a:sym typeface="Lora"/>
              </a:defRPr>
            </a:lvl8pPr>
            <a:lvl9pPr marL="4114800" lvl="8" indent="-317500">
              <a:lnSpc>
                <a:spcPct val="115000"/>
              </a:lnSpc>
              <a:spcBef>
                <a:spcPts val="1600"/>
              </a:spcBef>
              <a:spcAft>
                <a:spcPts val="1600"/>
              </a:spcAft>
              <a:buClr>
                <a:srgbClr val="0F0F0F"/>
              </a:buClr>
              <a:buSzPts val="1400"/>
              <a:buFont typeface="Lora"/>
              <a:buChar char="■"/>
              <a:defRPr>
                <a:solidFill>
                  <a:srgbClr val="0F0F0F"/>
                </a:solidFill>
                <a:latin typeface="Lora"/>
                <a:ea typeface="Lora"/>
                <a:cs typeface="Lora"/>
                <a:sym typeface="Lor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4" r:id="rId3"/>
    <p:sldLayoutId id="2147483659" r:id="rId4"/>
    <p:sldLayoutId id="214748366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es.wikipedia.org/wiki/Toma_de_la_Bastill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webp"/><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gosc.pl/doc/6849705.Czy-Napoleon-zmarl-jako-chrzescijanin-Dziwny-sen-widzeni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samuelpradof.blogspot.com/2009/"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s://hurraki.de/wiki/Kommunismu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laventanaciudadana.cl/pensamientos-de-michel-foucaul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pxhere.com/es/photo/1231258"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hyperlink" Target="https://mamvas.blogspot.com/2020/03/yuval-noah-harari-el-mundo-despues-del.html" TargetMode="External"/><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6B440A6-48DF-9DAF-A433-6169AB932D6F}"/>
              </a:ext>
            </a:extLst>
          </p:cNvPr>
          <p:cNvPicPr>
            <a:picLocks noChangeAspect="1"/>
          </p:cNvPicPr>
          <p:nvPr/>
        </p:nvPicPr>
        <p:blipFill>
          <a:blip r:embed="rId3"/>
          <a:stretch>
            <a:fillRect/>
          </a:stretch>
        </p:blipFill>
        <p:spPr>
          <a:xfrm>
            <a:off x="0" y="0"/>
            <a:ext cx="9144000" cy="5681472"/>
          </a:xfrm>
          <a:prstGeom prst="rect">
            <a:avLst/>
          </a:prstGeom>
        </p:spPr>
      </p:pic>
      <p:sp>
        <p:nvSpPr>
          <p:cNvPr id="4" name="Google Shape;109;p20">
            <a:extLst>
              <a:ext uri="{FF2B5EF4-FFF2-40B4-BE49-F238E27FC236}">
                <a16:creationId xmlns:a16="http://schemas.microsoft.com/office/drawing/2014/main" id="{1722AABD-C619-5022-F88B-2515133D77C5}"/>
              </a:ext>
            </a:extLst>
          </p:cNvPr>
          <p:cNvSpPr txBox="1">
            <a:spLocks/>
          </p:cNvSpPr>
          <p:nvPr/>
        </p:nvSpPr>
        <p:spPr>
          <a:xfrm>
            <a:off x="311700" y="804175"/>
            <a:ext cx="8520600" cy="2052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F0F0F"/>
              </a:buClr>
              <a:buSzPts val="2400"/>
              <a:buFont typeface="Roboto Condensed"/>
              <a:buNone/>
              <a:defRPr sz="2400" b="0" i="0" u="none" strike="noStrike" cap="none">
                <a:solidFill>
                  <a:srgbClr val="0F0F0F"/>
                </a:solidFill>
                <a:latin typeface="Roboto Condensed"/>
                <a:ea typeface="Roboto Condensed"/>
                <a:cs typeface="Roboto Condensed"/>
                <a:sym typeface="Roboto Condensed"/>
              </a:defRPr>
            </a:lvl1pPr>
            <a:lvl2pPr marR="0" lvl="1"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2pPr>
            <a:lvl3pPr marR="0" lvl="2"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3pPr>
            <a:lvl4pPr marR="0" lvl="3"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4pPr>
            <a:lvl5pPr marR="0" lvl="4"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5pPr>
            <a:lvl6pPr marR="0" lvl="5"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6pPr>
            <a:lvl7pPr marR="0" lvl="6"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7pPr>
            <a:lvl8pPr marR="0" lvl="7"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8pPr>
            <a:lvl9pPr marR="0" lvl="8"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9pPr>
          </a:lstStyle>
          <a:p>
            <a:r>
              <a:rPr lang="es-ES_tradnl" noProof="0" dirty="0">
                <a:solidFill>
                  <a:srgbClr val="FFFFFF"/>
                </a:solidFill>
              </a:rPr>
              <a:t>HISTORIA DE LAS IDEOLOGÍAS EN CHILE</a:t>
            </a:r>
          </a:p>
        </p:txBody>
      </p:sp>
      <p:sp>
        <p:nvSpPr>
          <p:cNvPr id="5" name="Google Shape;110;p20">
            <a:extLst>
              <a:ext uri="{FF2B5EF4-FFF2-40B4-BE49-F238E27FC236}">
                <a16:creationId xmlns:a16="http://schemas.microsoft.com/office/drawing/2014/main" id="{BA6A6272-A847-A3AF-D071-6FED81760193}"/>
              </a:ext>
            </a:extLst>
          </p:cNvPr>
          <p:cNvSpPr txBox="1">
            <a:spLocks/>
          </p:cNvSpPr>
          <p:nvPr/>
        </p:nvSpPr>
        <p:spPr>
          <a:xfrm>
            <a:off x="311700" y="2840736"/>
            <a:ext cx="8520600" cy="79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0F0F0F"/>
              </a:buClr>
              <a:buSzPts val="1000"/>
              <a:buFont typeface="Lora"/>
              <a:buNone/>
              <a:defRPr sz="1000" b="0" i="0" u="none" strike="noStrike" cap="none">
                <a:solidFill>
                  <a:srgbClr val="0F0F0F"/>
                </a:solidFill>
                <a:latin typeface="Lora"/>
                <a:ea typeface="Lora"/>
                <a:cs typeface="Lora"/>
                <a:sym typeface="Lora"/>
              </a:defRPr>
            </a:lvl1pPr>
            <a:lvl2pPr marL="914400" marR="0" lvl="1" indent="-317500" algn="ctr" rtl="0">
              <a:lnSpc>
                <a:spcPct val="100000"/>
              </a:lnSpc>
              <a:spcBef>
                <a:spcPts val="0"/>
              </a:spcBef>
              <a:spcAft>
                <a:spcPts val="0"/>
              </a:spcAft>
              <a:buClr>
                <a:srgbClr val="0F0F0F"/>
              </a:buClr>
              <a:buSzPts val="1000"/>
              <a:buFont typeface="Lora"/>
              <a:buNone/>
              <a:defRPr sz="1000" b="0" i="0" u="none" strike="noStrike" cap="none">
                <a:solidFill>
                  <a:srgbClr val="0F0F0F"/>
                </a:solidFill>
                <a:latin typeface="Lora"/>
                <a:ea typeface="Lora"/>
                <a:cs typeface="Lora"/>
                <a:sym typeface="Lora"/>
              </a:defRPr>
            </a:lvl2pPr>
            <a:lvl3pPr marL="1371600" marR="0" lvl="2" indent="-317500" algn="ctr" rtl="0">
              <a:lnSpc>
                <a:spcPct val="100000"/>
              </a:lnSpc>
              <a:spcBef>
                <a:spcPts val="0"/>
              </a:spcBef>
              <a:spcAft>
                <a:spcPts val="0"/>
              </a:spcAft>
              <a:buClr>
                <a:srgbClr val="0F0F0F"/>
              </a:buClr>
              <a:buSzPts val="1000"/>
              <a:buFont typeface="Lora"/>
              <a:buNone/>
              <a:defRPr sz="1000" b="0" i="0" u="none" strike="noStrike" cap="none">
                <a:solidFill>
                  <a:srgbClr val="0F0F0F"/>
                </a:solidFill>
                <a:latin typeface="Lora"/>
                <a:ea typeface="Lora"/>
                <a:cs typeface="Lora"/>
                <a:sym typeface="Lora"/>
              </a:defRPr>
            </a:lvl3pPr>
            <a:lvl4pPr marL="1828800" marR="0" lvl="3" indent="-317500" algn="ctr" rtl="0">
              <a:lnSpc>
                <a:spcPct val="100000"/>
              </a:lnSpc>
              <a:spcBef>
                <a:spcPts val="0"/>
              </a:spcBef>
              <a:spcAft>
                <a:spcPts val="0"/>
              </a:spcAft>
              <a:buClr>
                <a:srgbClr val="0F0F0F"/>
              </a:buClr>
              <a:buSzPts val="1000"/>
              <a:buFont typeface="Lora"/>
              <a:buNone/>
              <a:defRPr sz="1000" b="0" i="0" u="none" strike="noStrike" cap="none">
                <a:solidFill>
                  <a:srgbClr val="0F0F0F"/>
                </a:solidFill>
                <a:latin typeface="Lora"/>
                <a:ea typeface="Lora"/>
                <a:cs typeface="Lora"/>
                <a:sym typeface="Lora"/>
              </a:defRPr>
            </a:lvl4pPr>
            <a:lvl5pPr marL="2286000" marR="0" lvl="4" indent="-317500" algn="ctr" rtl="0">
              <a:lnSpc>
                <a:spcPct val="100000"/>
              </a:lnSpc>
              <a:spcBef>
                <a:spcPts val="0"/>
              </a:spcBef>
              <a:spcAft>
                <a:spcPts val="0"/>
              </a:spcAft>
              <a:buClr>
                <a:srgbClr val="0F0F0F"/>
              </a:buClr>
              <a:buSzPts val="1000"/>
              <a:buFont typeface="Lora"/>
              <a:buNone/>
              <a:defRPr sz="1000" b="0" i="0" u="none" strike="noStrike" cap="none">
                <a:solidFill>
                  <a:srgbClr val="0F0F0F"/>
                </a:solidFill>
                <a:latin typeface="Lora"/>
                <a:ea typeface="Lora"/>
                <a:cs typeface="Lora"/>
                <a:sym typeface="Lora"/>
              </a:defRPr>
            </a:lvl5pPr>
            <a:lvl6pPr marL="2743200" marR="0" lvl="5" indent="-317500" algn="ctr" rtl="0">
              <a:lnSpc>
                <a:spcPct val="100000"/>
              </a:lnSpc>
              <a:spcBef>
                <a:spcPts val="0"/>
              </a:spcBef>
              <a:spcAft>
                <a:spcPts val="0"/>
              </a:spcAft>
              <a:buClr>
                <a:srgbClr val="0F0F0F"/>
              </a:buClr>
              <a:buSzPts val="1000"/>
              <a:buFont typeface="Lora"/>
              <a:buNone/>
              <a:defRPr sz="1000" b="0" i="0" u="none" strike="noStrike" cap="none">
                <a:solidFill>
                  <a:srgbClr val="0F0F0F"/>
                </a:solidFill>
                <a:latin typeface="Lora"/>
                <a:ea typeface="Lora"/>
                <a:cs typeface="Lora"/>
                <a:sym typeface="Lora"/>
              </a:defRPr>
            </a:lvl6pPr>
            <a:lvl7pPr marL="3200400" marR="0" lvl="6" indent="-317500" algn="ctr" rtl="0">
              <a:lnSpc>
                <a:spcPct val="100000"/>
              </a:lnSpc>
              <a:spcBef>
                <a:spcPts val="0"/>
              </a:spcBef>
              <a:spcAft>
                <a:spcPts val="0"/>
              </a:spcAft>
              <a:buClr>
                <a:srgbClr val="0F0F0F"/>
              </a:buClr>
              <a:buSzPts val="1000"/>
              <a:buFont typeface="Lora"/>
              <a:buNone/>
              <a:defRPr sz="1000" b="0" i="0" u="none" strike="noStrike" cap="none">
                <a:solidFill>
                  <a:srgbClr val="0F0F0F"/>
                </a:solidFill>
                <a:latin typeface="Lora"/>
                <a:ea typeface="Lora"/>
                <a:cs typeface="Lora"/>
                <a:sym typeface="Lora"/>
              </a:defRPr>
            </a:lvl7pPr>
            <a:lvl8pPr marL="3657600" marR="0" lvl="7" indent="-317500" algn="ctr" rtl="0">
              <a:lnSpc>
                <a:spcPct val="100000"/>
              </a:lnSpc>
              <a:spcBef>
                <a:spcPts val="0"/>
              </a:spcBef>
              <a:spcAft>
                <a:spcPts val="0"/>
              </a:spcAft>
              <a:buClr>
                <a:srgbClr val="0F0F0F"/>
              </a:buClr>
              <a:buSzPts val="1000"/>
              <a:buFont typeface="Lora"/>
              <a:buNone/>
              <a:defRPr sz="1000" b="0" i="0" u="none" strike="noStrike" cap="none">
                <a:solidFill>
                  <a:srgbClr val="0F0F0F"/>
                </a:solidFill>
                <a:latin typeface="Lora"/>
                <a:ea typeface="Lora"/>
                <a:cs typeface="Lora"/>
                <a:sym typeface="Lora"/>
              </a:defRPr>
            </a:lvl8pPr>
            <a:lvl9pPr marL="4114800" marR="0" lvl="8" indent="-317500" algn="ctr" rtl="0">
              <a:lnSpc>
                <a:spcPct val="100000"/>
              </a:lnSpc>
              <a:spcBef>
                <a:spcPts val="0"/>
              </a:spcBef>
              <a:spcAft>
                <a:spcPts val="0"/>
              </a:spcAft>
              <a:buClr>
                <a:srgbClr val="0F0F0F"/>
              </a:buClr>
              <a:buSzPts val="1000"/>
              <a:buFont typeface="Lora"/>
              <a:buNone/>
              <a:defRPr sz="1000" b="0" i="0" u="none" strike="noStrike" cap="none">
                <a:solidFill>
                  <a:srgbClr val="0F0F0F"/>
                </a:solidFill>
                <a:latin typeface="Lora"/>
                <a:ea typeface="Lora"/>
                <a:cs typeface="Lora"/>
                <a:sym typeface="Lora"/>
              </a:defRPr>
            </a:lvl9pPr>
          </a:lstStyle>
          <a:p>
            <a:pPr marL="0" indent="0"/>
            <a:r>
              <a:rPr lang="es-ES_tradnl" noProof="0" dirty="0">
                <a:solidFill>
                  <a:srgbClr val="FFFFFF"/>
                </a:solidFill>
              </a:rPr>
              <a:t>Prof. Antonia Fonck L.</a:t>
            </a:r>
          </a:p>
        </p:txBody>
      </p:sp>
      <p:sp>
        <p:nvSpPr>
          <p:cNvPr id="6" name="Google Shape;111;p20">
            <a:extLst>
              <a:ext uri="{FF2B5EF4-FFF2-40B4-BE49-F238E27FC236}">
                <a16:creationId xmlns:a16="http://schemas.microsoft.com/office/drawing/2014/main" id="{23CBD701-A61A-3771-0927-93AF923F5A37}"/>
              </a:ext>
            </a:extLst>
          </p:cNvPr>
          <p:cNvSpPr/>
          <p:nvPr/>
        </p:nvSpPr>
        <p:spPr>
          <a:xfrm>
            <a:off x="2767500" y="2004836"/>
            <a:ext cx="3609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7" name="Google Shape;112;p20">
            <a:extLst>
              <a:ext uri="{FF2B5EF4-FFF2-40B4-BE49-F238E27FC236}">
                <a16:creationId xmlns:a16="http://schemas.microsoft.com/office/drawing/2014/main" id="{FA09C0C9-308F-A820-3535-57E883F67484}"/>
              </a:ext>
            </a:extLst>
          </p:cNvPr>
          <p:cNvSpPr/>
          <p:nvPr/>
        </p:nvSpPr>
        <p:spPr>
          <a:xfrm>
            <a:off x="2767500" y="3111536"/>
            <a:ext cx="3609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Tree>
    <p:extLst>
      <p:ext uri="{BB962C8B-B14F-4D97-AF65-F5344CB8AC3E}">
        <p14:creationId xmlns:p14="http://schemas.microsoft.com/office/powerpoint/2010/main" val="2399320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FED87FA5-7CCF-15FA-6828-67234C2A48BF}"/>
            </a:ext>
          </a:extLst>
        </p:cNvPr>
        <p:cNvGrpSpPr/>
        <p:nvPr/>
      </p:nvGrpSpPr>
      <p:grpSpPr>
        <a:xfrm>
          <a:off x="0" y="0"/>
          <a:ext cx="0" cy="0"/>
          <a:chOff x="0" y="0"/>
          <a:chExt cx="0" cy="0"/>
        </a:xfrm>
      </p:grpSpPr>
      <p:sp>
        <p:nvSpPr>
          <p:cNvPr id="117" name="Google Shape;117;p21">
            <a:extLst>
              <a:ext uri="{FF2B5EF4-FFF2-40B4-BE49-F238E27FC236}">
                <a16:creationId xmlns:a16="http://schemas.microsoft.com/office/drawing/2014/main" id="{03C67C69-B621-1C9E-EDFA-35D00455EFD5}"/>
              </a:ext>
            </a:extLst>
          </p:cNvPr>
          <p:cNvSpPr/>
          <p:nvPr/>
        </p:nvSpPr>
        <p:spPr>
          <a:xfrm>
            <a:off x="2105675" y="726900"/>
            <a:ext cx="6463200" cy="3537300"/>
          </a:xfrm>
          <a:prstGeom prst="rect">
            <a:avLst/>
          </a:prstGeom>
          <a:noFill/>
          <a:ln w="19050" cap="flat" cmpd="sng">
            <a:solidFill>
              <a:srgbClr val="7890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18" name="Google Shape;118;p21">
            <a:extLst>
              <a:ext uri="{FF2B5EF4-FFF2-40B4-BE49-F238E27FC236}">
                <a16:creationId xmlns:a16="http://schemas.microsoft.com/office/drawing/2014/main" id="{A997F75E-4A3F-0FF2-76D3-26BC261235C3}"/>
              </a:ext>
            </a:extLst>
          </p:cNvPr>
          <p:cNvSpPr/>
          <p:nvPr/>
        </p:nvSpPr>
        <p:spPr>
          <a:xfrm>
            <a:off x="1746011" y="1137101"/>
            <a:ext cx="6463200" cy="35373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21" name="Google Shape;121;p21">
            <a:extLst>
              <a:ext uri="{FF2B5EF4-FFF2-40B4-BE49-F238E27FC236}">
                <a16:creationId xmlns:a16="http://schemas.microsoft.com/office/drawing/2014/main" id="{F9DBFE92-99F5-EBDA-31FB-A1E1E7D77712}"/>
              </a:ext>
            </a:extLst>
          </p:cNvPr>
          <p:cNvSpPr/>
          <p:nvPr/>
        </p:nvSpPr>
        <p:spPr>
          <a:xfrm rot="-5400000">
            <a:off x="-1066850" y="2534700"/>
            <a:ext cx="3180000" cy="7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22" name="Google Shape;122;p21">
            <a:extLst>
              <a:ext uri="{FF2B5EF4-FFF2-40B4-BE49-F238E27FC236}">
                <a16:creationId xmlns:a16="http://schemas.microsoft.com/office/drawing/2014/main" id="{9CEA193E-2F41-2CD8-5664-89661A30D048}"/>
              </a:ext>
            </a:extLst>
          </p:cNvPr>
          <p:cNvSpPr/>
          <p:nvPr/>
        </p:nvSpPr>
        <p:spPr>
          <a:xfrm rot="-5400000">
            <a:off x="-536250" y="2534700"/>
            <a:ext cx="3180000" cy="7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pic>
        <p:nvPicPr>
          <p:cNvPr id="4" name="Imagen 3">
            <a:extLst>
              <a:ext uri="{FF2B5EF4-FFF2-40B4-BE49-F238E27FC236}">
                <a16:creationId xmlns:a16="http://schemas.microsoft.com/office/drawing/2014/main" id="{59D46881-B0D4-4EA6-A748-FDAE976E1A1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382428" y="1137101"/>
            <a:ext cx="4103649" cy="3127099"/>
          </a:xfrm>
          <a:prstGeom prst="rect">
            <a:avLst/>
          </a:prstGeom>
        </p:spPr>
      </p:pic>
    </p:spTree>
    <p:extLst>
      <p:ext uri="{BB962C8B-B14F-4D97-AF65-F5344CB8AC3E}">
        <p14:creationId xmlns:p14="http://schemas.microsoft.com/office/powerpoint/2010/main" val="3159257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96509A27-F776-2402-9DA2-A931D484BAEA}"/>
            </a:ext>
          </a:extLst>
        </p:cNvPr>
        <p:cNvGrpSpPr/>
        <p:nvPr/>
      </p:nvGrpSpPr>
      <p:grpSpPr>
        <a:xfrm>
          <a:off x="0" y="0"/>
          <a:ext cx="0" cy="0"/>
          <a:chOff x="0" y="0"/>
          <a:chExt cx="0" cy="0"/>
        </a:xfrm>
      </p:grpSpPr>
      <p:sp>
        <p:nvSpPr>
          <p:cNvPr id="117" name="Google Shape;117;p21">
            <a:extLst>
              <a:ext uri="{FF2B5EF4-FFF2-40B4-BE49-F238E27FC236}">
                <a16:creationId xmlns:a16="http://schemas.microsoft.com/office/drawing/2014/main" id="{5084D46B-4D94-3F9E-B4E4-755A542F439A}"/>
              </a:ext>
            </a:extLst>
          </p:cNvPr>
          <p:cNvSpPr/>
          <p:nvPr/>
        </p:nvSpPr>
        <p:spPr>
          <a:xfrm>
            <a:off x="2105675" y="726900"/>
            <a:ext cx="6463200" cy="3537300"/>
          </a:xfrm>
          <a:prstGeom prst="rect">
            <a:avLst/>
          </a:prstGeom>
          <a:noFill/>
          <a:ln w="19050" cap="flat" cmpd="sng">
            <a:solidFill>
              <a:srgbClr val="7890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18" name="Google Shape;118;p21">
            <a:extLst>
              <a:ext uri="{FF2B5EF4-FFF2-40B4-BE49-F238E27FC236}">
                <a16:creationId xmlns:a16="http://schemas.microsoft.com/office/drawing/2014/main" id="{B8D90BF8-C30E-9AC7-CE2B-5298DB84371D}"/>
              </a:ext>
            </a:extLst>
          </p:cNvPr>
          <p:cNvSpPr/>
          <p:nvPr/>
        </p:nvSpPr>
        <p:spPr>
          <a:xfrm>
            <a:off x="1746011" y="1137101"/>
            <a:ext cx="6463200" cy="35373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21" name="Google Shape;121;p21">
            <a:extLst>
              <a:ext uri="{FF2B5EF4-FFF2-40B4-BE49-F238E27FC236}">
                <a16:creationId xmlns:a16="http://schemas.microsoft.com/office/drawing/2014/main" id="{AE7D801B-800F-E5A9-65D9-88757B0AC406}"/>
              </a:ext>
            </a:extLst>
          </p:cNvPr>
          <p:cNvSpPr/>
          <p:nvPr/>
        </p:nvSpPr>
        <p:spPr>
          <a:xfrm rot="-5400000">
            <a:off x="-1066850" y="2534700"/>
            <a:ext cx="3180000" cy="7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22" name="Google Shape;122;p21">
            <a:extLst>
              <a:ext uri="{FF2B5EF4-FFF2-40B4-BE49-F238E27FC236}">
                <a16:creationId xmlns:a16="http://schemas.microsoft.com/office/drawing/2014/main" id="{1CD93258-0E23-9387-80CF-26BF90DB407D}"/>
              </a:ext>
            </a:extLst>
          </p:cNvPr>
          <p:cNvSpPr/>
          <p:nvPr/>
        </p:nvSpPr>
        <p:spPr>
          <a:xfrm rot="-5400000">
            <a:off x="-536250" y="2534700"/>
            <a:ext cx="3180000" cy="7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pic>
        <p:nvPicPr>
          <p:cNvPr id="4" name="Imagen 3">
            <a:extLst>
              <a:ext uri="{FF2B5EF4-FFF2-40B4-BE49-F238E27FC236}">
                <a16:creationId xmlns:a16="http://schemas.microsoft.com/office/drawing/2014/main" id="{7EE887E3-E943-3FAD-24F1-BA3DB9472155}"/>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2105675" y="726900"/>
            <a:ext cx="4103649" cy="2915160"/>
          </a:xfrm>
          <a:prstGeom prst="rect">
            <a:avLst/>
          </a:prstGeom>
        </p:spPr>
      </p:pic>
    </p:spTree>
    <p:extLst>
      <p:ext uri="{BB962C8B-B14F-4D97-AF65-F5344CB8AC3E}">
        <p14:creationId xmlns:p14="http://schemas.microsoft.com/office/powerpoint/2010/main" val="6723531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C88982E3-099E-4D98-560A-B7E5A24ADA20}"/>
            </a:ext>
          </a:extLst>
        </p:cNvPr>
        <p:cNvGrpSpPr/>
        <p:nvPr/>
      </p:nvGrpSpPr>
      <p:grpSpPr>
        <a:xfrm>
          <a:off x="0" y="0"/>
          <a:ext cx="0" cy="0"/>
          <a:chOff x="0" y="0"/>
          <a:chExt cx="0" cy="0"/>
        </a:xfrm>
      </p:grpSpPr>
      <p:sp>
        <p:nvSpPr>
          <p:cNvPr id="117" name="Google Shape;117;p21">
            <a:extLst>
              <a:ext uri="{FF2B5EF4-FFF2-40B4-BE49-F238E27FC236}">
                <a16:creationId xmlns:a16="http://schemas.microsoft.com/office/drawing/2014/main" id="{1A2804F6-DC0D-89B1-B624-11DDA9F489BE}"/>
              </a:ext>
            </a:extLst>
          </p:cNvPr>
          <p:cNvSpPr/>
          <p:nvPr/>
        </p:nvSpPr>
        <p:spPr>
          <a:xfrm>
            <a:off x="2105675" y="726900"/>
            <a:ext cx="6463200" cy="3537300"/>
          </a:xfrm>
          <a:prstGeom prst="rect">
            <a:avLst/>
          </a:prstGeom>
          <a:noFill/>
          <a:ln w="19050" cap="flat" cmpd="sng">
            <a:solidFill>
              <a:srgbClr val="7890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18" name="Google Shape;118;p21">
            <a:extLst>
              <a:ext uri="{FF2B5EF4-FFF2-40B4-BE49-F238E27FC236}">
                <a16:creationId xmlns:a16="http://schemas.microsoft.com/office/drawing/2014/main" id="{37C1B806-C3F1-7324-4B78-F11BB015D16C}"/>
              </a:ext>
            </a:extLst>
          </p:cNvPr>
          <p:cNvSpPr/>
          <p:nvPr/>
        </p:nvSpPr>
        <p:spPr>
          <a:xfrm>
            <a:off x="1746011" y="1137101"/>
            <a:ext cx="6463200" cy="35373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21" name="Google Shape;121;p21">
            <a:extLst>
              <a:ext uri="{FF2B5EF4-FFF2-40B4-BE49-F238E27FC236}">
                <a16:creationId xmlns:a16="http://schemas.microsoft.com/office/drawing/2014/main" id="{003981AE-D484-28EC-D91E-40163F0F5F1D}"/>
              </a:ext>
            </a:extLst>
          </p:cNvPr>
          <p:cNvSpPr/>
          <p:nvPr/>
        </p:nvSpPr>
        <p:spPr>
          <a:xfrm rot="-5400000">
            <a:off x="-1066850" y="2534700"/>
            <a:ext cx="3180000" cy="7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22" name="Google Shape;122;p21">
            <a:extLst>
              <a:ext uri="{FF2B5EF4-FFF2-40B4-BE49-F238E27FC236}">
                <a16:creationId xmlns:a16="http://schemas.microsoft.com/office/drawing/2014/main" id="{CBCA8941-7D5C-336C-D99A-44EF34F75CF2}"/>
              </a:ext>
            </a:extLst>
          </p:cNvPr>
          <p:cNvSpPr/>
          <p:nvPr/>
        </p:nvSpPr>
        <p:spPr>
          <a:xfrm rot="-5400000">
            <a:off x="-536250" y="2534700"/>
            <a:ext cx="3180000" cy="7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2" name="CuadroTexto 1">
            <a:extLst>
              <a:ext uri="{FF2B5EF4-FFF2-40B4-BE49-F238E27FC236}">
                <a16:creationId xmlns:a16="http://schemas.microsoft.com/office/drawing/2014/main" id="{0A5DB6BB-200A-28FB-C93D-EF8A39581E25}"/>
              </a:ext>
            </a:extLst>
          </p:cNvPr>
          <p:cNvSpPr txBox="1"/>
          <p:nvPr/>
        </p:nvSpPr>
        <p:spPr>
          <a:xfrm>
            <a:off x="4273826" y="2382531"/>
            <a:ext cx="3713841" cy="523220"/>
          </a:xfrm>
          <a:prstGeom prst="rect">
            <a:avLst/>
          </a:prstGeom>
          <a:noFill/>
        </p:spPr>
        <p:txBody>
          <a:bodyPr wrap="square" rtlCol="0">
            <a:spAutoFit/>
          </a:bodyPr>
          <a:lstStyle/>
          <a:p>
            <a:r>
              <a:rPr lang="es-CL" sz="28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¿Qué es la verdad?</a:t>
            </a:r>
          </a:p>
        </p:txBody>
      </p:sp>
    </p:spTree>
    <p:extLst>
      <p:ext uri="{BB962C8B-B14F-4D97-AF65-F5344CB8AC3E}">
        <p14:creationId xmlns:p14="http://schemas.microsoft.com/office/powerpoint/2010/main" val="2443943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a:extLst>
            <a:ext uri="{FF2B5EF4-FFF2-40B4-BE49-F238E27FC236}">
              <a16:creationId xmlns:a16="http://schemas.microsoft.com/office/drawing/2014/main" id="{94B8DF60-C15B-70F4-9C25-8E14309FEC16}"/>
            </a:ext>
          </a:extLst>
        </p:cNvPr>
        <p:cNvGrpSpPr/>
        <p:nvPr/>
      </p:nvGrpSpPr>
      <p:grpSpPr>
        <a:xfrm>
          <a:off x="0" y="0"/>
          <a:ext cx="0" cy="0"/>
          <a:chOff x="0" y="0"/>
          <a:chExt cx="0" cy="0"/>
        </a:xfrm>
      </p:grpSpPr>
      <p:sp>
        <p:nvSpPr>
          <p:cNvPr id="162" name="Google Shape;162;p24">
            <a:extLst>
              <a:ext uri="{FF2B5EF4-FFF2-40B4-BE49-F238E27FC236}">
                <a16:creationId xmlns:a16="http://schemas.microsoft.com/office/drawing/2014/main" id="{EE833A16-9978-4445-94F6-F16E7D87FB4C}"/>
              </a:ext>
            </a:extLst>
          </p:cNvPr>
          <p:cNvSpPr/>
          <p:nvPr/>
        </p:nvSpPr>
        <p:spPr>
          <a:xfrm>
            <a:off x="2143025" y="687175"/>
            <a:ext cx="6877200" cy="35373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sz="1800" noProof="0" dirty="0"/>
          </a:p>
        </p:txBody>
      </p:sp>
      <p:sp>
        <p:nvSpPr>
          <p:cNvPr id="163" name="Google Shape;163;p24">
            <a:extLst>
              <a:ext uri="{FF2B5EF4-FFF2-40B4-BE49-F238E27FC236}">
                <a16:creationId xmlns:a16="http://schemas.microsoft.com/office/drawing/2014/main" id="{DA66A779-7B65-8367-3332-ACD79A4739A8}"/>
              </a:ext>
            </a:extLst>
          </p:cNvPr>
          <p:cNvSpPr/>
          <p:nvPr/>
        </p:nvSpPr>
        <p:spPr>
          <a:xfrm>
            <a:off x="2143025" y="687175"/>
            <a:ext cx="6877200" cy="3537300"/>
          </a:xfrm>
          <a:prstGeom prst="rect">
            <a:avLst/>
          </a:prstGeom>
          <a:noFill/>
          <a:ln w="19050" cap="flat" cmpd="sng">
            <a:solidFill>
              <a:srgbClr val="7890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sz="1800" noProof="0" dirty="0"/>
          </a:p>
        </p:txBody>
      </p:sp>
      <p:sp>
        <p:nvSpPr>
          <p:cNvPr id="165" name="Google Shape;165;p24">
            <a:extLst>
              <a:ext uri="{FF2B5EF4-FFF2-40B4-BE49-F238E27FC236}">
                <a16:creationId xmlns:a16="http://schemas.microsoft.com/office/drawing/2014/main" id="{57A840E3-A59A-9D47-9C06-D77E5AEC244C}"/>
              </a:ext>
            </a:extLst>
          </p:cNvPr>
          <p:cNvSpPr txBox="1">
            <a:spLocks noGrp="1"/>
          </p:cNvSpPr>
          <p:nvPr>
            <p:ph type="ctrTitle"/>
          </p:nvPr>
        </p:nvSpPr>
        <p:spPr>
          <a:xfrm>
            <a:off x="5215074" y="3607734"/>
            <a:ext cx="3473100" cy="358800"/>
          </a:xfrm>
          <a:prstGeom prst="rect">
            <a:avLst/>
          </a:prstGeom>
        </p:spPr>
        <p:txBody>
          <a:bodyPr spcFirstLastPara="1" wrap="square" lIns="91425" tIns="91425" rIns="91425" bIns="91425" anchor="b" anchorCtr="0">
            <a:noAutofit/>
          </a:bodyPr>
          <a:lstStyle/>
          <a:p>
            <a:pPr algn="ctr"/>
            <a:br>
              <a:rPr lang="es-ES_tradnl" sz="2400" b="0" noProof="0" dirty="0"/>
            </a:br>
            <a:br>
              <a:rPr lang="es-ES_tradnl" sz="2400" b="0" noProof="0" dirty="0"/>
            </a:br>
            <a:br>
              <a:rPr lang="es-ES_tradnl" sz="2400" b="0" noProof="0" dirty="0"/>
            </a:br>
            <a:endParaRPr lang="es-ES_tradnl" sz="2400" b="0" noProof="0" dirty="0"/>
          </a:p>
        </p:txBody>
      </p:sp>
      <p:sp>
        <p:nvSpPr>
          <p:cNvPr id="5" name="Google Shape;121;p21">
            <a:extLst>
              <a:ext uri="{FF2B5EF4-FFF2-40B4-BE49-F238E27FC236}">
                <a16:creationId xmlns:a16="http://schemas.microsoft.com/office/drawing/2014/main" id="{C88294FC-1CC3-4DA9-436F-57DAAB508586}"/>
              </a:ext>
            </a:extLst>
          </p:cNvPr>
          <p:cNvSpPr/>
          <p:nvPr/>
        </p:nvSpPr>
        <p:spPr>
          <a:xfrm rot="-5400000">
            <a:off x="-1252612" y="2534700"/>
            <a:ext cx="3180000" cy="7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6" name="Google Shape;122;p21">
            <a:extLst>
              <a:ext uri="{FF2B5EF4-FFF2-40B4-BE49-F238E27FC236}">
                <a16:creationId xmlns:a16="http://schemas.microsoft.com/office/drawing/2014/main" id="{BF9A01A6-6D1B-B48E-DC7F-219C9CB759D0}"/>
              </a:ext>
            </a:extLst>
          </p:cNvPr>
          <p:cNvSpPr/>
          <p:nvPr/>
        </p:nvSpPr>
        <p:spPr>
          <a:xfrm rot="-5400000">
            <a:off x="-653948" y="2530373"/>
            <a:ext cx="3180000" cy="7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7" name="Google Shape;119;p21">
            <a:extLst>
              <a:ext uri="{FF2B5EF4-FFF2-40B4-BE49-F238E27FC236}">
                <a16:creationId xmlns:a16="http://schemas.microsoft.com/office/drawing/2014/main" id="{12DD8149-6713-198E-BF8C-18249706B841}"/>
              </a:ext>
            </a:extLst>
          </p:cNvPr>
          <p:cNvSpPr txBox="1">
            <a:spLocks/>
          </p:cNvSpPr>
          <p:nvPr/>
        </p:nvSpPr>
        <p:spPr>
          <a:xfrm rot="-5400000">
            <a:off x="-2317896" y="2454947"/>
            <a:ext cx="5819723" cy="58325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F0F0F"/>
              </a:buClr>
              <a:buSzPts val="1800"/>
              <a:buFont typeface="Roboto Condensed"/>
              <a:buNone/>
              <a:defRPr sz="1800" b="1" i="0" u="none" strike="noStrike" cap="none">
                <a:solidFill>
                  <a:srgbClr val="0F0F0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9pPr>
          </a:lstStyle>
          <a:p>
            <a:pPr algn="ctr"/>
            <a:r>
              <a:rPr lang="es-ES_tradnl" dirty="0">
                <a:solidFill>
                  <a:srgbClr val="78909C"/>
                </a:solidFill>
              </a:rPr>
              <a:t>LIBERALISMO</a:t>
            </a:r>
          </a:p>
        </p:txBody>
      </p:sp>
      <p:sp>
        <p:nvSpPr>
          <p:cNvPr id="2" name="CuadroTexto 1">
            <a:extLst>
              <a:ext uri="{FF2B5EF4-FFF2-40B4-BE49-F238E27FC236}">
                <a16:creationId xmlns:a16="http://schemas.microsoft.com/office/drawing/2014/main" id="{72EE3F3B-7AAB-F0C0-2AC7-5D308B0A222A}"/>
              </a:ext>
            </a:extLst>
          </p:cNvPr>
          <p:cNvSpPr txBox="1"/>
          <p:nvPr/>
        </p:nvSpPr>
        <p:spPr>
          <a:xfrm>
            <a:off x="2542478" y="1217687"/>
            <a:ext cx="6145696" cy="2462213"/>
          </a:xfrm>
          <a:prstGeom prst="rect">
            <a:avLst/>
          </a:prstGeom>
          <a:noFill/>
        </p:spPr>
        <p:txBody>
          <a:bodyPr wrap="square" rtlCol="0">
            <a:spAutoFit/>
          </a:bodyPr>
          <a:lstStyle/>
          <a:p>
            <a:pPr marL="158750" indent="0">
              <a:buFontTx/>
              <a:buNone/>
            </a:pPr>
            <a:r>
              <a:rPr lang="es-CL" dirty="0">
                <a:solidFill>
                  <a:schemeClr val="accent4">
                    <a:lumMod val="75000"/>
                  </a:schemeClr>
                </a:solidFill>
              </a:rPr>
              <a:t>    La característica principal del liberalismo es la distinción entre la esfera del Estado (autoridad política) y la esfera de la "sociedad civil".</a:t>
            </a:r>
          </a:p>
          <a:p>
            <a:pPr marL="158750" indent="0">
              <a:buFontTx/>
              <a:buNone/>
            </a:pPr>
            <a:endParaRPr lang="es-CL" dirty="0">
              <a:solidFill>
                <a:schemeClr val="accent4">
                  <a:lumMod val="75000"/>
                </a:schemeClr>
              </a:solidFill>
            </a:endParaRPr>
          </a:p>
          <a:p>
            <a:pPr marL="158750" indent="0">
              <a:buFontTx/>
              <a:buNone/>
            </a:pPr>
            <a:r>
              <a:rPr lang="es-CL" dirty="0">
                <a:solidFill>
                  <a:schemeClr val="accent4">
                    <a:lumMod val="75000"/>
                  </a:schemeClr>
                </a:solidFill>
              </a:rPr>
              <a:t>      El Estado, que se ocupa del interés público o general, no debe, en la doctrina liberal, inmiscuirse en los asuntos privados, que son constitutivos de la sociedad civil.</a:t>
            </a:r>
          </a:p>
          <a:p>
            <a:pPr marL="158750" indent="0">
              <a:buFontTx/>
              <a:buNone/>
            </a:pPr>
            <a:endParaRPr lang="es-CL" dirty="0">
              <a:solidFill>
                <a:schemeClr val="accent4">
                  <a:lumMod val="75000"/>
                </a:schemeClr>
              </a:solidFill>
            </a:endParaRPr>
          </a:p>
          <a:p>
            <a:pPr marL="158750" indent="0">
              <a:buFontTx/>
              <a:buNone/>
            </a:pPr>
            <a:r>
              <a:rPr lang="es-CL" dirty="0">
                <a:solidFill>
                  <a:schemeClr val="accent4">
                    <a:lumMod val="75000"/>
                  </a:schemeClr>
                </a:solidFill>
              </a:rPr>
              <a:t>      Esta separación busca garantizar la "libertad" de los individuos y las personas, pero esta libertad está intrínsecamente ligada a la propiedad. De hecho, la ecuación "libertad = propiedad" se considera evidente y central.</a:t>
            </a:r>
          </a:p>
        </p:txBody>
      </p:sp>
    </p:spTree>
    <p:extLst>
      <p:ext uri="{BB962C8B-B14F-4D97-AF65-F5344CB8AC3E}">
        <p14:creationId xmlns:p14="http://schemas.microsoft.com/office/powerpoint/2010/main" val="2211009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F17375AB-D00C-A93F-A033-64D2F284A537}"/>
            </a:ext>
          </a:extLst>
        </p:cNvPr>
        <p:cNvGrpSpPr/>
        <p:nvPr/>
      </p:nvGrpSpPr>
      <p:grpSpPr>
        <a:xfrm>
          <a:off x="0" y="0"/>
          <a:ext cx="0" cy="0"/>
          <a:chOff x="0" y="0"/>
          <a:chExt cx="0" cy="0"/>
        </a:xfrm>
      </p:grpSpPr>
      <p:sp>
        <p:nvSpPr>
          <p:cNvPr id="117" name="Google Shape;117;p21">
            <a:extLst>
              <a:ext uri="{FF2B5EF4-FFF2-40B4-BE49-F238E27FC236}">
                <a16:creationId xmlns:a16="http://schemas.microsoft.com/office/drawing/2014/main" id="{2F7D5BBF-3CF5-66D0-9C50-EF1FFA9F5B3E}"/>
              </a:ext>
            </a:extLst>
          </p:cNvPr>
          <p:cNvSpPr/>
          <p:nvPr/>
        </p:nvSpPr>
        <p:spPr>
          <a:xfrm>
            <a:off x="2105675" y="726900"/>
            <a:ext cx="6463200" cy="3537300"/>
          </a:xfrm>
          <a:prstGeom prst="rect">
            <a:avLst/>
          </a:prstGeom>
          <a:noFill/>
          <a:ln w="19050" cap="flat" cmpd="sng">
            <a:solidFill>
              <a:srgbClr val="7890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18" name="Google Shape;118;p21">
            <a:extLst>
              <a:ext uri="{FF2B5EF4-FFF2-40B4-BE49-F238E27FC236}">
                <a16:creationId xmlns:a16="http://schemas.microsoft.com/office/drawing/2014/main" id="{B5EAC418-E8EE-2A0D-6388-1CDB8EFFEC27}"/>
              </a:ext>
            </a:extLst>
          </p:cNvPr>
          <p:cNvSpPr/>
          <p:nvPr/>
        </p:nvSpPr>
        <p:spPr>
          <a:xfrm>
            <a:off x="1746011" y="1137101"/>
            <a:ext cx="6463200" cy="35373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19" name="Google Shape;119;p21">
            <a:extLst>
              <a:ext uri="{FF2B5EF4-FFF2-40B4-BE49-F238E27FC236}">
                <a16:creationId xmlns:a16="http://schemas.microsoft.com/office/drawing/2014/main" id="{57781921-D8D8-BEF1-DC85-2431A0969840}"/>
              </a:ext>
            </a:extLst>
          </p:cNvPr>
          <p:cNvSpPr txBox="1">
            <a:spLocks noGrp="1"/>
          </p:cNvSpPr>
          <p:nvPr>
            <p:ph type="ctrTitle"/>
          </p:nvPr>
        </p:nvSpPr>
        <p:spPr>
          <a:xfrm rot="-5400000">
            <a:off x="-2112301" y="2205450"/>
            <a:ext cx="5525400" cy="73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_tradnl" dirty="0">
                <a:solidFill>
                  <a:srgbClr val="78909C"/>
                </a:solidFill>
              </a:rPr>
              <a:t>DEFINICIONES</a:t>
            </a:r>
            <a:endParaRPr lang="es-ES_tradnl" noProof="0" dirty="0">
              <a:solidFill>
                <a:srgbClr val="78909C"/>
              </a:solidFill>
            </a:endParaRPr>
          </a:p>
        </p:txBody>
      </p:sp>
      <p:sp>
        <p:nvSpPr>
          <p:cNvPr id="121" name="Google Shape;121;p21">
            <a:extLst>
              <a:ext uri="{FF2B5EF4-FFF2-40B4-BE49-F238E27FC236}">
                <a16:creationId xmlns:a16="http://schemas.microsoft.com/office/drawing/2014/main" id="{34966A1A-378B-9B25-20BF-BFE5B16E7517}"/>
              </a:ext>
            </a:extLst>
          </p:cNvPr>
          <p:cNvSpPr/>
          <p:nvPr/>
        </p:nvSpPr>
        <p:spPr>
          <a:xfrm rot="-5400000">
            <a:off x="-1066850" y="2534700"/>
            <a:ext cx="3180000" cy="7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22" name="Google Shape;122;p21">
            <a:extLst>
              <a:ext uri="{FF2B5EF4-FFF2-40B4-BE49-F238E27FC236}">
                <a16:creationId xmlns:a16="http://schemas.microsoft.com/office/drawing/2014/main" id="{562A0532-F6AC-462B-A662-6C4E456DC17B}"/>
              </a:ext>
            </a:extLst>
          </p:cNvPr>
          <p:cNvSpPr/>
          <p:nvPr/>
        </p:nvSpPr>
        <p:spPr>
          <a:xfrm rot="-5400000">
            <a:off x="-536250" y="2534700"/>
            <a:ext cx="3180000" cy="7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2" name="CuadroTexto 1">
            <a:extLst>
              <a:ext uri="{FF2B5EF4-FFF2-40B4-BE49-F238E27FC236}">
                <a16:creationId xmlns:a16="http://schemas.microsoft.com/office/drawing/2014/main" id="{2D737217-25AC-5615-88F3-62BABB32E53E}"/>
              </a:ext>
            </a:extLst>
          </p:cNvPr>
          <p:cNvSpPr txBox="1"/>
          <p:nvPr/>
        </p:nvSpPr>
        <p:spPr>
          <a:xfrm>
            <a:off x="2286000" y="1338146"/>
            <a:ext cx="5519854" cy="2616101"/>
          </a:xfrm>
          <a:prstGeom prst="rect">
            <a:avLst/>
          </a:prstGeom>
          <a:noFill/>
        </p:spPr>
        <p:txBody>
          <a:bodyPr wrap="square" rtlCol="0">
            <a:spAutoFit/>
          </a:bodyPr>
          <a:lstStyle/>
          <a:p>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Ideology</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form</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of</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social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or</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political</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philosophy</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in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which</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practical</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elements</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are as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prominent</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as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theoretical</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ones</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It</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is</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system</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of</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ideas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that</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aspires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both</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to</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explain</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the</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world</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and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to</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change</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it</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a:t>
            </a:r>
          </a:p>
          <a:p>
            <a:endParaRPr lang="es-CL" sz="16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endParaRPr>
          </a:p>
          <a:p>
            <a:r>
              <a:rPr lang="es-CL" sz="16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Ideología, una forma de filosofía social o política en la que los elementos prácticos son tan importantes como los teóricos. Es un sistema de ideas que aspira tanto a explicar el mundo como a cambiarlo.</a:t>
            </a:r>
          </a:p>
          <a:p>
            <a:endParaRPr lang="es-CL" sz="20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3" name="Google Shape;119;p21">
            <a:extLst>
              <a:ext uri="{FF2B5EF4-FFF2-40B4-BE49-F238E27FC236}">
                <a16:creationId xmlns:a16="http://schemas.microsoft.com/office/drawing/2014/main" id="{3525354F-556E-C821-2928-9F3D9B6292E1}"/>
              </a:ext>
            </a:extLst>
          </p:cNvPr>
          <p:cNvSpPr txBox="1">
            <a:spLocks/>
          </p:cNvSpPr>
          <p:nvPr/>
        </p:nvSpPr>
        <p:spPr>
          <a:xfrm>
            <a:off x="575125" y="469099"/>
            <a:ext cx="5525400" cy="732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F0F0F"/>
              </a:buClr>
              <a:buSzPts val="1800"/>
              <a:buFont typeface="Roboto Condensed"/>
              <a:buNone/>
              <a:defRPr sz="1800" b="1" i="0" u="none" strike="noStrike" cap="none">
                <a:solidFill>
                  <a:srgbClr val="0F0F0F"/>
                </a:solidFill>
                <a:latin typeface="Roboto Condensed"/>
                <a:ea typeface="Roboto Condensed"/>
                <a:cs typeface="Roboto Condensed"/>
                <a:sym typeface="Roboto Condensed"/>
              </a:defRPr>
            </a:lvl1pPr>
            <a:lvl2pPr marR="0" lvl="1" algn="ctr"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2pPr>
            <a:lvl3pPr marR="0" lvl="2" algn="ctr"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3pPr>
            <a:lvl4pPr marR="0" lvl="3" algn="ctr"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4pPr>
            <a:lvl5pPr marR="0" lvl="4" algn="ctr"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5pPr>
            <a:lvl6pPr marR="0" lvl="5" algn="ctr"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6pPr>
            <a:lvl7pPr marR="0" lvl="6" algn="ctr"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7pPr>
            <a:lvl8pPr marR="0" lvl="7" algn="ctr"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8pPr>
            <a:lvl9pPr marR="0" lvl="8" algn="ctr"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9pPr>
          </a:lstStyle>
          <a:p>
            <a:r>
              <a:rPr lang="es-ES_tradnl" dirty="0" err="1">
                <a:solidFill>
                  <a:srgbClr val="78909C"/>
                </a:solidFill>
              </a:rPr>
              <a:t>Britannica</a:t>
            </a:r>
            <a:endParaRPr lang="es-ES_tradnl" dirty="0">
              <a:solidFill>
                <a:srgbClr val="78909C"/>
              </a:solidFill>
            </a:endParaRPr>
          </a:p>
        </p:txBody>
      </p:sp>
    </p:spTree>
    <p:extLst>
      <p:ext uri="{BB962C8B-B14F-4D97-AF65-F5344CB8AC3E}">
        <p14:creationId xmlns:p14="http://schemas.microsoft.com/office/powerpoint/2010/main" val="615494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114785-8D15-A6F9-36D8-BAAB280DB042}"/>
              </a:ext>
            </a:extLst>
          </p:cNvPr>
          <p:cNvSpPr>
            <a:spLocks noGrp="1"/>
          </p:cNvSpPr>
          <p:nvPr>
            <p:ph type="ctrTitle"/>
          </p:nvPr>
        </p:nvSpPr>
        <p:spPr>
          <a:xfrm>
            <a:off x="1689439" y="2336774"/>
            <a:ext cx="5525400" cy="732600"/>
          </a:xfrm>
        </p:spPr>
        <p:txBody>
          <a:bodyPr/>
          <a:lstStyle/>
          <a:p>
            <a:r>
              <a:rPr lang="es-CL" dirty="0">
                <a:solidFill>
                  <a:srgbClr val="474010"/>
                </a:solidFill>
              </a:rPr>
              <a:t>MARXISMO</a:t>
            </a:r>
          </a:p>
        </p:txBody>
      </p:sp>
      <p:pic>
        <p:nvPicPr>
          <p:cNvPr id="5" name="Imagen 4">
            <a:extLst>
              <a:ext uri="{FF2B5EF4-FFF2-40B4-BE49-F238E27FC236}">
                <a16:creationId xmlns:a16="http://schemas.microsoft.com/office/drawing/2014/main" id="{6BA6DA14-EE5D-EEA8-BE8E-8C945BF2FE4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13989" y="300524"/>
            <a:ext cx="8077922" cy="1553366"/>
          </a:xfrm>
          <a:prstGeom prst="rect">
            <a:avLst/>
          </a:prstGeom>
        </p:spPr>
      </p:pic>
      <p:sp>
        <p:nvSpPr>
          <p:cNvPr id="8" name="Google Shape;118;p21">
            <a:extLst>
              <a:ext uri="{FF2B5EF4-FFF2-40B4-BE49-F238E27FC236}">
                <a16:creationId xmlns:a16="http://schemas.microsoft.com/office/drawing/2014/main" id="{FE4205DD-763B-DB33-FF5D-04E799937188}"/>
              </a:ext>
            </a:extLst>
          </p:cNvPr>
          <p:cNvSpPr/>
          <p:nvPr/>
        </p:nvSpPr>
        <p:spPr>
          <a:xfrm>
            <a:off x="0" y="0"/>
            <a:ext cx="9144000" cy="2074127"/>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Tree>
    <p:extLst>
      <p:ext uri="{BB962C8B-B14F-4D97-AF65-F5344CB8AC3E}">
        <p14:creationId xmlns:p14="http://schemas.microsoft.com/office/powerpoint/2010/main" val="2531950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3250970F-FA47-54F1-567F-255A3B750158}"/>
            </a:ext>
          </a:extLst>
        </p:cNvPr>
        <p:cNvGrpSpPr/>
        <p:nvPr/>
      </p:nvGrpSpPr>
      <p:grpSpPr>
        <a:xfrm>
          <a:off x="0" y="0"/>
          <a:ext cx="0" cy="0"/>
          <a:chOff x="0" y="0"/>
          <a:chExt cx="0" cy="0"/>
        </a:xfrm>
      </p:grpSpPr>
      <p:pic>
        <p:nvPicPr>
          <p:cNvPr id="128" name="Google Shape;128;p22">
            <a:extLst>
              <a:ext uri="{FF2B5EF4-FFF2-40B4-BE49-F238E27FC236}">
                <a16:creationId xmlns:a16="http://schemas.microsoft.com/office/drawing/2014/main" id="{EE830DE6-E755-0E03-EE77-B07AFB045265}"/>
              </a:ext>
            </a:extLst>
          </p:cNvPr>
          <p:cNvPicPr preferRelativeResize="0"/>
          <p:nvPr/>
        </p:nvPicPr>
        <p:blipFill>
          <a:blip r:embed="rId3">
            <a:extLst>
              <a:ext uri="{837473B0-CC2E-450A-ABE3-18F120FF3D39}">
                <a1611:picAttrSrcUrl xmlns:a1611="http://schemas.microsoft.com/office/drawing/2016/11/main" r:id="rId4"/>
              </a:ext>
            </a:extLst>
          </a:blip>
          <a:srcRect t="3682" b="3682"/>
          <a:stretch/>
        </p:blipFill>
        <p:spPr>
          <a:xfrm>
            <a:off x="3007073" y="214425"/>
            <a:ext cx="6001527" cy="4860301"/>
          </a:xfrm>
          <a:prstGeom prst="rect">
            <a:avLst/>
          </a:prstGeom>
          <a:noFill/>
          <a:ln>
            <a:noFill/>
          </a:ln>
        </p:spPr>
      </p:pic>
      <p:sp>
        <p:nvSpPr>
          <p:cNvPr id="131" name="Google Shape;131;p22">
            <a:extLst>
              <a:ext uri="{FF2B5EF4-FFF2-40B4-BE49-F238E27FC236}">
                <a16:creationId xmlns:a16="http://schemas.microsoft.com/office/drawing/2014/main" id="{2239A9BE-9B85-E339-AA48-4995B594C0F0}"/>
              </a:ext>
            </a:extLst>
          </p:cNvPr>
          <p:cNvSpPr/>
          <p:nvPr/>
        </p:nvSpPr>
        <p:spPr>
          <a:xfrm rot="-5400000">
            <a:off x="-1066850" y="2534700"/>
            <a:ext cx="3180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32" name="Google Shape;132;p22">
            <a:extLst>
              <a:ext uri="{FF2B5EF4-FFF2-40B4-BE49-F238E27FC236}">
                <a16:creationId xmlns:a16="http://schemas.microsoft.com/office/drawing/2014/main" id="{F789D51F-7619-25AD-44C4-3DE5C42732C8}"/>
              </a:ext>
            </a:extLst>
          </p:cNvPr>
          <p:cNvSpPr/>
          <p:nvPr/>
        </p:nvSpPr>
        <p:spPr>
          <a:xfrm rot="-5400000">
            <a:off x="-536250" y="2534700"/>
            <a:ext cx="3180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35" name="Google Shape;135;p22">
            <a:extLst>
              <a:ext uri="{FF2B5EF4-FFF2-40B4-BE49-F238E27FC236}">
                <a16:creationId xmlns:a16="http://schemas.microsoft.com/office/drawing/2014/main" id="{63B194A7-019B-DCC1-4733-A9CF6117977C}"/>
              </a:ext>
            </a:extLst>
          </p:cNvPr>
          <p:cNvSpPr txBox="1">
            <a:spLocks noGrp="1"/>
          </p:cNvSpPr>
          <p:nvPr>
            <p:ph type="ctrTitle" idx="2"/>
          </p:nvPr>
        </p:nvSpPr>
        <p:spPr>
          <a:xfrm rot="16200000">
            <a:off x="-344871" y="2298935"/>
            <a:ext cx="2266642" cy="36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_tradnl" sz="1800" noProof="0" dirty="0">
                <a:solidFill>
                  <a:srgbClr val="FFFFFF"/>
                </a:solidFill>
              </a:rPr>
              <a:t>PROGRAMA</a:t>
            </a:r>
            <a:endParaRPr lang="es-ES_tradnl" noProof="0" dirty="0">
              <a:solidFill>
                <a:srgbClr val="FFFFFF"/>
              </a:solidFill>
            </a:endParaRPr>
          </a:p>
        </p:txBody>
      </p:sp>
      <p:sp>
        <p:nvSpPr>
          <p:cNvPr id="16" name="Google Shape;162;p24">
            <a:extLst>
              <a:ext uri="{FF2B5EF4-FFF2-40B4-BE49-F238E27FC236}">
                <a16:creationId xmlns:a16="http://schemas.microsoft.com/office/drawing/2014/main" id="{D4C3C551-B70D-821D-41BA-0D94BCAEF888}"/>
              </a:ext>
            </a:extLst>
          </p:cNvPr>
          <p:cNvSpPr/>
          <p:nvPr/>
        </p:nvSpPr>
        <p:spPr>
          <a:xfrm>
            <a:off x="135400" y="875925"/>
            <a:ext cx="6877200" cy="35373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2" name="CuadroTexto 1">
            <a:extLst>
              <a:ext uri="{FF2B5EF4-FFF2-40B4-BE49-F238E27FC236}">
                <a16:creationId xmlns:a16="http://schemas.microsoft.com/office/drawing/2014/main" id="{30B066BF-06A3-6518-DAC2-AB0F99CE70DC}"/>
              </a:ext>
            </a:extLst>
          </p:cNvPr>
          <p:cNvSpPr txBox="1"/>
          <p:nvPr/>
        </p:nvSpPr>
        <p:spPr>
          <a:xfrm>
            <a:off x="3007073" y="5074726"/>
            <a:ext cx="6001527" cy="230832"/>
          </a:xfrm>
          <a:prstGeom prst="rect">
            <a:avLst/>
          </a:prstGeom>
          <a:noFill/>
        </p:spPr>
        <p:txBody>
          <a:bodyPr wrap="square" rtlCol="0">
            <a:spAutoFit/>
          </a:bodyPr>
          <a:lstStyle/>
          <a:p>
            <a:r>
              <a:rPr lang="es-CL" sz="900">
                <a:hlinkClick r:id="rId4" tooltip="https://hurraki.de/wiki/Kommunismus"/>
              </a:rPr>
              <a:t>Esta foto</a:t>
            </a:r>
            <a:r>
              <a:rPr lang="es-CL" sz="900"/>
              <a:t> de Autor desconocido está bajo licencia </a:t>
            </a:r>
            <a:r>
              <a:rPr lang="es-CL" sz="900">
                <a:hlinkClick r:id="rId5" tooltip="https://creativecommons.org/licenses/by-sa/3.0/"/>
              </a:rPr>
              <a:t>CC BY-SA</a:t>
            </a:r>
            <a:endParaRPr lang="es-CL" sz="900"/>
          </a:p>
        </p:txBody>
      </p:sp>
      <p:sp>
        <p:nvSpPr>
          <p:cNvPr id="3" name="CuadroTexto 2">
            <a:extLst>
              <a:ext uri="{FF2B5EF4-FFF2-40B4-BE49-F238E27FC236}">
                <a16:creationId xmlns:a16="http://schemas.microsoft.com/office/drawing/2014/main" id="{BF490C32-DDCB-D7ED-D1ED-D4BB2ADEA254}"/>
              </a:ext>
            </a:extLst>
          </p:cNvPr>
          <p:cNvSpPr txBox="1"/>
          <p:nvPr/>
        </p:nvSpPr>
        <p:spPr>
          <a:xfrm>
            <a:off x="223817" y="2275243"/>
            <a:ext cx="2694839" cy="1077218"/>
          </a:xfrm>
          <a:prstGeom prst="rect">
            <a:avLst/>
          </a:prstGeom>
          <a:noFill/>
        </p:spPr>
        <p:txBody>
          <a:bodyPr wrap="square" rtlCol="0">
            <a:spAutoFit/>
          </a:bodyPr>
          <a:lstStyle/>
          <a:p>
            <a:pPr algn="ctr"/>
            <a:r>
              <a:rPr lang="es-CL" sz="16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t>
            </a:r>
          </a:p>
          <a:p>
            <a:pPr algn="ctr"/>
            <a:r>
              <a:rPr lang="es-CL" sz="1600" b="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Karl Marx y </a:t>
            </a:r>
            <a:r>
              <a:rPr lang="es-CL" sz="1600" b="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Friederich</a:t>
            </a:r>
            <a:r>
              <a:rPr lang="es-CL" sz="1600" b="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Engels</a:t>
            </a:r>
            <a:endParaRPr lang="es-CL" sz="16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endParaRPr>
          </a:p>
          <a:p>
            <a:endParaRPr lang="es-CL" sz="16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101663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p:nvPr/>
        </p:nvSpPr>
        <p:spPr>
          <a:xfrm>
            <a:off x="2105675" y="726900"/>
            <a:ext cx="6463200" cy="3537300"/>
          </a:xfrm>
          <a:prstGeom prst="rect">
            <a:avLst/>
          </a:prstGeom>
          <a:noFill/>
          <a:ln w="19050" cap="flat" cmpd="sng">
            <a:solidFill>
              <a:srgbClr val="7890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18" name="Google Shape;118;p21"/>
          <p:cNvSpPr/>
          <p:nvPr/>
        </p:nvSpPr>
        <p:spPr>
          <a:xfrm>
            <a:off x="1746011" y="1137101"/>
            <a:ext cx="6463200" cy="35373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19" name="Google Shape;119;p21"/>
          <p:cNvSpPr txBox="1">
            <a:spLocks noGrp="1"/>
          </p:cNvSpPr>
          <p:nvPr>
            <p:ph type="ctrTitle"/>
          </p:nvPr>
        </p:nvSpPr>
        <p:spPr>
          <a:xfrm rot="-5400000">
            <a:off x="-2112301" y="2205450"/>
            <a:ext cx="5525400" cy="73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_tradnl" dirty="0">
                <a:solidFill>
                  <a:srgbClr val="78909C"/>
                </a:solidFill>
              </a:rPr>
              <a:t>Socialismo científico</a:t>
            </a:r>
            <a:endParaRPr lang="es-ES_tradnl" noProof="0" dirty="0">
              <a:solidFill>
                <a:srgbClr val="78909C"/>
              </a:solidFill>
            </a:endParaRPr>
          </a:p>
        </p:txBody>
      </p:sp>
      <p:sp>
        <p:nvSpPr>
          <p:cNvPr id="121" name="Google Shape;121;p21"/>
          <p:cNvSpPr/>
          <p:nvPr/>
        </p:nvSpPr>
        <p:spPr>
          <a:xfrm rot="-5400000">
            <a:off x="-1066850" y="2534700"/>
            <a:ext cx="3180000" cy="7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22" name="Google Shape;122;p21"/>
          <p:cNvSpPr/>
          <p:nvPr/>
        </p:nvSpPr>
        <p:spPr>
          <a:xfrm rot="-5400000">
            <a:off x="-536250" y="2534700"/>
            <a:ext cx="3180000" cy="7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pic>
        <p:nvPicPr>
          <p:cNvPr id="2" name="Imagen 1">
            <a:extLst>
              <a:ext uri="{FF2B5EF4-FFF2-40B4-BE49-F238E27FC236}">
                <a16:creationId xmlns:a16="http://schemas.microsoft.com/office/drawing/2014/main" id="{748F2FAB-3838-8EEE-EA54-97105C1A3BFE}"/>
              </a:ext>
            </a:extLst>
          </p:cNvPr>
          <p:cNvPicPr>
            <a:picLocks noChangeAspect="1"/>
          </p:cNvPicPr>
          <p:nvPr/>
        </p:nvPicPr>
        <p:blipFill rotWithShape="1">
          <a:blip r:embed="rId3"/>
          <a:srcRect t="2018" r="2" b="18390"/>
          <a:stretch/>
        </p:blipFill>
        <p:spPr>
          <a:xfrm>
            <a:off x="1820112" y="710091"/>
            <a:ext cx="3567554" cy="4013505"/>
          </a:xfrm>
          <a:prstGeom prst="rect">
            <a:avLst/>
          </a:prstGeom>
        </p:spPr>
      </p:pic>
      <p:pic>
        <p:nvPicPr>
          <p:cNvPr id="3" name="Marcador de contenido 4">
            <a:extLst>
              <a:ext uri="{FF2B5EF4-FFF2-40B4-BE49-F238E27FC236}">
                <a16:creationId xmlns:a16="http://schemas.microsoft.com/office/drawing/2014/main" id="{6C6E040F-08C7-B271-900A-CC340AA2838D}"/>
              </a:ext>
            </a:extLst>
          </p:cNvPr>
          <p:cNvPicPr>
            <a:picLocks noChangeAspect="1"/>
          </p:cNvPicPr>
          <p:nvPr/>
        </p:nvPicPr>
        <p:blipFill rotWithShape="1">
          <a:blip r:embed="rId4"/>
          <a:srcRect r="2" b="13895"/>
          <a:stretch/>
        </p:blipFill>
        <p:spPr>
          <a:xfrm>
            <a:off x="5076737" y="726900"/>
            <a:ext cx="3492138" cy="393069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79D5B164-7228-FF6B-CFFB-EC455CCAD536}"/>
            </a:ext>
          </a:extLst>
        </p:cNvPr>
        <p:cNvGrpSpPr/>
        <p:nvPr/>
      </p:nvGrpSpPr>
      <p:grpSpPr>
        <a:xfrm>
          <a:off x="0" y="0"/>
          <a:ext cx="0" cy="0"/>
          <a:chOff x="0" y="0"/>
          <a:chExt cx="0" cy="0"/>
        </a:xfrm>
      </p:grpSpPr>
      <p:sp>
        <p:nvSpPr>
          <p:cNvPr id="117" name="Google Shape;117;p21">
            <a:extLst>
              <a:ext uri="{FF2B5EF4-FFF2-40B4-BE49-F238E27FC236}">
                <a16:creationId xmlns:a16="http://schemas.microsoft.com/office/drawing/2014/main" id="{60C6316E-2B45-798E-708F-15DAA8203FEA}"/>
              </a:ext>
            </a:extLst>
          </p:cNvPr>
          <p:cNvSpPr/>
          <p:nvPr/>
        </p:nvSpPr>
        <p:spPr>
          <a:xfrm>
            <a:off x="2105675" y="726900"/>
            <a:ext cx="6463200" cy="3537300"/>
          </a:xfrm>
          <a:prstGeom prst="rect">
            <a:avLst/>
          </a:prstGeom>
          <a:noFill/>
          <a:ln w="19050" cap="flat" cmpd="sng">
            <a:solidFill>
              <a:srgbClr val="7890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18" name="Google Shape;118;p21">
            <a:extLst>
              <a:ext uri="{FF2B5EF4-FFF2-40B4-BE49-F238E27FC236}">
                <a16:creationId xmlns:a16="http://schemas.microsoft.com/office/drawing/2014/main" id="{47966F4C-C55D-C9B1-D7FC-6B4D44F7185D}"/>
              </a:ext>
            </a:extLst>
          </p:cNvPr>
          <p:cNvSpPr/>
          <p:nvPr/>
        </p:nvSpPr>
        <p:spPr>
          <a:xfrm>
            <a:off x="1746011" y="1137101"/>
            <a:ext cx="6463200" cy="35373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21" name="Google Shape;121;p21">
            <a:extLst>
              <a:ext uri="{FF2B5EF4-FFF2-40B4-BE49-F238E27FC236}">
                <a16:creationId xmlns:a16="http://schemas.microsoft.com/office/drawing/2014/main" id="{692A3CA5-250A-2104-8527-FF9F1288C133}"/>
              </a:ext>
            </a:extLst>
          </p:cNvPr>
          <p:cNvSpPr/>
          <p:nvPr/>
        </p:nvSpPr>
        <p:spPr>
          <a:xfrm rot="-5400000">
            <a:off x="-1066850" y="2534700"/>
            <a:ext cx="3180000" cy="7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22" name="Google Shape;122;p21">
            <a:extLst>
              <a:ext uri="{FF2B5EF4-FFF2-40B4-BE49-F238E27FC236}">
                <a16:creationId xmlns:a16="http://schemas.microsoft.com/office/drawing/2014/main" id="{1728BD1A-B690-4CD5-A12A-A92C6947B96C}"/>
              </a:ext>
            </a:extLst>
          </p:cNvPr>
          <p:cNvSpPr/>
          <p:nvPr/>
        </p:nvSpPr>
        <p:spPr>
          <a:xfrm rot="-5400000">
            <a:off x="-536250" y="2534700"/>
            <a:ext cx="3180000" cy="7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pic>
        <p:nvPicPr>
          <p:cNvPr id="4" name="Imagen 3">
            <a:extLst>
              <a:ext uri="{FF2B5EF4-FFF2-40B4-BE49-F238E27FC236}">
                <a16:creationId xmlns:a16="http://schemas.microsoft.com/office/drawing/2014/main" id="{86684E71-C1AC-6BEE-0854-56A42120492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633853" y="1137101"/>
            <a:ext cx="4575358" cy="2907296"/>
          </a:xfrm>
          <a:prstGeom prst="rect">
            <a:avLst/>
          </a:prstGeom>
        </p:spPr>
      </p:pic>
      <p:sp>
        <p:nvSpPr>
          <p:cNvPr id="7" name="Google Shape;119;p21">
            <a:extLst>
              <a:ext uri="{FF2B5EF4-FFF2-40B4-BE49-F238E27FC236}">
                <a16:creationId xmlns:a16="http://schemas.microsoft.com/office/drawing/2014/main" id="{BDF7C9A4-6B26-C26F-D782-665976D7CD84}"/>
              </a:ext>
            </a:extLst>
          </p:cNvPr>
          <p:cNvSpPr txBox="1">
            <a:spLocks noGrp="1"/>
          </p:cNvSpPr>
          <p:nvPr>
            <p:ph type="ctrTitle"/>
          </p:nvPr>
        </p:nvSpPr>
        <p:spPr>
          <a:xfrm rot="-5400000">
            <a:off x="-2112301" y="2205450"/>
            <a:ext cx="5525400" cy="73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_tradnl" noProof="0" dirty="0">
                <a:solidFill>
                  <a:srgbClr val="78909C"/>
                </a:solidFill>
              </a:rPr>
              <a:t>Michel Foucault</a:t>
            </a:r>
          </a:p>
        </p:txBody>
      </p:sp>
    </p:spTree>
    <p:extLst>
      <p:ext uri="{BB962C8B-B14F-4D97-AF65-F5344CB8AC3E}">
        <p14:creationId xmlns:p14="http://schemas.microsoft.com/office/powerpoint/2010/main" val="8528706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0FBEFBCD-AAD4-5636-E4DF-930E8D00BDA7}"/>
            </a:ext>
          </a:extLst>
        </p:cNvPr>
        <p:cNvGrpSpPr/>
        <p:nvPr/>
      </p:nvGrpSpPr>
      <p:grpSpPr>
        <a:xfrm>
          <a:off x="0" y="0"/>
          <a:ext cx="0" cy="0"/>
          <a:chOff x="0" y="0"/>
          <a:chExt cx="0" cy="0"/>
        </a:xfrm>
      </p:grpSpPr>
      <p:pic>
        <p:nvPicPr>
          <p:cNvPr id="9" name="Imagen 8">
            <a:extLst>
              <a:ext uri="{FF2B5EF4-FFF2-40B4-BE49-F238E27FC236}">
                <a16:creationId xmlns:a16="http://schemas.microsoft.com/office/drawing/2014/main" id="{72CC5190-0D0E-DF82-8D82-875A29AF4CF7}"/>
              </a:ext>
            </a:extLst>
          </p:cNvPr>
          <p:cNvPicPr>
            <a:picLocks noChangeAspect="1"/>
          </p:cNvPicPr>
          <p:nvPr/>
        </p:nvPicPr>
        <p:blipFill>
          <a:blip r:embed="rId3">
            <a:alphaModFix amt="60000"/>
          </a:blip>
          <a:stretch>
            <a:fillRect/>
          </a:stretch>
        </p:blipFill>
        <p:spPr>
          <a:xfrm>
            <a:off x="0" y="0"/>
            <a:ext cx="9213574" cy="5681472"/>
          </a:xfrm>
          <a:prstGeom prst="rect">
            <a:avLst/>
          </a:prstGeom>
        </p:spPr>
      </p:pic>
      <p:sp>
        <p:nvSpPr>
          <p:cNvPr id="118" name="Google Shape;118;p21">
            <a:extLst>
              <a:ext uri="{FF2B5EF4-FFF2-40B4-BE49-F238E27FC236}">
                <a16:creationId xmlns:a16="http://schemas.microsoft.com/office/drawing/2014/main" id="{2232F8D9-1A3E-4131-EC19-A7BA4B956090}"/>
              </a:ext>
            </a:extLst>
          </p:cNvPr>
          <p:cNvSpPr/>
          <p:nvPr/>
        </p:nvSpPr>
        <p:spPr>
          <a:xfrm>
            <a:off x="241811" y="152357"/>
            <a:ext cx="4976960" cy="2682842"/>
          </a:xfrm>
          <a:prstGeom prst="rect">
            <a:avLst/>
          </a:prstGeom>
          <a:solidFill>
            <a:srgbClr val="78909C">
              <a:alpha val="30007"/>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7" name="Google Shape;138;p22">
            <a:extLst>
              <a:ext uri="{FF2B5EF4-FFF2-40B4-BE49-F238E27FC236}">
                <a16:creationId xmlns:a16="http://schemas.microsoft.com/office/drawing/2014/main" id="{96AA09F7-BEA2-CE7E-D145-2B679F8325C5}"/>
              </a:ext>
            </a:extLst>
          </p:cNvPr>
          <p:cNvSpPr txBox="1">
            <a:spLocks/>
          </p:cNvSpPr>
          <p:nvPr/>
        </p:nvSpPr>
        <p:spPr>
          <a:xfrm>
            <a:off x="5910663" y="3273250"/>
            <a:ext cx="2085269" cy="1057657"/>
          </a:xfrm>
          <a:prstGeom prst="rect">
            <a:avLst/>
          </a:prstGeom>
          <a:solidFill>
            <a:srgbClr val="CECEBB"/>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_tradnl" sz="2800" dirty="0">
                <a:solidFill>
                  <a:schemeClr val="accent4">
                    <a:lumMod val="75000"/>
                  </a:schemeClr>
                </a:solidFill>
              </a:rPr>
              <a:t>Crítica o peyorativa</a:t>
            </a:r>
          </a:p>
        </p:txBody>
      </p:sp>
      <p:sp>
        <p:nvSpPr>
          <p:cNvPr id="8" name="Google Shape;135;p22">
            <a:extLst>
              <a:ext uri="{FF2B5EF4-FFF2-40B4-BE49-F238E27FC236}">
                <a16:creationId xmlns:a16="http://schemas.microsoft.com/office/drawing/2014/main" id="{95840B99-C19F-FF29-98EE-7C5ED6FD45E5}"/>
              </a:ext>
            </a:extLst>
          </p:cNvPr>
          <p:cNvSpPr txBox="1">
            <a:spLocks/>
          </p:cNvSpPr>
          <p:nvPr/>
        </p:nvSpPr>
        <p:spPr>
          <a:xfrm>
            <a:off x="1551440" y="871504"/>
            <a:ext cx="2106160" cy="713678"/>
          </a:xfrm>
          <a:prstGeom prst="rect">
            <a:avLst/>
          </a:prstGeom>
          <a:solidFill>
            <a:srgbClr val="CECEBB"/>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_tradnl" sz="28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Neutra o descriptiva</a:t>
            </a:r>
          </a:p>
        </p:txBody>
      </p:sp>
      <p:sp>
        <p:nvSpPr>
          <p:cNvPr id="10" name="Google Shape;118;p21">
            <a:extLst>
              <a:ext uri="{FF2B5EF4-FFF2-40B4-BE49-F238E27FC236}">
                <a16:creationId xmlns:a16="http://schemas.microsoft.com/office/drawing/2014/main" id="{AB8B3293-7A03-DA54-2F7F-D6466D45E434}"/>
              </a:ext>
            </a:extLst>
          </p:cNvPr>
          <p:cNvSpPr/>
          <p:nvPr/>
        </p:nvSpPr>
        <p:spPr>
          <a:xfrm>
            <a:off x="4167040" y="2460658"/>
            <a:ext cx="4976960" cy="2682842"/>
          </a:xfrm>
          <a:prstGeom prst="rect">
            <a:avLst/>
          </a:prstGeom>
          <a:solidFill>
            <a:schemeClr val="bg2">
              <a:lumMod val="75000"/>
              <a:alpha val="30007"/>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Tree>
    <p:extLst>
      <p:ext uri="{BB962C8B-B14F-4D97-AF65-F5344CB8AC3E}">
        <p14:creationId xmlns:p14="http://schemas.microsoft.com/office/powerpoint/2010/main" val="37903149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91461-643C-6F91-A024-A2D0508FF112}"/>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9F1CE1CF-3539-0E98-21E8-84AE2B1DF01E}"/>
              </a:ext>
            </a:extLst>
          </p:cNvPr>
          <p:cNvPicPr>
            <a:picLocks noChangeAspect="1"/>
          </p:cNvPicPr>
          <p:nvPr/>
        </p:nvPicPr>
        <p:blipFill>
          <a:blip r:embed="rId3"/>
          <a:stretch>
            <a:fillRect/>
          </a:stretch>
        </p:blipFill>
        <p:spPr>
          <a:xfrm>
            <a:off x="0" y="0"/>
            <a:ext cx="9144000" cy="5681472"/>
          </a:xfrm>
          <a:prstGeom prst="rect">
            <a:avLst/>
          </a:prstGeom>
        </p:spPr>
      </p:pic>
      <p:sp>
        <p:nvSpPr>
          <p:cNvPr id="4" name="Google Shape;109;p20">
            <a:extLst>
              <a:ext uri="{FF2B5EF4-FFF2-40B4-BE49-F238E27FC236}">
                <a16:creationId xmlns:a16="http://schemas.microsoft.com/office/drawing/2014/main" id="{A2A47446-BB2E-CFD6-DE0A-5E079AD4578F}"/>
              </a:ext>
            </a:extLst>
          </p:cNvPr>
          <p:cNvSpPr txBox="1">
            <a:spLocks/>
          </p:cNvSpPr>
          <p:nvPr/>
        </p:nvSpPr>
        <p:spPr>
          <a:xfrm>
            <a:off x="311700" y="804175"/>
            <a:ext cx="8520600" cy="2052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F0F0F"/>
              </a:buClr>
              <a:buSzPts val="2400"/>
              <a:buFont typeface="Roboto Condensed"/>
              <a:buNone/>
              <a:defRPr sz="2400" b="0" i="0" u="none" strike="noStrike" cap="none">
                <a:solidFill>
                  <a:srgbClr val="0F0F0F"/>
                </a:solidFill>
                <a:latin typeface="Roboto Condensed"/>
                <a:ea typeface="Roboto Condensed"/>
                <a:cs typeface="Roboto Condensed"/>
                <a:sym typeface="Roboto Condensed"/>
              </a:defRPr>
            </a:lvl1pPr>
            <a:lvl2pPr marR="0" lvl="1"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2pPr>
            <a:lvl3pPr marR="0" lvl="2"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3pPr>
            <a:lvl4pPr marR="0" lvl="3"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4pPr>
            <a:lvl5pPr marR="0" lvl="4"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5pPr>
            <a:lvl6pPr marR="0" lvl="5"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6pPr>
            <a:lvl7pPr marR="0" lvl="6"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7pPr>
            <a:lvl8pPr marR="0" lvl="7"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8pPr>
            <a:lvl9pPr marR="0" lvl="8"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9pPr>
          </a:lstStyle>
          <a:p>
            <a:r>
              <a:rPr lang="es-ES_tradnl" sz="3600" noProof="0" dirty="0">
                <a:solidFill>
                  <a:srgbClr val="FFFFFF"/>
                </a:solidFill>
              </a:rPr>
              <a:t>¿QUÉ ES </a:t>
            </a:r>
            <a:r>
              <a:rPr lang="es-ES_tradnl" sz="3600" dirty="0">
                <a:solidFill>
                  <a:srgbClr val="FFFFFF"/>
                </a:solidFill>
              </a:rPr>
              <a:t>LA VERDAD?</a:t>
            </a:r>
            <a:endParaRPr lang="es-ES_tradnl" sz="3600" noProof="0" dirty="0">
              <a:solidFill>
                <a:srgbClr val="FFFFFF"/>
              </a:solidFill>
            </a:endParaRPr>
          </a:p>
        </p:txBody>
      </p:sp>
      <p:sp>
        <p:nvSpPr>
          <p:cNvPr id="6" name="Google Shape;111;p20">
            <a:extLst>
              <a:ext uri="{FF2B5EF4-FFF2-40B4-BE49-F238E27FC236}">
                <a16:creationId xmlns:a16="http://schemas.microsoft.com/office/drawing/2014/main" id="{F986BFF2-46F7-71B0-23DC-5771F6B6D94E}"/>
              </a:ext>
            </a:extLst>
          </p:cNvPr>
          <p:cNvSpPr/>
          <p:nvPr/>
        </p:nvSpPr>
        <p:spPr>
          <a:xfrm>
            <a:off x="2697926" y="290938"/>
            <a:ext cx="3609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7" name="Google Shape;112;p20">
            <a:extLst>
              <a:ext uri="{FF2B5EF4-FFF2-40B4-BE49-F238E27FC236}">
                <a16:creationId xmlns:a16="http://schemas.microsoft.com/office/drawing/2014/main" id="{9C4199B6-D2BE-8684-D3F4-002AE455D436}"/>
              </a:ext>
            </a:extLst>
          </p:cNvPr>
          <p:cNvSpPr/>
          <p:nvPr/>
        </p:nvSpPr>
        <p:spPr>
          <a:xfrm>
            <a:off x="2767500" y="4852562"/>
            <a:ext cx="3609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Tree>
    <p:extLst>
      <p:ext uri="{BB962C8B-B14F-4D97-AF65-F5344CB8AC3E}">
        <p14:creationId xmlns:p14="http://schemas.microsoft.com/office/powerpoint/2010/main" val="1019003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2F380178-0AB6-CF2D-3D6D-46270F9A5FEA}"/>
            </a:ext>
          </a:extLst>
        </p:cNvPr>
        <p:cNvGrpSpPr/>
        <p:nvPr/>
      </p:nvGrpSpPr>
      <p:grpSpPr>
        <a:xfrm>
          <a:off x="0" y="0"/>
          <a:ext cx="0" cy="0"/>
          <a:chOff x="0" y="0"/>
          <a:chExt cx="0" cy="0"/>
        </a:xfrm>
      </p:grpSpPr>
      <p:pic>
        <p:nvPicPr>
          <p:cNvPr id="9" name="Imagen 8">
            <a:extLst>
              <a:ext uri="{FF2B5EF4-FFF2-40B4-BE49-F238E27FC236}">
                <a16:creationId xmlns:a16="http://schemas.microsoft.com/office/drawing/2014/main" id="{52D10995-6E17-1420-FAA3-06FA53CB1E93}"/>
              </a:ext>
            </a:extLst>
          </p:cNvPr>
          <p:cNvPicPr>
            <a:picLocks noChangeAspect="1"/>
          </p:cNvPicPr>
          <p:nvPr/>
        </p:nvPicPr>
        <p:blipFill>
          <a:blip r:embed="rId3">
            <a:alphaModFix amt="60000"/>
          </a:blip>
          <a:stretch>
            <a:fillRect/>
          </a:stretch>
        </p:blipFill>
        <p:spPr>
          <a:xfrm>
            <a:off x="0" y="0"/>
            <a:ext cx="9213574" cy="5681472"/>
          </a:xfrm>
          <a:prstGeom prst="rect">
            <a:avLst/>
          </a:prstGeom>
        </p:spPr>
      </p:pic>
      <p:sp>
        <p:nvSpPr>
          <p:cNvPr id="118" name="Google Shape;118;p21">
            <a:extLst>
              <a:ext uri="{FF2B5EF4-FFF2-40B4-BE49-F238E27FC236}">
                <a16:creationId xmlns:a16="http://schemas.microsoft.com/office/drawing/2014/main" id="{F24C00B4-96EE-0F93-AD14-C984B4003624}"/>
              </a:ext>
            </a:extLst>
          </p:cNvPr>
          <p:cNvSpPr/>
          <p:nvPr/>
        </p:nvSpPr>
        <p:spPr>
          <a:xfrm>
            <a:off x="241811" y="152357"/>
            <a:ext cx="4976960" cy="2682842"/>
          </a:xfrm>
          <a:prstGeom prst="rect">
            <a:avLst/>
          </a:prstGeom>
          <a:solidFill>
            <a:srgbClr val="78909C">
              <a:alpha val="30007"/>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7" name="Google Shape;138;p22">
            <a:extLst>
              <a:ext uri="{FF2B5EF4-FFF2-40B4-BE49-F238E27FC236}">
                <a16:creationId xmlns:a16="http://schemas.microsoft.com/office/drawing/2014/main" id="{41D5C393-9CDC-B3B9-E09D-0CE16A370A5C}"/>
              </a:ext>
            </a:extLst>
          </p:cNvPr>
          <p:cNvSpPr txBox="1">
            <a:spLocks/>
          </p:cNvSpPr>
          <p:nvPr/>
        </p:nvSpPr>
        <p:spPr>
          <a:xfrm>
            <a:off x="5910663" y="3273250"/>
            <a:ext cx="2085269" cy="1057657"/>
          </a:xfrm>
          <a:prstGeom prst="rect">
            <a:avLst/>
          </a:prstGeom>
          <a:solidFill>
            <a:srgbClr val="CECEBB"/>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_tradnl" sz="2800" dirty="0">
                <a:solidFill>
                  <a:schemeClr val="accent4">
                    <a:lumMod val="75000"/>
                  </a:schemeClr>
                </a:solidFill>
              </a:rPr>
              <a:t>Cognitivista</a:t>
            </a:r>
          </a:p>
        </p:txBody>
      </p:sp>
      <p:sp>
        <p:nvSpPr>
          <p:cNvPr id="8" name="Google Shape;135;p22">
            <a:extLst>
              <a:ext uri="{FF2B5EF4-FFF2-40B4-BE49-F238E27FC236}">
                <a16:creationId xmlns:a16="http://schemas.microsoft.com/office/drawing/2014/main" id="{7B925AA7-8F2C-6A35-7BCC-69D98072539F}"/>
              </a:ext>
            </a:extLst>
          </p:cNvPr>
          <p:cNvSpPr txBox="1">
            <a:spLocks/>
          </p:cNvSpPr>
          <p:nvPr/>
        </p:nvSpPr>
        <p:spPr>
          <a:xfrm>
            <a:off x="1551440" y="871504"/>
            <a:ext cx="2106160" cy="713678"/>
          </a:xfrm>
          <a:prstGeom prst="rect">
            <a:avLst/>
          </a:prstGeom>
          <a:solidFill>
            <a:srgbClr val="CECEBB"/>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_tradnl" sz="28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Culturalista</a:t>
            </a:r>
          </a:p>
        </p:txBody>
      </p:sp>
      <p:sp>
        <p:nvSpPr>
          <p:cNvPr id="10" name="Google Shape;118;p21">
            <a:extLst>
              <a:ext uri="{FF2B5EF4-FFF2-40B4-BE49-F238E27FC236}">
                <a16:creationId xmlns:a16="http://schemas.microsoft.com/office/drawing/2014/main" id="{BB13371E-502B-ADA3-8A70-263BCB9939BC}"/>
              </a:ext>
            </a:extLst>
          </p:cNvPr>
          <p:cNvSpPr/>
          <p:nvPr/>
        </p:nvSpPr>
        <p:spPr>
          <a:xfrm>
            <a:off x="4167040" y="2460657"/>
            <a:ext cx="4976960" cy="2682842"/>
          </a:xfrm>
          <a:prstGeom prst="rect">
            <a:avLst/>
          </a:prstGeom>
          <a:solidFill>
            <a:schemeClr val="bg2">
              <a:lumMod val="75000"/>
              <a:alpha val="30007"/>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Tree>
    <p:extLst>
      <p:ext uri="{BB962C8B-B14F-4D97-AF65-F5344CB8AC3E}">
        <p14:creationId xmlns:p14="http://schemas.microsoft.com/office/powerpoint/2010/main" val="14704971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F7464C14-376E-B0E1-823F-F17AC364F196}"/>
            </a:ext>
          </a:extLst>
        </p:cNvPr>
        <p:cNvGrpSpPr/>
        <p:nvPr/>
      </p:nvGrpSpPr>
      <p:grpSpPr>
        <a:xfrm>
          <a:off x="0" y="0"/>
          <a:ext cx="0" cy="0"/>
          <a:chOff x="0" y="0"/>
          <a:chExt cx="0" cy="0"/>
        </a:xfrm>
      </p:grpSpPr>
      <p:sp>
        <p:nvSpPr>
          <p:cNvPr id="131" name="Google Shape;131;p22">
            <a:extLst>
              <a:ext uri="{FF2B5EF4-FFF2-40B4-BE49-F238E27FC236}">
                <a16:creationId xmlns:a16="http://schemas.microsoft.com/office/drawing/2014/main" id="{91B76955-8731-E68C-7597-45949DECFD97}"/>
              </a:ext>
            </a:extLst>
          </p:cNvPr>
          <p:cNvSpPr/>
          <p:nvPr/>
        </p:nvSpPr>
        <p:spPr>
          <a:xfrm rot="-5400000">
            <a:off x="-1066850" y="2534700"/>
            <a:ext cx="3180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32" name="Google Shape;132;p22">
            <a:extLst>
              <a:ext uri="{FF2B5EF4-FFF2-40B4-BE49-F238E27FC236}">
                <a16:creationId xmlns:a16="http://schemas.microsoft.com/office/drawing/2014/main" id="{202DBAAA-2065-124E-DE96-EB14499B9DD9}"/>
              </a:ext>
            </a:extLst>
          </p:cNvPr>
          <p:cNvSpPr/>
          <p:nvPr/>
        </p:nvSpPr>
        <p:spPr>
          <a:xfrm rot="-5400000">
            <a:off x="-536250" y="2534700"/>
            <a:ext cx="3180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35" name="Google Shape;135;p22">
            <a:extLst>
              <a:ext uri="{FF2B5EF4-FFF2-40B4-BE49-F238E27FC236}">
                <a16:creationId xmlns:a16="http://schemas.microsoft.com/office/drawing/2014/main" id="{FC9EA527-9047-254E-351C-4755AFCEEFB3}"/>
              </a:ext>
            </a:extLst>
          </p:cNvPr>
          <p:cNvSpPr txBox="1">
            <a:spLocks noGrp="1"/>
          </p:cNvSpPr>
          <p:nvPr>
            <p:ph type="ctrTitle" idx="2"/>
          </p:nvPr>
        </p:nvSpPr>
        <p:spPr>
          <a:xfrm rot="16200000">
            <a:off x="-344871" y="2298935"/>
            <a:ext cx="2266642" cy="36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_tradnl" sz="1800" noProof="0" dirty="0">
                <a:solidFill>
                  <a:srgbClr val="FFFFFF"/>
                </a:solidFill>
              </a:rPr>
              <a:t>PROGRAMA</a:t>
            </a:r>
            <a:endParaRPr lang="es-ES_tradnl" noProof="0" dirty="0">
              <a:solidFill>
                <a:srgbClr val="FFFFFF"/>
              </a:solidFill>
            </a:endParaRPr>
          </a:p>
        </p:txBody>
      </p:sp>
      <p:sp>
        <p:nvSpPr>
          <p:cNvPr id="16" name="Google Shape;162;p24">
            <a:extLst>
              <a:ext uri="{FF2B5EF4-FFF2-40B4-BE49-F238E27FC236}">
                <a16:creationId xmlns:a16="http://schemas.microsoft.com/office/drawing/2014/main" id="{D485C1BB-CB70-5AA6-03AD-7D8096DE0CAF}"/>
              </a:ext>
            </a:extLst>
          </p:cNvPr>
          <p:cNvSpPr/>
          <p:nvPr/>
        </p:nvSpPr>
        <p:spPr>
          <a:xfrm>
            <a:off x="2131400" y="713885"/>
            <a:ext cx="6877200" cy="35373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3" name="CuadroTexto 2">
            <a:extLst>
              <a:ext uri="{FF2B5EF4-FFF2-40B4-BE49-F238E27FC236}">
                <a16:creationId xmlns:a16="http://schemas.microsoft.com/office/drawing/2014/main" id="{94E5B92E-00EC-BC5C-B53B-0C3CD9B527EE}"/>
              </a:ext>
            </a:extLst>
          </p:cNvPr>
          <p:cNvSpPr txBox="1"/>
          <p:nvPr/>
        </p:nvSpPr>
        <p:spPr>
          <a:xfrm>
            <a:off x="2131400" y="1859745"/>
            <a:ext cx="4267954" cy="1569660"/>
          </a:xfrm>
          <a:prstGeom prst="rect">
            <a:avLst/>
          </a:prstGeom>
          <a:noFill/>
        </p:spPr>
        <p:txBody>
          <a:bodyPr wrap="square" rtlCol="0">
            <a:spAutoFit/>
          </a:bodyPr>
          <a:lstStyle/>
          <a:p>
            <a:pPr algn="ctr"/>
            <a:r>
              <a:rPr lang="es-CL" sz="32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IDEOLOGÍA</a:t>
            </a:r>
          </a:p>
          <a:p>
            <a:pPr algn="ctr"/>
            <a:r>
              <a:rPr lang="es-CL" sz="32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Concepto polisémico</a:t>
            </a:r>
          </a:p>
          <a:p>
            <a:endParaRPr lang="es-CL" sz="32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8811040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D79C0-2EDF-11FC-F7BF-6F17248A1215}"/>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FBD6300F-E92B-8134-8715-61A064D606AA}"/>
              </a:ext>
            </a:extLst>
          </p:cNvPr>
          <p:cNvPicPr>
            <a:picLocks noChangeAspect="1"/>
          </p:cNvPicPr>
          <p:nvPr/>
        </p:nvPicPr>
        <p:blipFill>
          <a:blip r:embed="rId3">
            <a:alphaModFix amt="59000"/>
          </a:blip>
          <a:stretch>
            <a:fillRect/>
          </a:stretch>
        </p:blipFill>
        <p:spPr>
          <a:xfrm>
            <a:off x="-44605" y="0"/>
            <a:ext cx="9233210" cy="5681472"/>
          </a:xfrm>
          <a:prstGeom prst="rect">
            <a:avLst/>
          </a:prstGeom>
        </p:spPr>
      </p:pic>
      <p:sp>
        <p:nvSpPr>
          <p:cNvPr id="4" name="Google Shape;109;p20">
            <a:extLst>
              <a:ext uri="{FF2B5EF4-FFF2-40B4-BE49-F238E27FC236}">
                <a16:creationId xmlns:a16="http://schemas.microsoft.com/office/drawing/2014/main" id="{F0431FFF-947C-55FC-0C8D-ACE28F0BD600}"/>
              </a:ext>
            </a:extLst>
          </p:cNvPr>
          <p:cNvSpPr txBox="1">
            <a:spLocks/>
          </p:cNvSpPr>
          <p:nvPr/>
        </p:nvSpPr>
        <p:spPr>
          <a:xfrm>
            <a:off x="623400" y="0"/>
            <a:ext cx="8520600" cy="2052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F0F0F"/>
              </a:buClr>
              <a:buSzPts val="2400"/>
              <a:buFont typeface="Roboto Condensed"/>
              <a:buNone/>
              <a:defRPr sz="2400" b="0" i="0" u="none" strike="noStrike" cap="none">
                <a:solidFill>
                  <a:srgbClr val="0F0F0F"/>
                </a:solidFill>
                <a:latin typeface="Roboto Condensed"/>
                <a:ea typeface="Roboto Condensed"/>
                <a:cs typeface="Roboto Condensed"/>
                <a:sym typeface="Roboto Condensed"/>
              </a:defRPr>
            </a:lvl1pPr>
            <a:lvl2pPr marR="0" lvl="1"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2pPr>
            <a:lvl3pPr marR="0" lvl="2"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3pPr>
            <a:lvl4pPr marR="0" lvl="3"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4pPr>
            <a:lvl5pPr marR="0" lvl="4"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5pPr>
            <a:lvl6pPr marR="0" lvl="5"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6pPr>
            <a:lvl7pPr marR="0" lvl="6"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7pPr>
            <a:lvl8pPr marR="0" lvl="7"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8pPr>
            <a:lvl9pPr marR="0" lvl="8"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9pPr>
          </a:lstStyle>
          <a:p>
            <a:r>
              <a:rPr lang="es-ES_tradnl" dirty="0">
                <a:solidFill>
                  <a:srgbClr val="FFFFFF"/>
                </a:solidFill>
              </a:rPr>
              <a:t>FACTORES PARA QUE IDEAS O ELEMENTOS CULTURALES PARA QUE  CLASIFICARSE CORRECTAMENTE COMO IDEOLÓGICOS. </a:t>
            </a:r>
            <a:endParaRPr lang="es-ES_tradnl" noProof="0" dirty="0">
              <a:solidFill>
                <a:srgbClr val="FFFFFF"/>
              </a:solidFill>
            </a:endParaRPr>
          </a:p>
        </p:txBody>
      </p:sp>
      <p:sp>
        <p:nvSpPr>
          <p:cNvPr id="6" name="Google Shape;111;p20">
            <a:extLst>
              <a:ext uri="{FF2B5EF4-FFF2-40B4-BE49-F238E27FC236}">
                <a16:creationId xmlns:a16="http://schemas.microsoft.com/office/drawing/2014/main" id="{A8114B33-34A6-AA0A-2944-D9CCDA43C30C}"/>
              </a:ext>
            </a:extLst>
          </p:cNvPr>
          <p:cNvSpPr/>
          <p:nvPr/>
        </p:nvSpPr>
        <p:spPr>
          <a:xfrm>
            <a:off x="2767500" y="2395127"/>
            <a:ext cx="3609000" cy="2045845"/>
          </a:xfrm>
          <a:prstGeom prst="rect">
            <a:avLst/>
          </a:prstGeom>
          <a:solidFill>
            <a:srgbClr val="FFFFFF">
              <a:alpha val="39290"/>
            </a:srgbClr>
          </a:solidFill>
          <a:ln>
            <a:noFill/>
          </a:ln>
        </p:spPr>
        <p:txBody>
          <a:bodyPr spcFirstLastPara="1" wrap="square" lIns="91425" tIns="91425" rIns="91425" bIns="91425" anchor="ctr" anchorCtr="0">
            <a:noAutofit/>
          </a:bodyPr>
          <a:lstStyle/>
          <a:p>
            <a:pPr lvl="0" algn="ctr"/>
            <a:r>
              <a:rPr lang="es-ES_tradnl" sz="1800" dirty="0">
                <a:solidFill>
                  <a:schemeClr val="accent1">
                    <a:lumMod val="25000"/>
                  </a:schemeClr>
                </a:solidFill>
                <a:latin typeface="Roboto" panose="02000000000000000000" pitchFamily="2" charset="0"/>
                <a:ea typeface="Roboto" panose="02000000000000000000" pitchFamily="2" charset="0"/>
                <a:cs typeface="Roboto" panose="02000000000000000000" pitchFamily="2" charset="0"/>
              </a:rPr>
              <a:t>Tiene una causalidad social</a:t>
            </a:r>
          </a:p>
          <a:p>
            <a:pPr lvl="0" algn="ctr"/>
            <a:endParaRPr lang="es-CL" sz="1800" dirty="0">
              <a:solidFill>
                <a:schemeClr val="accent1">
                  <a:lumMod val="25000"/>
                </a:schemeClr>
              </a:solidFill>
              <a:latin typeface="Roboto" panose="02000000000000000000" pitchFamily="2" charset="0"/>
              <a:ea typeface="Roboto" panose="02000000000000000000" pitchFamily="2" charset="0"/>
              <a:cs typeface="Roboto" panose="02000000000000000000" pitchFamily="2" charset="0"/>
            </a:endParaRPr>
          </a:p>
          <a:p>
            <a:pPr lvl="0" algn="ctr"/>
            <a:r>
              <a:rPr lang="es-ES_tradnl" sz="1800" dirty="0">
                <a:solidFill>
                  <a:schemeClr val="accent1">
                    <a:lumMod val="25000"/>
                  </a:schemeClr>
                </a:solidFill>
                <a:latin typeface="Roboto" panose="02000000000000000000" pitchFamily="2" charset="0"/>
                <a:ea typeface="Roboto" panose="02000000000000000000" pitchFamily="2" charset="0"/>
                <a:cs typeface="Roboto" panose="02000000000000000000" pitchFamily="2" charset="0"/>
              </a:rPr>
              <a:t>Tiene un efecto social</a:t>
            </a:r>
          </a:p>
          <a:p>
            <a:pPr lvl="0" algn="ctr"/>
            <a:endParaRPr lang="es-CL" sz="1800" dirty="0">
              <a:solidFill>
                <a:schemeClr val="accent1">
                  <a:lumMod val="25000"/>
                </a:schemeClr>
              </a:solidFill>
              <a:latin typeface="Roboto" panose="02000000000000000000" pitchFamily="2" charset="0"/>
              <a:ea typeface="Roboto" panose="02000000000000000000" pitchFamily="2" charset="0"/>
              <a:cs typeface="Roboto" panose="02000000000000000000" pitchFamily="2" charset="0"/>
            </a:endParaRPr>
          </a:p>
          <a:p>
            <a:pPr lvl="0" algn="ctr"/>
            <a:r>
              <a:rPr lang="es-ES_tradnl" sz="1800" dirty="0">
                <a:solidFill>
                  <a:schemeClr val="accent1">
                    <a:lumMod val="25000"/>
                  </a:schemeClr>
                </a:solidFill>
                <a:latin typeface="Roboto" panose="02000000000000000000" pitchFamily="2" charset="0"/>
                <a:ea typeface="Roboto" panose="02000000000000000000" pitchFamily="2" charset="0"/>
                <a:cs typeface="Roboto" panose="02000000000000000000" pitchFamily="2" charset="0"/>
              </a:rPr>
              <a:t>Tiene un contenido social</a:t>
            </a:r>
          </a:p>
          <a:p>
            <a:pPr lvl="0" algn="ctr"/>
            <a:endParaRPr lang="es-CL" sz="1800" dirty="0">
              <a:solidFill>
                <a:schemeClr val="accent1">
                  <a:lumMod val="25000"/>
                </a:schemeClr>
              </a:solidFill>
              <a:latin typeface="Roboto" panose="02000000000000000000" pitchFamily="2" charset="0"/>
              <a:ea typeface="Roboto" panose="02000000000000000000" pitchFamily="2" charset="0"/>
              <a:cs typeface="Roboto" panose="02000000000000000000" pitchFamily="2" charset="0"/>
            </a:endParaRPr>
          </a:p>
          <a:p>
            <a:pPr lvl="0" algn="ctr"/>
            <a:r>
              <a:rPr lang="es-ES_tradnl" sz="1800" dirty="0">
                <a:solidFill>
                  <a:schemeClr val="accent1">
                    <a:lumMod val="25000"/>
                  </a:schemeClr>
                </a:solidFill>
                <a:latin typeface="Roboto" panose="02000000000000000000" pitchFamily="2" charset="0"/>
                <a:ea typeface="Roboto" panose="02000000000000000000" pitchFamily="2" charset="0"/>
                <a:cs typeface="Roboto" panose="02000000000000000000" pitchFamily="2" charset="0"/>
              </a:rPr>
              <a:t>Tiene una función social</a:t>
            </a:r>
            <a:endParaRPr lang="es-CL" sz="1800" dirty="0">
              <a:solidFill>
                <a:schemeClr val="accent1">
                  <a:lumMod val="25000"/>
                </a:schemeClr>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102933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CBC8FFA9-08C8-9877-9C19-6BF7964A18BB}"/>
            </a:ext>
          </a:extLst>
        </p:cNvPr>
        <p:cNvGrpSpPr/>
        <p:nvPr/>
      </p:nvGrpSpPr>
      <p:grpSpPr>
        <a:xfrm>
          <a:off x="0" y="0"/>
          <a:ext cx="0" cy="0"/>
          <a:chOff x="0" y="0"/>
          <a:chExt cx="0" cy="0"/>
        </a:xfrm>
      </p:grpSpPr>
      <p:sp>
        <p:nvSpPr>
          <p:cNvPr id="131" name="Google Shape;131;p22">
            <a:extLst>
              <a:ext uri="{FF2B5EF4-FFF2-40B4-BE49-F238E27FC236}">
                <a16:creationId xmlns:a16="http://schemas.microsoft.com/office/drawing/2014/main" id="{532CCD02-11F3-3CCD-9655-949A847F68B5}"/>
              </a:ext>
            </a:extLst>
          </p:cNvPr>
          <p:cNvSpPr/>
          <p:nvPr/>
        </p:nvSpPr>
        <p:spPr>
          <a:xfrm rot="-5400000">
            <a:off x="-1066850" y="2534700"/>
            <a:ext cx="3180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32" name="Google Shape;132;p22">
            <a:extLst>
              <a:ext uri="{FF2B5EF4-FFF2-40B4-BE49-F238E27FC236}">
                <a16:creationId xmlns:a16="http://schemas.microsoft.com/office/drawing/2014/main" id="{569EE2E5-3ED6-31F1-ACBB-E864A7A616DF}"/>
              </a:ext>
            </a:extLst>
          </p:cNvPr>
          <p:cNvSpPr/>
          <p:nvPr/>
        </p:nvSpPr>
        <p:spPr>
          <a:xfrm rot="-5400000">
            <a:off x="-536250" y="2534700"/>
            <a:ext cx="3180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35" name="Google Shape;135;p22">
            <a:extLst>
              <a:ext uri="{FF2B5EF4-FFF2-40B4-BE49-F238E27FC236}">
                <a16:creationId xmlns:a16="http://schemas.microsoft.com/office/drawing/2014/main" id="{C41B9890-070D-7405-F66C-6D2C38E9673A}"/>
              </a:ext>
            </a:extLst>
          </p:cNvPr>
          <p:cNvSpPr txBox="1">
            <a:spLocks noGrp="1"/>
          </p:cNvSpPr>
          <p:nvPr>
            <p:ph type="ctrTitle" idx="2"/>
          </p:nvPr>
        </p:nvSpPr>
        <p:spPr>
          <a:xfrm rot="16200000">
            <a:off x="-344871" y="2298935"/>
            <a:ext cx="2266642" cy="36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_tradnl" sz="1800" noProof="0" dirty="0">
                <a:solidFill>
                  <a:srgbClr val="FFFFFF"/>
                </a:solidFill>
              </a:rPr>
              <a:t>PROGRAMA</a:t>
            </a:r>
            <a:endParaRPr lang="es-ES_tradnl" noProof="0" dirty="0">
              <a:solidFill>
                <a:srgbClr val="FFFFFF"/>
              </a:solidFill>
            </a:endParaRPr>
          </a:p>
        </p:txBody>
      </p:sp>
      <p:sp>
        <p:nvSpPr>
          <p:cNvPr id="16" name="Google Shape;162;p24">
            <a:extLst>
              <a:ext uri="{FF2B5EF4-FFF2-40B4-BE49-F238E27FC236}">
                <a16:creationId xmlns:a16="http://schemas.microsoft.com/office/drawing/2014/main" id="{02694A45-D2CF-0933-5BF0-6126F4CAA923}"/>
              </a:ext>
            </a:extLst>
          </p:cNvPr>
          <p:cNvSpPr/>
          <p:nvPr/>
        </p:nvSpPr>
        <p:spPr>
          <a:xfrm>
            <a:off x="135400" y="875925"/>
            <a:ext cx="6877200" cy="35373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3" name="CuadroTexto 2">
            <a:extLst>
              <a:ext uri="{FF2B5EF4-FFF2-40B4-BE49-F238E27FC236}">
                <a16:creationId xmlns:a16="http://schemas.microsoft.com/office/drawing/2014/main" id="{B2C7DC6F-4F7E-DACC-9B79-F801B0FFE814}"/>
              </a:ext>
            </a:extLst>
          </p:cNvPr>
          <p:cNvSpPr txBox="1"/>
          <p:nvPr/>
        </p:nvSpPr>
        <p:spPr>
          <a:xfrm>
            <a:off x="2644717" y="4589502"/>
            <a:ext cx="2694839" cy="553998"/>
          </a:xfrm>
          <a:prstGeom prst="rect">
            <a:avLst/>
          </a:prstGeom>
          <a:noFill/>
        </p:spPr>
        <p:txBody>
          <a:bodyPr wrap="square" rtlCol="0">
            <a:spAutoFit/>
          </a:bodyPr>
          <a:lstStyle/>
          <a:p>
            <a:r>
              <a:rPr lang="es-ES_tradnl" b="1" dirty="0" err="1">
                <a:solidFill>
                  <a:schemeClr val="accent1">
                    <a:lumMod val="25000"/>
                  </a:schemeClr>
                </a:solidFill>
              </a:rPr>
              <a:t>Francois</a:t>
            </a:r>
            <a:r>
              <a:rPr lang="es-ES_tradnl" b="1" dirty="0">
                <a:solidFill>
                  <a:schemeClr val="accent1">
                    <a:lumMod val="25000"/>
                  </a:schemeClr>
                </a:solidFill>
              </a:rPr>
              <a:t> </a:t>
            </a:r>
            <a:r>
              <a:rPr lang="es-ES_tradnl" b="1" dirty="0" err="1">
                <a:solidFill>
                  <a:schemeClr val="accent1">
                    <a:lumMod val="25000"/>
                  </a:schemeClr>
                </a:solidFill>
              </a:rPr>
              <a:t>Chatelet</a:t>
            </a:r>
            <a:endParaRPr lang="es-CL" b="1" dirty="0">
              <a:solidFill>
                <a:schemeClr val="accent1">
                  <a:lumMod val="25000"/>
                </a:schemeClr>
              </a:solidFill>
            </a:endParaRPr>
          </a:p>
          <a:p>
            <a:endParaRPr lang="es-CL" sz="1600" dirty="0">
              <a:solidFill>
                <a:schemeClr val="accent1">
                  <a:lumMod val="2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2" name="CuadroTexto 1">
            <a:extLst>
              <a:ext uri="{FF2B5EF4-FFF2-40B4-BE49-F238E27FC236}">
                <a16:creationId xmlns:a16="http://schemas.microsoft.com/office/drawing/2014/main" id="{D89E99BF-16B0-7640-E24D-D2177A81870F}"/>
              </a:ext>
            </a:extLst>
          </p:cNvPr>
          <p:cNvSpPr txBox="1"/>
          <p:nvPr/>
        </p:nvSpPr>
        <p:spPr>
          <a:xfrm>
            <a:off x="1053750" y="1399641"/>
            <a:ext cx="5332302" cy="3139321"/>
          </a:xfrm>
          <a:prstGeom prst="rect">
            <a:avLst/>
          </a:prstGeom>
          <a:noFill/>
        </p:spPr>
        <p:txBody>
          <a:bodyPr wrap="square" rtlCol="0">
            <a:spAutoFit/>
          </a:bodyPr>
          <a:lstStyle/>
          <a:p>
            <a:pPr algn="ctr"/>
            <a:r>
              <a:rPr lang="es-ES_tradnl" sz="1800" dirty="0">
                <a:solidFill>
                  <a:schemeClr val="accent1">
                    <a:lumMod val="25000"/>
                  </a:schemeClr>
                </a:solidFill>
              </a:rPr>
              <a:t>“Se refiere a un sistema más o menos coherente de imágenes, ideas, principios éticos, representaciones globales, y también gestos colectivos, rituales religiosos, estructuras de parentesco, técnicas de supervivencia (y desarrollo), expresiones artísticas, discursos míticos o filosóficos, organización de poderes, instituciones, y las fuerzas que estas ponen en juego.”</a:t>
            </a:r>
            <a:endParaRPr lang="es-CL" sz="1800" dirty="0">
              <a:solidFill>
                <a:schemeClr val="accent1">
                  <a:lumMod val="25000"/>
                </a:schemeClr>
              </a:solidFill>
            </a:endParaRPr>
          </a:p>
          <a:p>
            <a:pPr algn="ctr"/>
            <a:r>
              <a:rPr lang="es-ES_tradnl" sz="1800" dirty="0">
                <a:solidFill>
                  <a:schemeClr val="accent1">
                    <a:lumMod val="25000"/>
                  </a:schemeClr>
                </a:solidFill>
              </a:rPr>
              <a:t> </a:t>
            </a:r>
            <a:endParaRPr lang="es-CL" sz="1800" dirty="0">
              <a:solidFill>
                <a:schemeClr val="accent1">
                  <a:lumMod val="25000"/>
                </a:schemeClr>
              </a:solidFill>
            </a:endParaRPr>
          </a:p>
          <a:p>
            <a:pPr algn="ctr"/>
            <a:endParaRPr lang="es-CL" sz="1800" dirty="0">
              <a:solidFill>
                <a:schemeClr val="accent1">
                  <a:lumMod val="25000"/>
                </a:schemeClr>
              </a:solidFill>
            </a:endParaRPr>
          </a:p>
        </p:txBody>
      </p:sp>
    </p:spTree>
    <p:extLst>
      <p:ext uri="{BB962C8B-B14F-4D97-AF65-F5344CB8AC3E}">
        <p14:creationId xmlns:p14="http://schemas.microsoft.com/office/powerpoint/2010/main" val="4251365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7"/>
          <p:cNvSpPr/>
          <p:nvPr/>
        </p:nvSpPr>
        <p:spPr>
          <a:xfrm>
            <a:off x="6355801" y="3189488"/>
            <a:ext cx="2504100" cy="1341900"/>
          </a:xfrm>
          <a:prstGeom prst="rect">
            <a:avLst/>
          </a:prstGeom>
          <a:solidFill>
            <a:srgbClr val="78909C">
              <a:alpha val="23660"/>
            </a:srgbClr>
          </a:solidFill>
          <a:ln>
            <a:noFill/>
          </a:ln>
        </p:spPr>
        <p:txBody>
          <a:bodyPr spcFirstLastPara="1" wrap="square" lIns="91425" tIns="91425" rIns="91425" bIns="91425" anchor="ctr" anchorCtr="0">
            <a:noAutofit/>
          </a:bodyPr>
          <a:lstStyle/>
          <a:p>
            <a:pPr lvl="0" algn="ctr"/>
            <a:r>
              <a:rPr lang="es-ES_tradnl" dirty="0" err="1">
                <a:latin typeface="Lora" pitchFamily="2" charset="77"/>
                <a:ea typeface="Roboto" panose="02000000000000000000" pitchFamily="2" charset="0"/>
                <a:cs typeface="Roboto" panose="02000000000000000000" pitchFamily="2" charset="0"/>
              </a:rPr>
              <a:t>Naturalizadoras</a:t>
            </a:r>
            <a:r>
              <a:rPr lang="es-ES_tradnl" dirty="0">
                <a:latin typeface="Lora" pitchFamily="2" charset="77"/>
                <a:ea typeface="Roboto" panose="02000000000000000000" pitchFamily="2" charset="0"/>
                <a:cs typeface="Roboto" panose="02000000000000000000" pitchFamily="2" charset="0"/>
              </a:rPr>
              <a:t>: Hacen que las creencias parezcan autoevidentes e inevitables, identificándolas con el "sentido común".</a:t>
            </a:r>
            <a:r>
              <a:rPr lang="es-CL" dirty="0">
                <a:latin typeface="Lora" pitchFamily="2" charset="77"/>
                <a:ea typeface="Roboto" panose="02000000000000000000" pitchFamily="2" charset="0"/>
                <a:cs typeface="Roboto" panose="02000000000000000000" pitchFamily="2" charset="0"/>
              </a:rPr>
              <a:t> </a:t>
            </a:r>
            <a:endParaRPr lang="es-ES_tradnl" noProof="0" dirty="0">
              <a:latin typeface="Lora" pitchFamily="2" charset="77"/>
              <a:ea typeface="Roboto" panose="02000000000000000000" pitchFamily="2" charset="0"/>
              <a:cs typeface="Roboto" panose="02000000000000000000" pitchFamily="2" charset="0"/>
            </a:endParaRPr>
          </a:p>
        </p:txBody>
      </p:sp>
      <p:sp>
        <p:nvSpPr>
          <p:cNvPr id="210" name="Google Shape;210;p27"/>
          <p:cNvSpPr/>
          <p:nvPr/>
        </p:nvSpPr>
        <p:spPr>
          <a:xfrm>
            <a:off x="3559156" y="670500"/>
            <a:ext cx="2504100" cy="2227200"/>
          </a:xfrm>
          <a:prstGeom prst="rect">
            <a:avLst/>
          </a:prstGeom>
          <a:noFill/>
          <a:ln w="19050" cap="flat" cmpd="sng">
            <a:solidFill>
              <a:srgbClr val="7890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pic>
        <p:nvPicPr>
          <p:cNvPr id="211" name="Google Shape;211;p27"/>
          <p:cNvPicPr preferRelativeResize="0"/>
          <p:nvPr/>
        </p:nvPicPr>
        <p:blipFill>
          <a:blip r:embed="rId3">
            <a:alphaModFix amt="31000"/>
            <a:extLst>
              <a:ext uri="{837473B0-CC2E-450A-ABE3-18F120FF3D39}">
                <a1611:picAttrSrcUrl xmlns:a1611="http://schemas.microsoft.com/office/drawing/2016/11/main" r:id="rId4"/>
              </a:ext>
            </a:extLst>
          </a:blip>
          <a:srcRect/>
          <a:stretch/>
        </p:blipFill>
        <p:spPr>
          <a:xfrm rot="5400000">
            <a:off x="-253008" y="1357101"/>
            <a:ext cx="3770216" cy="2504099"/>
          </a:xfrm>
          <a:prstGeom prst="rect">
            <a:avLst/>
          </a:prstGeom>
          <a:noFill/>
          <a:ln>
            <a:noFill/>
          </a:ln>
        </p:spPr>
      </p:pic>
      <p:sp>
        <p:nvSpPr>
          <p:cNvPr id="212" name="Google Shape;212;p27"/>
          <p:cNvSpPr txBox="1">
            <a:spLocks noGrp="1"/>
          </p:cNvSpPr>
          <p:nvPr>
            <p:ph type="ctrTitle" idx="8"/>
          </p:nvPr>
        </p:nvSpPr>
        <p:spPr>
          <a:xfrm rot="-5400000">
            <a:off x="-1805220" y="2205450"/>
            <a:ext cx="5525400" cy="73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_tradnl" dirty="0">
                <a:solidFill>
                  <a:schemeClr val="tx2">
                    <a:lumMod val="50000"/>
                  </a:schemeClr>
                </a:solidFill>
              </a:rPr>
              <a:t>FUNCIONES DE LA IDEOLOGÍA</a:t>
            </a:r>
            <a:br>
              <a:rPr lang="es-ES_tradnl" dirty="0">
                <a:solidFill>
                  <a:schemeClr val="tx2">
                    <a:lumMod val="50000"/>
                  </a:schemeClr>
                </a:solidFill>
              </a:rPr>
            </a:br>
            <a:r>
              <a:rPr lang="es-ES_tradnl" dirty="0">
                <a:solidFill>
                  <a:schemeClr val="tx2">
                    <a:lumMod val="50000"/>
                  </a:schemeClr>
                </a:solidFill>
              </a:rPr>
              <a:t>TERRY EAGELTON</a:t>
            </a:r>
            <a:endParaRPr lang="es-ES_tradnl" noProof="0" dirty="0">
              <a:solidFill>
                <a:schemeClr val="tx2">
                  <a:lumMod val="50000"/>
                </a:schemeClr>
              </a:solidFill>
            </a:endParaRPr>
          </a:p>
        </p:txBody>
      </p:sp>
      <p:sp>
        <p:nvSpPr>
          <p:cNvPr id="213" name="Google Shape;213;p27"/>
          <p:cNvSpPr/>
          <p:nvPr/>
        </p:nvSpPr>
        <p:spPr>
          <a:xfrm rot="-5400000">
            <a:off x="-1066850" y="2534700"/>
            <a:ext cx="3180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214" name="Google Shape;214;p27"/>
          <p:cNvSpPr/>
          <p:nvPr/>
        </p:nvSpPr>
        <p:spPr>
          <a:xfrm rot="-5400000">
            <a:off x="-536250" y="2534700"/>
            <a:ext cx="3180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215" name="Google Shape;215;p27"/>
          <p:cNvSpPr/>
          <p:nvPr/>
        </p:nvSpPr>
        <p:spPr>
          <a:xfrm>
            <a:off x="6290225" y="3136857"/>
            <a:ext cx="2504100" cy="1341900"/>
          </a:xfrm>
          <a:prstGeom prst="rect">
            <a:avLst/>
          </a:prstGeom>
          <a:noFill/>
          <a:ln w="19050" cap="flat" cmpd="sng">
            <a:solidFill>
              <a:srgbClr val="7890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216" name="Google Shape;216;p27"/>
          <p:cNvSpPr/>
          <p:nvPr/>
        </p:nvSpPr>
        <p:spPr>
          <a:xfrm>
            <a:off x="3678711" y="781800"/>
            <a:ext cx="2504100" cy="22272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218" name="Google Shape;218;p27"/>
          <p:cNvSpPr txBox="1">
            <a:spLocks noGrp="1"/>
          </p:cNvSpPr>
          <p:nvPr>
            <p:ph type="subTitle" idx="1"/>
          </p:nvPr>
        </p:nvSpPr>
        <p:spPr>
          <a:xfrm>
            <a:off x="6424323" y="998407"/>
            <a:ext cx="2019900" cy="16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_tradnl" sz="1400" noProof="0" dirty="0"/>
              <a:t>Racionalizadoras: Intentan ofrecer explicaciones plausibles de la conducta social.</a:t>
            </a:r>
          </a:p>
          <a:p>
            <a:pPr marL="0" lvl="0" indent="0" algn="ctr" rtl="0">
              <a:spcBef>
                <a:spcPts val="0"/>
              </a:spcBef>
              <a:spcAft>
                <a:spcPts val="0"/>
              </a:spcAft>
              <a:buNone/>
            </a:pPr>
            <a:endParaRPr lang="es-ES_tradnl" sz="1400" noProof="0" dirty="0"/>
          </a:p>
        </p:txBody>
      </p:sp>
      <p:sp>
        <p:nvSpPr>
          <p:cNvPr id="222" name="Google Shape;222;p27"/>
          <p:cNvSpPr txBox="1">
            <a:spLocks noGrp="1"/>
          </p:cNvSpPr>
          <p:nvPr>
            <p:ph type="subTitle" idx="5"/>
          </p:nvPr>
        </p:nvSpPr>
        <p:spPr>
          <a:xfrm>
            <a:off x="3937673" y="981750"/>
            <a:ext cx="2019900" cy="1494000"/>
          </a:xfrm>
          <a:prstGeom prst="rect">
            <a:avLst/>
          </a:prstGeom>
        </p:spPr>
        <p:txBody>
          <a:bodyPr spcFirstLastPara="1" wrap="square" lIns="91425" tIns="91425" rIns="91425" bIns="91425" anchor="t" anchorCtr="0">
            <a:noAutofit/>
          </a:bodyPr>
          <a:lstStyle/>
          <a:p>
            <a:pPr marL="0" indent="0"/>
            <a:r>
              <a:rPr lang="es-ES_tradnl" sz="1400" noProof="0" dirty="0"/>
              <a:t>Unificadoras: Dan coherencia a grupos o clases. </a:t>
            </a:r>
          </a:p>
          <a:p>
            <a:pPr marL="0" indent="0"/>
            <a:endParaRPr lang="es-ES_tradnl" sz="1400" dirty="0"/>
          </a:p>
          <a:p>
            <a:pPr marL="0" indent="0"/>
            <a:r>
              <a:rPr lang="es-ES_tradnl" sz="1400" noProof="0" dirty="0"/>
              <a:t>Orientadas a la acción: Proporcionan fines y motivaciones </a:t>
            </a:r>
          </a:p>
        </p:txBody>
      </p:sp>
      <p:sp>
        <p:nvSpPr>
          <p:cNvPr id="224" name="Google Shape;224;p27"/>
          <p:cNvSpPr txBox="1">
            <a:spLocks noGrp="1"/>
          </p:cNvSpPr>
          <p:nvPr>
            <p:ph type="subTitle" idx="7"/>
          </p:nvPr>
        </p:nvSpPr>
        <p:spPr>
          <a:xfrm>
            <a:off x="3855580" y="3056738"/>
            <a:ext cx="2019900" cy="792600"/>
          </a:xfrm>
          <a:prstGeom prst="rect">
            <a:avLst/>
          </a:prstGeom>
        </p:spPr>
        <p:txBody>
          <a:bodyPr spcFirstLastPara="1" wrap="square" lIns="91425" tIns="91425" rIns="91425" bIns="91425" anchor="t" anchorCtr="0">
            <a:noAutofit/>
          </a:bodyPr>
          <a:lstStyle/>
          <a:p>
            <a:pPr marL="0" indent="0">
              <a:buClr>
                <a:schemeClr val="dk1"/>
              </a:buClr>
              <a:buSzPts val="1100"/>
            </a:pPr>
            <a:r>
              <a:rPr lang="es-CL" sz="1400" dirty="0" err="1"/>
              <a:t>Universalizadoras</a:t>
            </a:r>
            <a:r>
              <a:rPr lang="es-CL" sz="1400" dirty="0"/>
              <a:t>: Proyectan valores específicos de una época como valores de toda la humanidad </a:t>
            </a:r>
          </a:p>
        </p:txBody>
      </p:sp>
      <p:sp>
        <p:nvSpPr>
          <p:cNvPr id="11" name="Google Shape;218;p27">
            <a:extLst>
              <a:ext uri="{FF2B5EF4-FFF2-40B4-BE49-F238E27FC236}">
                <a16:creationId xmlns:a16="http://schemas.microsoft.com/office/drawing/2014/main" id="{0F003DBA-70EC-4AD5-A362-56FAF58BE03D}"/>
              </a:ext>
            </a:extLst>
          </p:cNvPr>
          <p:cNvSpPr txBox="1">
            <a:spLocks/>
          </p:cNvSpPr>
          <p:nvPr/>
        </p:nvSpPr>
        <p:spPr>
          <a:xfrm>
            <a:off x="6544175" y="2253038"/>
            <a:ext cx="2019900" cy="16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0F0F0F"/>
              </a:buClr>
              <a:buSzPts val="1000"/>
              <a:buFont typeface="Lora"/>
              <a:buNone/>
              <a:defRPr sz="1000" b="0" i="0" u="none" strike="noStrike" cap="none">
                <a:solidFill>
                  <a:srgbClr val="0F0F0F"/>
                </a:solidFill>
                <a:latin typeface="Lora"/>
                <a:ea typeface="Lora"/>
                <a:cs typeface="Lora"/>
                <a:sym typeface="Lora"/>
              </a:defRPr>
            </a:lvl1pPr>
            <a:lvl2pPr marL="914400" marR="0" lvl="1" indent="-317500" algn="ctr" rtl="0">
              <a:lnSpc>
                <a:spcPct val="100000"/>
              </a:lnSpc>
              <a:spcBef>
                <a:spcPts val="0"/>
              </a:spcBef>
              <a:spcAft>
                <a:spcPts val="0"/>
              </a:spcAft>
              <a:buClr>
                <a:srgbClr val="0F0F0F"/>
              </a:buClr>
              <a:buSzPts val="1000"/>
              <a:buFont typeface="Lora"/>
              <a:buNone/>
              <a:defRPr sz="1000" b="0" i="0" u="none" strike="noStrike" cap="none">
                <a:solidFill>
                  <a:srgbClr val="0F0F0F"/>
                </a:solidFill>
                <a:latin typeface="Lora"/>
                <a:ea typeface="Lora"/>
                <a:cs typeface="Lora"/>
                <a:sym typeface="Lora"/>
              </a:defRPr>
            </a:lvl2pPr>
            <a:lvl3pPr marL="1371600" marR="0" lvl="2" indent="-317500" algn="ctr" rtl="0">
              <a:lnSpc>
                <a:spcPct val="100000"/>
              </a:lnSpc>
              <a:spcBef>
                <a:spcPts val="0"/>
              </a:spcBef>
              <a:spcAft>
                <a:spcPts val="0"/>
              </a:spcAft>
              <a:buClr>
                <a:srgbClr val="0F0F0F"/>
              </a:buClr>
              <a:buSzPts val="1000"/>
              <a:buFont typeface="Lora"/>
              <a:buNone/>
              <a:defRPr sz="1000" b="0" i="0" u="none" strike="noStrike" cap="none">
                <a:solidFill>
                  <a:srgbClr val="0F0F0F"/>
                </a:solidFill>
                <a:latin typeface="Lora"/>
                <a:ea typeface="Lora"/>
                <a:cs typeface="Lora"/>
                <a:sym typeface="Lora"/>
              </a:defRPr>
            </a:lvl3pPr>
            <a:lvl4pPr marL="1828800" marR="0" lvl="3" indent="-317500" algn="ctr" rtl="0">
              <a:lnSpc>
                <a:spcPct val="100000"/>
              </a:lnSpc>
              <a:spcBef>
                <a:spcPts val="0"/>
              </a:spcBef>
              <a:spcAft>
                <a:spcPts val="0"/>
              </a:spcAft>
              <a:buClr>
                <a:srgbClr val="0F0F0F"/>
              </a:buClr>
              <a:buSzPts val="1000"/>
              <a:buFont typeface="Lora"/>
              <a:buNone/>
              <a:defRPr sz="1000" b="0" i="0" u="none" strike="noStrike" cap="none">
                <a:solidFill>
                  <a:srgbClr val="0F0F0F"/>
                </a:solidFill>
                <a:latin typeface="Lora"/>
                <a:ea typeface="Lora"/>
                <a:cs typeface="Lora"/>
                <a:sym typeface="Lora"/>
              </a:defRPr>
            </a:lvl4pPr>
            <a:lvl5pPr marL="2286000" marR="0" lvl="4" indent="-317500" algn="ctr" rtl="0">
              <a:lnSpc>
                <a:spcPct val="100000"/>
              </a:lnSpc>
              <a:spcBef>
                <a:spcPts val="0"/>
              </a:spcBef>
              <a:spcAft>
                <a:spcPts val="0"/>
              </a:spcAft>
              <a:buClr>
                <a:srgbClr val="0F0F0F"/>
              </a:buClr>
              <a:buSzPts val="1000"/>
              <a:buFont typeface="Lora"/>
              <a:buNone/>
              <a:defRPr sz="1000" b="0" i="0" u="none" strike="noStrike" cap="none">
                <a:solidFill>
                  <a:srgbClr val="0F0F0F"/>
                </a:solidFill>
                <a:latin typeface="Lora"/>
                <a:ea typeface="Lora"/>
                <a:cs typeface="Lora"/>
                <a:sym typeface="Lora"/>
              </a:defRPr>
            </a:lvl5pPr>
            <a:lvl6pPr marL="2743200" marR="0" lvl="5" indent="-317500" algn="ctr" rtl="0">
              <a:lnSpc>
                <a:spcPct val="100000"/>
              </a:lnSpc>
              <a:spcBef>
                <a:spcPts val="0"/>
              </a:spcBef>
              <a:spcAft>
                <a:spcPts val="0"/>
              </a:spcAft>
              <a:buClr>
                <a:srgbClr val="0F0F0F"/>
              </a:buClr>
              <a:buSzPts val="1000"/>
              <a:buFont typeface="Lora"/>
              <a:buNone/>
              <a:defRPr sz="1000" b="0" i="0" u="none" strike="noStrike" cap="none">
                <a:solidFill>
                  <a:srgbClr val="0F0F0F"/>
                </a:solidFill>
                <a:latin typeface="Lora"/>
                <a:ea typeface="Lora"/>
                <a:cs typeface="Lora"/>
                <a:sym typeface="Lora"/>
              </a:defRPr>
            </a:lvl6pPr>
            <a:lvl7pPr marL="3200400" marR="0" lvl="6" indent="-317500" algn="ctr" rtl="0">
              <a:lnSpc>
                <a:spcPct val="100000"/>
              </a:lnSpc>
              <a:spcBef>
                <a:spcPts val="0"/>
              </a:spcBef>
              <a:spcAft>
                <a:spcPts val="0"/>
              </a:spcAft>
              <a:buClr>
                <a:srgbClr val="0F0F0F"/>
              </a:buClr>
              <a:buSzPts val="1000"/>
              <a:buFont typeface="Lora"/>
              <a:buNone/>
              <a:defRPr sz="1000" b="0" i="0" u="none" strike="noStrike" cap="none">
                <a:solidFill>
                  <a:srgbClr val="0F0F0F"/>
                </a:solidFill>
                <a:latin typeface="Lora"/>
                <a:ea typeface="Lora"/>
                <a:cs typeface="Lora"/>
                <a:sym typeface="Lora"/>
              </a:defRPr>
            </a:lvl7pPr>
            <a:lvl8pPr marL="3657600" marR="0" lvl="7" indent="-317500" algn="ctr" rtl="0">
              <a:lnSpc>
                <a:spcPct val="100000"/>
              </a:lnSpc>
              <a:spcBef>
                <a:spcPts val="0"/>
              </a:spcBef>
              <a:spcAft>
                <a:spcPts val="0"/>
              </a:spcAft>
              <a:buClr>
                <a:srgbClr val="0F0F0F"/>
              </a:buClr>
              <a:buSzPts val="1000"/>
              <a:buFont typeface="Lora"/>
              <a:buNone/>
              <a:defRPr sz="1000" b="0" i="0" u="none" strike="noStrike" cap="none">
                <a:solidFill>
                  <a:srgbClr val="0F0F0F"/>
                </a:solidFill>
                <a:latin typeface="Lora"/>
                <a:ea typeface="Lora"/>
                <a:cs typeface="Lora"/>
                <a:sym typeface="Lora"/>
              </a:defRPr>
            </a:lvl8pPr>
            <a:lvl9pPr marL="4114800" marR="0" lvl="8" indent="-317500" algn="ctr" rtl="0">
              <a:lnSpc>
                <a:spcPct val="100000"/>
              </a:lnSpc>
              <a:spcBef>
                <a:spcPts val="0"/>
              </a:spcBef>
              <a:spcAft>
                <a:spcPts val="0"/>
              </a:spcAft>
              <a:buClr>
                <a:srgbClr val="0F0F0F"/>
              </a:buClr>
              <a:buSzPts val="1000"/>
              <a:buFont typeface="Lora"/>
              <a:buNone/>
              <a:defRPr sz="1000" b="0" i="0" u="none" strike="noStrike" cap="none">
                <a:solidFill>
                  <a:srgbClr val="0F0F0F"/>
                </a:solidFill>
                <a:latin typeface="Lora"/>
                <a:ea typeface="Lora"/>
                <a:cs typeface="Lora"/>
                <a:sym typeface="Lora"/>
              </a:defRPr>
            </a:lvl9pPr>
          </a:lstStyle>
          <a:p>
            <a:pPr marL="0" indent="0"/>
            <a:r>
              <a:rPr lang="es-CL" sz="1400" dirty="0"/>
              <a:t>Legitimadoras: Justifican el poder de un grupo o clase.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99049CF9-ADA7-8A2D-4079-E3B6DD35570E}"/>
            </a:ext>
          </a:extLst>
        </p:cNvPr>
        <p:cNvGrpSpPr/>
        <p:nvPr/>
      </p:nvGrpSpPr>
      <p:grpSpPr>
        <a:xfrm>
          <a:off x="0" y="0"/>
          <a:ext cx="0" cy="0"/>
          <a:chOff x="0" y="0"/>
          <a:chExt cx="0" cy="0"/>
        </a:xfrm>
      </p:grpSpPr>
      <p:pic>
        <p:nvPicPr>
          <p:cNvPr id="128" name="Google Shape;128;p22">
            <a:extLst>
              <a:ext uri="{FF2B5EF4-FFF2-40B4-BE49-F238E27FC236}">
                <a16:creationId xmlns:a16="http://schemas.microsoft.com/office/drawing/2014/main" id="{6909E1AD-A067-987C-DA25-C91518CA1324}"/>
              </a:ext>
            </a:extLst>
          </p:cNvPr>
          <p:cNvPicPr preferRelativeResize="0"/>
          <p:nvPr/>
        </p:nvPicPr>
        <p:blipFill>
          <a:blip r:embed="rId3">
            <a:alphaModFix amt="59000"/>
          </a:blip>
          <a:srcRect l="11639" r="11639"/>
          <a:stretch/>
        </p:blipFill>
        <p:spPr>
          <a:xfrm>
            <a:off x="135400" y="141600"/>
            <a:ext cx="6001527" cy="4860301"/>
          </a:xfrm>
          <a:prstGeom prst="rect">
            <a:avLst/>
          </a:prstGeom>
          <a:noFill/>
          <a:ln>
            <a:noFill/>
          </a:ln>
        </p:spPr>
      </p:pic>
      <p:sp>
        <p:nvSpPr>
          <p:cNvPr id="131" name="Google Shape;131;p22">
            <a:extLst>
              <a:ext uri="{FF2B5EF4-FFF2-40B4-BE49-F238E27FC236}">
                <a16:creationId xmlns:a16="http://schemas.microsoft.com/office/drawing/2014/main" id="{FBF2389E-07EC-7149-9053-AB9C203B6AFC}"/>
              </a:ext>
            </a:extLst>
          </p:cNvPr>
          <p:cNvSpPr/>
          <p:nvPr/>
        </p:nvSpPr>
        <p:spPr>
          <a:xfrm rot="-5400000">
            <a:off x="-1066850" y="2534700"/>
            <a:ext cx="3180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32" name="Google Shape;132;p22">
            <a:extLst>
              <a:ext uri="{FF2B5EF4-FFF2-40B4-BE49-F238E27FC236}">
                <a16:creationId xmlns:a16="http://schemas.microsoft.com/office/drawing/2014/main" id="{D7A4EA32-1F88-79BD-3519-94D234BFDE09}"/>
              </a:ext>
            </a:extLst>
          </p:cNvPr>
          <p:cNvSpPr/>
          <p:nvPr/>
        </p:nvSpPr>
        <p:spPr>
          <a:xfrm rot="-5400000">
            <a:off x="-536250" y="2534700"/>
            <a:ext cx="3180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6" name="Google Shape;162;p24">
            <a:extLst>
              <a:ext uri="{FF2B5EF4-FFF2-40B4-BE49-F238E27FC236}">
                <a16:creationId xmlns:a16="http://schemas.microsoft.com/office/drawing/2014/main" id="{BCE9A8C3-996B-8D2F-90D3-2E47AE002299}"/>
              </a:ext>
            </a:extLst>
          </p:cNvPr>
          <p:cNvSpPr/>
          <p:nvPr/>
        </p:nvSpPr>
        <p:spPr>
          <a:xfrm>
            <a:off x="2266800" y="808050"/>
            <a:ext cx="6877200" cy="35373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6" name="CuadroTexto 5">
            <a:extLst>
              <a:ext uri="{FF2B5EF4-FFF2-40B4-BE49-F238E27FC236}">
                <a16:creationId xmlns:a16="http://schemas.microsoft.com/office/drawing/2014/main" id="{C926BD37-E0C9-FF57-62F5-65F5C68B3A38}"/>
              </a:ext>
            </a:extLst>
          </p:cNvPr>
          <p:cNvSpPr txBox="1"/>
          <p:nvPr/>
        </p:nvSpPr>
        <p:spPr>
          <a:xfrm>
            <a:off x="3526887" y="4368095"/>
            <a:ext cx="6275034" cy="307777"/>
          </a:xfrm>
          <a:prstGeom prst="rect">
            <a:avLst/>
          </a:prstGeom>
          <a:noFill/>
        </p:spPr>
        <p:txBody>
          <a:bodyPr wrap="square" rtlCol="0">
            <a:spAutoFit/>
          </a:bodyPr>
          <a:lstStyle/>
          <a:p>
            <a:r>
              <a:rPr lang="es-CL" dirty="0" err="1">
                <a:solidFill>
                  <a:schemeClr val="accent1">
                    <a:lumMod val="25000"/>
                  </a:schemeClr>
                </a:solidFill>
                <a:latin typeface="Lora" pitchFamily="2" charset="77"/>
                <a:ea typeface="Roboto" panose="02000000000000000000" pitchFamily="2" charset="0"/>
                <a:cs typeface="Roboto" panose="02000000000000000000" pitchFamily="2" charset="0"/>
              </a:rPr>
              <a:t>Yuval</a:t>
            </a:r>
            <a:r>
              <a:rPr lang="es-CL" dirty="0">
                <a:solidFill>
                  <a:schemeClr val="accent1">
                    <a:lumMod val="25000"/>
                  </a:schemeClr>
                </a:solidFill>
                <a:latin typeface="Lora" pitchFamily="2" charset="77"/>
                <a:ea typeface="Roboto" panose="02000000000000000000" pitchFamily="2" charset="0"/>
                <a:cs typeface="Roboto" panose="02000000000000000000" pitchFamily="2" charset="0"/>
              </a:rPr>
              <a:t> Noah Harari </a:t>
            </a:r>
            <a:endParaRPr lang="es-CL" sz="2000" dirty="0">
              <a:solidFill>
                <a:schemeClr val="accent1">
                  <a:lumMod val="25000"/>
                </a:schemeClr>
              </a:solidFill>
              <a:latin typeface="Lora" pitchFamily="2" charset="77"/>
              <a:ea typeface="Roboto" panose="02000000000000000000" pitchFamily="2" charset="0"/>
              <a:cs typeface="Roboto" panose="02000000000000000000" pitchFamily="2" charset="0"/>
            </a:endParaRPr>
          </a:p>
        </p:txBody>
      </p:sp>
      <p:pic>
        <p:nvPicPr>
          <p:cNvPr id="8" name="Imagen 7">
            <a:extLst>
              <a:ext uri="{FF2B5EF4-FFF2-40B4-BE49-F238E27FC236}">
                <a16:creationId xmlns:a16="http://schemas.microsoft.com/office/drawing/2014/main" id="{8F9AFB9D-B70D-A94C-CEE3-887307CEF51F}"/>
              </a:ext>
            </a:extLst>
          </p:cNvPr>
          <p:cNvPicPr>
            <a:picLocks noChangeAspect="1"/>
          </p:cNvPicPr>
          <p:nvPr/>
        </p:nvPicPr>
        <p:blipFill>
          <a:blip r:embed="rId4">
            <a:extLst>
              <a:ext uri="{837473B0-CC2E-450A-ABE3-18F120FF3D39}">
                <a1611:picAttrSrcUrl xmlns:a1611="http://schemas.microsoft.com/office/drawing/2016/11/main" r:id="rId5"/>
              </a:ext>
            </a:extLst>
          </a:blip>
          <a:srcRect/>
          <a:stretch/>
        </p:blipFill>
        <p:spPr>
          <a:xfrm>
            <a:off x="2266800" y="2040673"/>
            <a:ext cx="3868143" cy="2316050"/>
          </a:xfrm>
          <a:prstGeom prst="rect">
            <a:avLst/>
          </a:prstGeom>
        </p:spPr>
      </p:pic>
      <p:sp>
        <p:nvSpPr>
          <p:cNvPr id="4" name="Título 3">
            <a:extLst>
              <a:ext uri="{FF2B5EF4-FFF2-40B4-BE49-F238E27FC236}">
                <a16:creationId xmlns:a16="http://schemas.microsoft.com/office/drawing/2014/main" id="{989CCB90-A6ED-0710-4013-CF2424CFA68F}"/>
              </a:ext>
            </a:extLst>
          </p:cNvPr>
          <p:cNvSpPr>
            <a:spLocks noGrp="1"/>
          </p:cNvSpPr>
          <p:nvPr>
            <p:ph type="ctrTitle" idx="2"/>
          </p:nvPr>
        </p:nvSpPr>
        <p:spPr>
          <a:xfrm>
            <a:off x="6134943" y="1395495"/>
            <a:ext cx="2821673" cy="2122651"/>
          </a:xfrm>
        </p:spPr>
        <p:txBody>
          <a:bodyPr/>
          <a:lstStyle/>
          <a:p>
            <a:br>
              <a:rPr lang="es-CL" sz="1600" dirty="0"/>
            </a:br>
            <a:br>
              <a:rPr lang="es-CL" sz="1600" dirty="0"/>
            </a:br>
            <a:r>
              <a:rPr lang="es-CL" sz="1600" dirty="0"/>
              <a:t>“Una ideología es un sistema de ideas e ideales que pretende explicar el mundo y guiar el comportamiento humano.” </a:t>
            </a:r>
          </a:p>
        </p:txBody>
      </p:sp>
    </p:spTree>
    <p:extLst>
      <p:ext uri="{BB962C8B-B14F-4D97-AF65-F5344CB8AC3E}">
        <p14:creationId xmlns:p14="http://schemas.microsoft.com/office/powerpoint/2010/main" val="21033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A16B8B2E-3819-866F-3EE4-6A1CCB6C892F}"/>
            </a:ext>
          </a:extLst>
        </p:cNvPr>
        <p:cNvGrpSpPr/>
        <p:nvPr/>
      </p:nvGrpSpPr>
      <p:grpSpPr>
        <a:xfrm>
          <a:off x="0" y="0"/>
          <a:ext cx="0" cy="0"/>
          <a:chOff x="0" y="0"/>
          <a:chExt cx="0" cy="0"/>
        </a:xfrm>
      </p:grpSpPr>
      <p:pic>
        <p:nvPicPr>
          <p:cNvPr id="128" name="Google Shape;128;p22">
            <a:extLst>
              <a:ext uri="{FF2B5EF4-FFF2-40B4-BE49-F238E27FC236}">
                <a16:creationId xmlns:a16="http://schemas.microsoft.com/office/drawing/2014/main" id="{D32B0E29-AC4B-B5C8-414C-3FD2932A0881}"/>
              </a:ext>
            </a:extLst>
          </p:cNvPr>
          <p:cNvPicPr preferRelativeResize="0"/>
          <p:nvPr/>
        </p:nvPicPr>
        <p:blipFill>
          <a:blip r:embed="rId3">
            <a:alphaModFix amt="31000"/>
          </a:blip>
          <a:srcRect l="11639" r="11639"/>
          <a:stretch/>
        </p:blipFill>
        <p:spPr>
          <a:xfrm>
            <a:off x="135400" y="141600"/>
            <a:ext cx="6001527" cy="4860301"/>
          </a:xfrm>
          <a:prstGeom prst="rect">
            <a:avLst/>
          </a:prstGeom>
          <a:noFill/>
          <a:ln>
            <a:noFill/>
          </a:ln>
        </p:spPr>
      </p:pic>
      <p:sp>
        <p:nvSpPr>
          <p:cNvPr id="16" name="Google Shape;162;p24">
            <a:extLst>
              <a:ext uri="{FF2B5EF4-FFF2-40B4-BE49-F238E27FC236}">
                <a16:creationId xmlns:a16="http://schemas.microsoft.com/office/drawing/2014/main" id="{01162A29-E100-39F0-25D3-248A9ECE7A18}"/>
              </a:ext>
            </a:extLst>
          </p:cNvPr>
          <p:cNvSpPr/>
          <p:nvPr/>
        </p:nvSpPr>
        <p:spPr>
          <a:xfrm>
            <a:off x="1639229" y="416570"/>
            <a:ext cx="6928664" cy="4310360"/>
          </a:xfrm>
          <a:prstGeom prst="rect">
            <a:avLst/>
          </a:prstGeom>
          <a:solidFill>
            <a:srgbClr val="78909C">
              <a:alpha val="23660"/>
            </a:srgbClr>
          </a:solidFill>
          <a:ln>
            <a:noFill/>
          </a:ln>
        </p:spPr>
        <p:txBody>
          <a:bodyPr spcFirstLastPara="1" wrap="square" lIns="91425" tIns="91425" rIns="91425" bIns="91425" anchor="ctr" anchorCtr="0">
            <a:noAutofit/>
          </a:bodyPr>
          <a:lstStyle/>
          <a:p>
            <a:pPr lvl="0"/>
            <a:r>
              <a:rPr lang="es-CL" b="1" dirty="0">
                <a:latin typeface="Roboto" panose="02000000000000000000" pitchFamily="2" charset="0"/>
                <a:ea typeface="Roboto" panose="02000000000000000000" pitchFamily="2" charset="0"/>
                <a:cs typeface="Roboto" panose="02000000000000000000" pitchFamily="2" charset="0"/>
              </a:rPr>
              <a:t>Ficción colectiva</a:t>
            </a:r>
            <a:r>
              <a:rPr lang="es-CL" dirty="0">
                <a:latin typeface="Roboto" panose="02000000000000000000" pitchFamily="2" charset="0"/>
                <a:ea typeface="Roboto" panose="02000000000000000000" pitchFamily="2" charset="0"/>
                <a:cs typeface="Roboto" panose="02000000000000000000" pitchFamily="2" charset="0"/>
              </a:rPr>
              <a:t> </a:t>
            </a:r>
            <a:r>
              <a:rPr lang="es-CL" b="1" dirty="0">
                <a:latin typeface="Roboto" panose="02000000000000000000" pitchFamily="2" charset="0"/>
                <a:ea typeface="Roboto" panose="02000000000000000000" pitchFamily="2" charset="0"/>
                <a:cs typeface="Roboto" panose="02000000000000000000" pitchFamily="2" charset="0"/>
                <a:sym typeface="Wingdings" pitchFamily="2" charset="2"/>
              </a:rPr>
              <a:t> </a:t>
            </a:r>
            <a:r>
              <a:rPr lang="es-CL" dirty="0">
                <a:latin typeface="Roboto" panose="02000000000000000000" pitchFamily="2" charset="0"/>
                <a:ea typeface="Roboto" panose="02000000000000000000" pitchFamily="2" charset="0"/>
                <a:cs typeface="Roboto" panose="02000000000000000000" pitchFamily="2" charset="0"/>
              </a:rPr>
              <a:t>Las ideologías surgen y funcionan porque muchas personas creen en ellas. </a:t>
            </a:r>
          </a:p>
          <a:p>
            <a:pPr lvl="0"/>
            <a:endParaRPr lang="es-CL" b="1" noProof="0" dirty="0">
              <a:latin typeface="Roboto" panose="02000000000000000000" pitchFamily="2" charset="0"/>
              <a:ea typeface="Roboto" panose="02000000000000000000" pitchFamily="2" charset="0"/>
              <a:cs typeface="Roboto" panose="02000000000000000000" pitchFamily="2" charset="0"/>
            </a:endParaRPr>
          </a:p>
          <a:p>
            <a:r>
              <a:rPr lang="es-ES_tradnl" b="1" noProof="0" dirty="0">
                <a:latin typeface="Roboto" panose="02000000000000000000" pitchFamily="2" charset="0"/>
                <a:ea typeface="Roboto" panose="02000000000000000000" pitchFamily="2" charset="0"/>
                <a:cs typeface="Roboto" panose="02000000000000000000" pitchFamily="2" charset="0"/>
              </a:rPr>
              <a:t>Realidad construida </a:t>
            </a:r>
            <a:r>
              <a:rPr lang="es-ES_tradnl" b="1" noProof="0" dirty="0">
                <a:latin typeface="Roboto" panose="02000000000000000000" pitchFamily="2" charset="0"/>
                <a:ea typeface="Roboto" panose="02000000000000000000" pitchFamily="2" charset="0"/>
                <a:cs typeface="Roboto" panose="02000000000000000000" pitchFamily="2" charset="0"/>
                <a:sym typeface="Wingdings" pitchFamily="2" charset="2"/>
              </a:rPr>
              <a:t> </a:t>
            </a:r>
            <a:r>
              <a:rPr lang="es-CL" dirty="0">
                <a:latin typeface="Roboto" panose="02000000000000000000" pitchFamily="2" charset="0"/>
                <a:ea typeface="Roboto" panose="02000000000000000000" pitchFamily="2" charset="0"/>
                <a:cs typeface="Roboto" panose="02000000000000000000" pitchFamily="2" charset="0"/>
              </a:rPr>
              <a:t>Dinero, leyes, religiones, mercados, fronteras… son reales en sus efectos sociales gracias a la fe compartida. </a:t>
            </a:r>
          </a:p>
          <a:p>
            <a:endParaRPr lang="es-CL" noProof="0" dirty="0">
              <a:latin typeface="Roboto" panose="02000000000000000000" pitchFamily="2" charset="0"/>
              <a:ea typeface="Roboto" panose="02000000000000000000" pitchFamily="2" charset="0"/>
              <a:cs typeface="Roboto" panose="02000000000000000000" pitchFamily="2" charset="0"/>
            </a:endParaRPr>
          </a:p>
          <a:p>
            <a:r>
              <a:rPr lang="es-CL" b="1" dirty="0">
                <a:latin typeface="Roboto" panose="02000000000000000000" pitchFamily="2" charset="0"/>
                <a:ea typeface="Roboto" panose="02000000000000000000" pitchFamily="2" charset="0"/>
                <a:cs typeface="Roboto" panose="02000000000000000000" pitchFamily="2" charset="0"/>
              </a:rPr>
              <a:t>Analogía religioso-secular</a:t>
            </a:r>
            <a:r>
              <a:rPr lang="es-CL" dirty="0">
                <a:latin typeface="Roboto" panose="02000000000000000000" pitchFamily="2" charset="0"/>
                <a:ea typeface="Roboto" panose="02000000000000000000" pitchFamily="2" charset="0"/>
                <a:cs typeface="Roboto" panose="02000000000000000000" pitchFamily="2" charset="0"/>
              </a:rPr>
              <a:t> </a:t>
            </a:r>
            <a:r>
              <a:rPr lang="es-CL" dirty="0">
                <a:latin typeface="Roboto" panose="02000000000000000000" pitchFamily="2" charset="0"/>
                <a:ea typeface="Roboto" panose="02000000000000000000" pitchFamily="2" charset="0"/>
                <a:cs typeface="Roboto" panose="02000000000000000000" pitchFamily="2" charset="0"/>
                <a:sym typeface="Wingdings" pitchFamily="2" charset="2"/>
              </a:rPr>
              <a:t> Las </a:t>
            </a:r>
            <a:r>
              <a:rPr lang="es-CL" dirty="0">
                <a:latin typeface="Roboto" panose="02000000000000000000" pitchFamily="2" charset="0"/>
                <a:ea typeface="Roboto" panose="02000000000000000000" pitchFamily="2" charset="0"/>
                <a:cs typeface="Roboto" panose="02000000000000000000" pitchFamily="2" charset="0"/>
              </a:rPr>
              <a:t>ideologías no son menos poderosas que religiones: generan sentido, cohesionan grupos y legitiman estructuras sociales</a:t>
            </a:r>
          </a:p>
          <a:p>
            <a:endParaRPr lang="es-CL" dirty="0">
              <a:latin typeface="Roboto" panose="02000000000000000000" pitchFamily="2" charset="0"/>
              <a:ea typeface="Roboto" panose="02000000000000000000" pitchFamily="2" charset="0"/>
              <a:cs typeface="Roboto" panose="02000000000000000000" pitchFamily="2" charset="0"/>
              <a:sym typeface="Wingdings" pitchFamily="2" charset="2"/>
            </a:endParaRPr>
          </a:p>
          <a:p>
            <a:r>
              <a:rPr lang="es-CL" b="1" dirty="0">
                <a:latin typeface="Roboto" panose="02000000000000000000" pitchFamily="2" charset="0"/>
                <a:ea typeface="Roboto" panose="02000000000000000000" pitchFamily="2" charset="0"/>
                <a:cs typeface="Roboto" panose="02000000000000000000" pitchFamily="2" charset="0"/>
              </a:rPr>
              <a:t>Ejemplos relevantes</a:t>
            </a:r>
            <a:r>
              <a:rPr lang="es-CL" dirty="0">
                <a:latin typeface="Roboto" panose="02000000000000000000" pitchFamily="2" charset="0"/>
                <a:ea typeface="Roboto" panose="02000000000000000000" pitchFamily="2" charset="0"/>
                <a:cs typeface="Roboto" panose="02000000000000000000" pitchFamily="2" charset="0"/>
              </a:rPr>
              <a:t> </a:t>
            </a:r>
            <a:r>
              <a:rPr lang="es-CL" dirty="0">
                <a:latin typeface="Roboto" panose="02000000000000000000" pitchFamily="2" charset="0"/>
                <a:ea typeface="Roboto" panose="02000000000000000000" pitchFamily="2" charset="0"/>
                <a:cs typeface="Roboto" panose="02000000000000000000" pitchFamily="2" charset="0"/>
                <a:sym typeface="Wingdings" pitchFamily="2" charset="2"/>
              </a:rPr>
              <a:t> </a:t>
            </a:r>
            <a:r>
              <a:rPr lang="es-CL" dirty="0">
                <a:latin typeface="Roboto" panose="02000000000000000000" pitchFamily="2" charset="0"/>
                <a:ea typeface="Roboto" panose="02000000000000000000" pitchFamily="2" charset="0"/>
                <a:cs typeface="Roboto" panose="02000000000000000000" pitchFamily="2" charset="0"/>
              </a:rPr>
              <a:t>Capitalismo, humanismo, nacionalismo, socialismo (como distintas “religiones seculares”</a:t>
            </a:r>
            <a:endParaRPr lang="es-CL" dirty="0">
              <a:latin typeface="Roboto" panose="02000000000000000000" pitchFamily="2" charset="0"/>
              <a:ea typeface="Roboto" panose="02000000000000000000" pitchFamily="2" charset="0"/>
              <a:cs typeface="Roboto" panose="02000000000000000000" pitchFamily="2" charset="0"/>
              <a:sym typeface="Wingdings" pitchFamily="2" charset="2"/>
            </a:endParaRPr>
          </a:p>
        </p:txBody>
      </p:sp>
    </p:spTree>
    <p:extLst>
      <p:ext uri="{BB962C8B-B14F-4D97-AF65-F5344CB8AC3E}">
        <p14:creationId xmlns:p14="http://schemas.microsoft.com/office/powerpoint/2010/main" val="1925034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9B2E17B5-0567-EF07-837C-03A74DF965D9}"/>
            </a:ext>
          </a:extLst>
        </p:cNvPr>
        <p:cNvGrpSpPr/>
        <p:nvPr/>
      </p:nvGrpSpPr>
      <p:grpSpPr>
        <a:xfrm>
          <a:off x="0" y="0"/>
          <a:ext cx="0" cy="0"/>
          <a:chOff x="0" y="0"/>
          <a:chExt cx="0" cy="0"/>
        </a:xfrm>
      </p:grpSpPr>
      <p:pic>
        <p:nvPicPr>
          <p:cNvPr id="128" name="Google Shape;128;p22">
            <a:extLst>
              <a:ext uri="{FF2B5EF4-FFF2-40B4-BE49-F238E27FC236}">
                <a16:creationId xmlns:a16="http://schemas.microsoft.com/office/drawing/2014/main" id="{0C6AF520-04ED-C40E-7953-417EC3282904}"/>
              </a:ext>
            </a:extLst>
          </p:cNvPr>
          <p:cNvPicPr preferRelativeResize="0"/>
          <p:nvPr/>
        </p:nvPicPr>
        <p:blipFill>
          <a:blip r:embed="rId3">
            <a:alphaModFix amt="31000"/>
          </a:blip>
          <a:srcRect l="11639" r="11639"/>
          <a:stretch/>
        </p:blipFill>
        <p:spPr>
          <a:xfrm>
            <a:off x="135400" y="141600"/>
            <a:ext cx="6001527" cy="4860301"/>
          </a:xfrm>
          <a:prstGeom prst="rect">
            <a:avLst/>
          </a:prstGeom>
          <a:noFill/>
          <a:ln>
            <a:noFill/>
          </a:ln>
        </p:spPr>
      </p:pic>
      <p:graphicFrame>
        <p:nvGraphicFramePr>
          <p:cNvPr id="9" name="Tabla 8">
            <a:extLst>
              <a:ext uri="{FF2B5EF4-FFF2-40B4-BE49-F238E27FC236}">
                <a16:creationId xmlns:a16="http://schemas.microsoft.com/office/drawing/2014/main" id="{070E3D3A-9A6E-8BFB-BF28-42A531FB8D1A}"/>
              </a:ext>
            </a:extLst>
          </p:cNvPr>
          <p:cNvGraphicFramePr>
            <a:graphicFrameLocks noGrp="1"/>
          </p:cNvGraphicFramePr>
          <p:nvPr>
            <p:extLst>
              <p:ext uri="{D42A27DB-BD31-4B8C-83A1-F6EECF244321}">
                <p14:modId xmlns:p14="http://schemas.microsoft.com/office/powerpoint/2010/main" val="3906549188"/>
              </p:ext>
            </p:extLst>
          </p:nvPr>
        </p:nvGraphicFramePr>
        <p:xfrm>
          <a:off x="455614" y="157573"/>
          <a:ext cx="8552986" cy="4614344"/>
        </p:xfrm>
        <a:graphic>
          <a:graphicData uri="http://schemas.openxmlformats.org/drawingml/2006/table">
            <a:tbl>
              <a:tblPr firstRow="1" bandRow="1">
                <a:tableStyleId>{F1CEE7FF-25C1-43BB-B218-6412E6B40AB1}</a:tableStyleId>
              </a:tblPr>
              <a:tblGrid>
                <a:gridCol w="2023511">
                  <a:extLst>
                    <a:ext uri="{9D8B030D-6E8A-4147-A177-3AD203B41FA5}">
                      <a16:colId xmlns:a16="http://schemas.microsoft.com/office/drawing/2014/main" val="4037609797"/>
                    </a:ext>
                  </a:extLst>
                </a:gridCol>
                <a:gridCol w="3678480">
                  <a:extLst>
                    <a:ext uri="{9D8B030D-6E8A-4147-A177-3AD203B41FA5}">
                      <a16:colId xmlns:a16="http://schemas.microsoft.com/office/drawing/2014/main" val="489127450"/>
                    </a:ext>
                  </a:extLst>
                </a:gridCol>
                <a:gridCol w="2850995">
                  <a:extLst>
                    <a:ext uri="{9D8B030D-6E8A-4147-A177-3AD203B41FA5}">
                      <a16:colId xmlns:a16="http://schemas.microsoft.com/office/drawing/2014/main" val="375496850"/>
                    </a:ext>
                  </a:extLst>
                </a:gridCol>
              </a:tblGrid>
              <a:tr h="408104">
                <a:tc>
                  <a:txBody>
                    <a:bodyPr/>
                    <a:lstStyle/>
                    <a:p>
                      <a:r>
                        <a:rPr lang="es-CL" sz="1200" b="1"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Elemento</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s-CL" sz="1200" b="1"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Religiones tradicionales</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s-CL" sz="1200" b="1"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Ideologías modernas</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2225073538"/>
                  </a:ext>
                </a:extLst>
              </a:tr>
              <a:tr h="408104">
                <a:tc>
                  <a:txBody>
                    <a:bodyPr/>
                    <a:lstStyle/>
                    <a:p>
                      <a:r>
                        <a:rPr lang="es-CL" sz="1200" b="1"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Fundamento</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s-CL" sz="1200" b="0"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Basado en la fe en entidades o fuerzas sobrenaturales (Dios, espíritus, karma).</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s-CL" sz="1200" b="0"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Basado en creencias seculares sobre la sociedad, el individuo o la historia (libertad, progreso, nación).</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1041483210"/>
                  </a:ext>
                </a:extLst>
              </a:tr>
              <a:tr h="370840">
                <a:tc>
                  <a:txBody>
                    <a:bodyPr/>
                    <a:lstStyle/>
                    <a:p>
                      <a:r>
                        <a:rPr lang="es-CL" sz="1200" b="1"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Narrativa central</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s-CL" sz="1200" b="0"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Historia sagrada o mito fundacional que explica el origen y propósito de la vida.</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s-CL" sz="1200" b="0"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Relato histórico o teórico que explica el orden social y prescribe cómo debería ser (marxismo, liberalismo, nacionalismo).</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b="1"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3705938367"/>
                  </a:ext>
                </a:extLst>
              </a:tr>
              <a:tr h="370840">
                <a:tc>
                  <a:txBody>
                    <a:bodyPr/>
                    <a:lstStyle/>
                    <a:p>
                      <a:r>
                        <a:rPr lang="es-CL" sz="1200" b="1"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Normas y valores</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s-CL" sz="1200" b="0"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Mandamientos o preceptos divinos que dictan la conducta.</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b="1"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s-CL" sz="1200" b="0"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Principios morales, políticos o económicos que definen lo aceptable y lo inaceptable (derechos humanos, libre mercado).</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249585378"/>
                  </a:ext>
                </a:extLst>
              </a:tr>
              <a:tr h="370840">
                <a:tc>
                  <a:txBody>
                    <a:bodyPr/>
                    <a:lstStyle/>
                    <a:p>
                      <a:r>
                        <a:rPr lang="es-CL" sz="1200" b="1"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Instituciones</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s-CL" sz="1200" b="0"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Iglesias, templos, clero.</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s-CL" sz="1200" b="0"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Partidos políticos, constituciones, sistemas legales, medios de comunicación.</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2026598043"/>
                  </a:ext>
                </a:extLst>
              </a:tr>
              <a:tr h="370840">
                <a:tc>
                  <a:txBody>
                    <a:bodyPr/>
                    <a:lstStyle/>
                    <a:p>
                      <a:r>
                        <a:rPr lang="es-CL" sz="1200" b="1"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Rituales</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s-CL" sz="1200" b="0"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Ceremonias religiosas, peregrinaciones, rezos.</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s-CL" sz="1200" b="0"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Elecciones, juramentos de cargo, desfiles patrios, conmemoraciones cívicas.</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1483891966"/>
                  </a:ext>
                </a:extLst>
              </a:tr>
              <a:tr h="370840">
                <a:tc>
                  <a:txBody>
                    <a:bodyPr/>
                    <a:lstStyle/>
                    <a:p>
                      <a:r>
                        <a:rPr lang="es-CL" sz="1200" b="1"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Promesa central</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s-CL" sz="1200" b="0"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Salvación espiritual, vida después de la muerte, conexión con lo divino.</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s-CL" sz="1200" b="0"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Utopías terrenales como igualdad total, libertad universal, prosperidad económica.</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433606149"/>
                  </a:ext>
                </a:extLst>
              </a:tr>
            </a:tbl>
          </a:graphicData>
        </a:graphic>
      </p:graphicFrame>
    </p:spTree>
    <p:extLst>
      <p:ext uri="{BB962C8B-B14F-4D97-AF65-F5344CB8AC3E}">
        <p14:creationId xmlns:p14="http://schemas.microsoft.com/office/powerpoint/2010/main" val="37120126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DA8A56E1-E175-A250-D98F-1822DFAD991A}"/>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B20E3BDA-2F2F-E5F5-4375-0DBC9F6BB1E5}"/>
              </a:ext>
            </a:extLst>
          </p:cNvPr>
          <p:cNvPicPr>
            <a:picLocks noChangeAspect="1"/>
          </p:cNvPicPr>
          <p:nvPr/>
        </p:nvPicPr>
        <p:blipFill>
          <a:blip r:embed="rId3">
            <a:alphaModFix amt="41000"/>
          </a:blip>
          <a:stretch>
            <a:fillRect/>
          </a:stretch>
        </p:blipFill>
        <p:spPr>
          <a:xfrm>
            <a:off x="0" y="0"/>
            <a:ext cx="9144000" cy="5681472"/>
          </a:xfrm>
          <a:prstGeom prst="rect">
            <a:avLst/>
          </a:prstGeom>
        </p:spPr>
      </p:pic>
      <p:sp>
        <p:nvSpPr>
          <p:cNvPr id="131" name="Google Shape;131;p22">
            <a:extLst>
              <a:ext uri="{FF2B5EF4-FFF2-40B4-BE49-F238E27FC236}">
                <a16:creationId xmlns:a16="http://schemas.microsoft.com/office/drawing/2014/main" id="{ACE53384-BAD2-B984-3658-4A1AF7CF4015}"/>
              </a:ext>
            </a:extLst>
          </p:cNvPr>
          <p:cNvSpPr/>
          <p:nvPr/>
        </p:nvSpPr>
        <p:spPr>
          <a:xfrm rot="-5400000">
            <a:off x="-1066850" y="2534700"/>
            <a:ext cx="3180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32" name="Google Shape;132;p22">
            <a:extLst>
              <a:ext uri="{FF2B5EF4-FFF2-40B4-BE49-F238E27FC236}">
                <a16:creationId xmlns:a16="http://schemas.microsoft.com/office/drawing/2014/main" id="{07B4CFE2-4ADB-E816-05A6-ECEBC1E8210C}"/>
              </a:ext>
            </a:extLst>
          </p:cNvPr>
          <p:cNvSpPr/>
          <p:nvPr/>
        </p:nvSpPr>
        <p:spPr>
          <a:xfrm rot="-5400000">
            <a:off x="-536250" y="2534700"/>
            <a:ext cx="3180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6" name="Google Shape;162;p24">
            <a:extLst>
              <a:ext uri="{FF2B5EF4-FFF2-40B4-BE49-F238E27FC236}">
                <a16:creationId xmlns:a16="http://schemas.microsoft.com/office/drawing/2014/main" id="{BE21B455-B8A9-7DBF-7572-7C6EEE437DA5}"/>
              </a:ext>
            </a:extLst>
          </p:cNvPr>
          <p:cNvSpPr/>
          <p:nvPr/>
        </p:nvSpPr>
        <p:spPr>
          <a:xfrm>
            <a:off x="2266800" y="808050"/>
            <a:ext cx="6877200" cy="35373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6" name="CuadroTexto 5">
            <a:extLst>
              <a:ext uri="{FF2B5EF4-FFF2-40B4-BE49-F238E27FC236}">
                <a16:creationId xmlns:a16="http://schemas.microsoft.com/office/drawing/2014/main" id="{7FAF4B52-3ADD-A909-5BC1-02F4D2981DBE}"/>
              </a:ext>
            </a:extLst>
          </p:cNvPr>
          <p:cNvSpPr txBox="1"/>
          <p:nvPr/>
        </p:nvSpPr>
        <p:spPr>
          <a:xfrm rot="16200000">
            <a:off x="-2377262" y="370732"/>
            <a:ext cx="6275034" cy="400110"/>
          </a:xfrm>
          <a:prstGeom prst="rect">
            <a:avLst/>
          </a:prstGeom>
          <a:noFill/>
        </p:spPr>
        <p:txBody>
          <a:bodyPr wrap="square" rtlCol="0">
            <a:spAutoFit/>
          </a:bodyPr>
          <a:lstStyle/>
          <a:p>
            <a:r>
              <a:rPr lang="es-CL" sz="20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HERMENÉUTICA</a:t>
            </a:r>
          </a:p>
        </p:txBody>
      </p:sp>
      <p:pic>
        <p:nvPicPr>
          <p:cNvPr id="8" name="Imagen 7">
            <a:extLst>
              <a:ext uri="{FF2B5EF4-FFF2-40B4-BE49-F238E27FC236}">
                <a16:creationId xmlns:a16="http://schemas.microsoft.com/office/drawing/2014/main" id="{925FF2A6-AE8A-16F5-9A37-DF68359068EB}"/>
              </a:ext>
            </a:extLst>
          </p:cNvPr>
          <p:cNvPicPr>
            <a:picLocks noChangeAspect="1"/>
          </p:cNvPicPr>
          <p:nvPr/>
        </p:nvPicPr>
        <p:blipFill>
          <a:blip r:embed="rId4"/>
          <a:srcRect/>
          <a:stretch/>
        </p:blipFill>
        <p:spPr>
          <a:xfrm>
            <a:off x="2333469" y="808051"/>
            <a:ext cx="5777448" cy="3245000"/>
          </a:xfrm>
          <a:prstGeom prst="rect">
            <a:avLst/>
          </a:prstGeom>
        </p:spPr>
      </p:pic>
      <p:sp>
        <p:nvSpPr>
          <p:cNvPr id="9" name="CuadroTexto 8">
            <a:extLst>
              <a:ext uri="{FF2B5EF4-FFF2-40B4-BE49-F238E27FC236}">
                <a16:creationId xmlns:a16="http://schemas.microsoft.com/office/drawing/2014/main" id="{15545E9E-178A-BDC9-09C6-BBC613917A71}"/>
              </a:ext>
            </a:extLst>
          </p:cNvPr>
          <p:cNvSpPr txBox="1"/>
          <p:nvPr/>
        </p:nvSpPr>
        <p:spPr>
          <a:xfrm>
            <a:off x="6136927" y="4633529"/>
            <a:ext cx="2702351" cy="461665"/>
          </a:xfrm>
          <a:prstGeom prst="rect">
            <a:avLst/>
          </a:prstGeom>
          <a:noFill/>
        </p:spPr>
        <p:txBody>
          <a:bodyPr wrap="square" rtlCol="0">
            <a:spAutoFit/>
          </a:bodyPr>
          <a:lstStyle/>
          <a:p>
            <a:pPr algn="ctr"/>
            <a:r>
              <a:rPr lang="es-ES_tradnl" sz="1200" b="1"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HANS GEORG GADAMER</a:t>
            </a:r>
            <a:endParaRPr lang="es-CL" sz="12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endParaRPr>
          </a:p>
          <a:p>
            <a:endParaRPr lang="es-CL" sz="12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612091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6A63C4F7-10A1-7B76-D119-C63D30343FD6}"/>
            </a:ext>
          </a:extLst>
        </p:cNvPr>
        <p:cNvGrpSpPr/>
        <p:nvPr/>
      </p:nvGrpSpPr>
      <p:grpSpPr>
        <a:xfrm>
          <a:off x="0" y="0"/>
          <a:ext cx="0" cy="0"/>
          <a:chOff x="0" y="0"/>
          <a:chExt cx="0" cy="0"/>
        </a:xfrm>
      </p:grpSpPr>
      <p:pic>
        <p:nvPicPr>
          <p:cNvPr id="9" name="Imagen 8">
            <a:extLst>
              <a:ext uri="{FF2B5EF4-FFF2-40B4-BE49-F238E27FC236}">
                <a16:creationId xmlns:a16="http://schemas.microsoft.com/office/drawing/2014/main" id="{EAC84CEF-7029-50FA-EA52-A083B538A9DC}"/>
              </a:ext>
            </a:extLst>
          </p:cNvPr>
          <p:cNvPicPr>
            <a:picLocks noChangeAspect="1"/>
          </p:cNvPicPr>
          <p:nvPr/>
        </p:nvPicPr>
        <p:blipFill>
          <a:blip r:embed="rId3">
            <a:alphaModFix amt="60000"/>
          </a:blip>
          <a:stretch>
            <a:fillRect/>
          </a:stretch>
        </p:blipFill>
        <p:spPr>
          <a:xfrm>
            <a:off x="0" y="0"/>
            <a:ext cx="9213574" cy="5681472"/>
          </a:xfrm>
          <a:prstGeom prst="rect">
            <a:avLst/>
          </a:prstGeom>
        </p:spPr>
      </p:pic>
      <p:sp>
        <p:nvSpPr>
          <p:cNvPr id="7" name="Google Shape;138;p22">
            <a:extLst>
              <a:ext uri="{FF2B5EF4-FFF2-40B4-BE49-F238E27FC236}">
                <a16:creationId xmlns:a16="http://schemas.microsoft.com/office/drawing/2014/main" id="{CFAE268F-A67B-5C79-005D-AD6D73F02CFB}"/>
              </a:ext>
            </a:extLst>
          </p:cNvPr>
          <p:cNvSpPr txBox="1">
            <a:spLocks/>
          </p:cNvSpPr>
          <p:nvPr/>
        </p:nvSpPr>
        <p:spPr>
          <a:xfrm>
            <a:off x="543533" y="3053568"/>
            <a:ext cx="4028467" cy="2072548"/>
          </a:xfrm>
          <a:prstGeom prst="rect">
            <a:avLst/>
          </a:prstGeom>
          <a:solidFill>
            <a:srgbClr val="CECEBB">
              <a:alpha val="57179"/>
            </a:srgb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_tradnl" sz="2800" cap="small" dirty="0">
                <a:solidFill>
                  <a:schemeClr val="accent4">
                    <a:lumMod val="75000"/>
                  </a:schemeClr>
                </a:solidFill>
              </a:rPr>
              <a:t>Hermenéutica</a:t>
            </a:r>
          </a:p>
          <a:p>
            <a:pPr algn="ctr"/>
            <a:endParaRPr lang="es-ES_tradnl" sz="2800" cap="small" dirty="0">
              <a:solidFill>
                <a:schemeClr val="accent4">
                  <a:lumMod val="75000"/>
                </a:schemeClr>
              </a:solidFill>
            </a:endParaRPr>
          </a:p>
          <a:p>
            <a:pPr algn="ctr"/>
            <a:r>
              <a:rPr lang="es-ES_tradnl" sz="2400" cap="small" dirty="0">
                <a:solidFill>
                  <a:schemeClr val="accent4">
                    <a:lumMod val="75000"/>
                  </a:schemeClr>
                </a:solidFill>
              </a:rPr>
              <a:t>Teoría de la experiencia real que es el pensar </a:t>
            </a:r>
          </a:p>
        </p:txBody>
      </p:sp>
      <p:sp>
        <p:nvSpPr>
          <p:cNvPr id="4" name="Elipse 3">
            <a:extLst>
              <a:ext uri="{FF2B5EF4-FFF2-40B4-BE49-F238E27FC236}">
                <a16:creationId xmlns:a16="http://schemas.microsoft.com/office/drawing/2014/main" id="{EF28DEA0-6EAD-C28C-0F0E-CAF852E60BEA}"/>
              </a:ext>
            </a:extLst>
          </p:cNvPr>
          <p:cNvSpPr/>
          <p:nvPr/>
        </p:nvSpPr>
        <p:spPr>
          <a:xfrm flipH="1">
            <a:off x="2569580" y="4039565"/>
            <a:ext cx="97347" cy="100554"/>
          </a:xfrm>
          <a:prstGeom prst="ellipse">
            <a:avLst/>
          </a:prstGeom>
          <a:solidFill>
            <a:srgbClr val="474010">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 name="Google Shape;138;p22">
            <a:extLst>
              <a:ext uri="{FF2B5EF4-FFF2-40B4-BE49-F238E27FC236}">
                <a16:creationId xmlns:a16="http://schemas.microsoft.com/office/drawing/2014/main" id="{49095283-9C41-4561-3075-293E8A1EA7B1}"/>
              </a:ext>
            </a:extLst>
          </p:cNvPr>
          <p:cNvSpPr txBox="1">
            <a:spLocks/>
          </p:cNvSpPr>
          <p:nvPr/>
        </p:nvSpPr>
        <p:spPr>
          <a:xfrm>
            <a:off x="6992988" y="292327"/>
            <a:ext cx="2151012" cy="511685"/>
          </a:xfrm>
          <a:prstGeom prst="rect">
            <a:avLst/>
          </a:prstGeom>
          <a:solidFill>
            <a:srgbClr val="CECEBB">
              <a:alpha val="57179"/>
            </a:srgb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_tradnl" sz="2800" cap="small"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Interpretar</a:t>
            </a:r>
            <a:endParaRPr lang="es-ES_tradnl" sz="2400" cap="small"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5" name="Google Shape;138;p22">
            <a:extLst>
              <a:ext uri="{FF2B5EF4-FFF2-40B4-BE49-F238E27FC236}">
                <a16:creationId xmlns:a16="http://schemas.microsoft.com/office/drawing/2014/main" id="{34DA8537-4349-E1B1-23AF-2D18319663B7}"/>
              </a:ext>
            </a:extLst>
          </p:cNvPr>
          <p:cNvSpPr txBox="1">
            <a:spLocks/>
          </p:cNvSpPr>
          <p:nvPr/>
        </p:nvSpPr>
        <p:spPr>
          <a:xfrm>
            <a:off x="7027775" y="804012"/>
            <a:ext cx="2151012" cy="511685"/>
          </a:xfrm>
          <a:prstGeom prst="rect">
            <a:avLst/>
          </a:prstGeom>
          <a:solidFill>
            <a:srgbClr val="CECEBB">
              <a:alpha val="57179"/>
            </a:srgb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_tradnl" sz="2800" cap="small"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Declarar</a:t>
            </a:r>
            <a:endParaRPr lang="es-ES_tradnl" sz="2400" cap="small"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6" name="Google Shape;138;p22">
            <a:extLst>
              <a:ext uri="{FF2B5EF4-FFF2-40B4-BE49-F238E27FC236}">
                <a16:creationId xmlns:a16="http://schemas.microsoft.com/office/drawing/2014/main" id="{559489BF-0B67-16D4-E9ED-AEC88F7FC40C}"/>
              </a:ext>
            </a:extLst>
          </p:cNvPr>
          <p:cNvSpPr txBox="1">
            <a:spLocks/>
          </p:cNvSpPr>
          <p:nvPr/>
        </p:nvSpPr>
        <p:spPr>
          <a:xfrm>
            <a:off x="7062562" y="1315697"/>
            <a:ext cx="2151012" cy="511685"/>
          </a:xfrm>
          <a:prstGeom prst="rect">
            <a:avLst/>
          </a:prstGeom>
          <a:solidFill>
            <a:srgbClr val="CECEBB">
              <a:alpha val="57179"/>
            </a:srgb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_tradnl" sz="2800" cap="small"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Anunciar</a:t>
            </a:r>
            <a:endParaRPr lang="es-ES_tradnl" sz="2400" cap="small"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0" name="Google Shape;138;p22">
            <a:extLst>
              <a:ext uri="{FF2B5EF4-FFF2-40B4-BE49-F238E27FC236}">
                <a16:creationId xmlns:a16="http://schemas.microsoft.com/office/drawing/2014/main" id="{70B2CE4A-E822-79F9-99E2-B8092E39844D}"/>
              </a:ext>
            </a:extLst>
          </p:cNvPr>
          <p:cNvSpPr txBox="1">
            <a:spLocks/>
          </p:cNvSpPr>
          <p:nvPr/>
        </p:nvSpPr>
        <p:spPr>
          <a:xfrm>
            <a:off x="7045169" y="1827382"/>
            <a:ext cx="2151012" cy="511685"/>
          </a:xfrm>
          <a:prstGeom prst="rect">
            <a:avLst/>
          </a:prstGeom>
          <a:solidFill>
            <a:srgbClr val="CECEBB">
              <a:alpha val="57179"/>
            </a:srgb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_tradnl" sz="2800" cap="small"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Esclarecer</a:t>
            </a:r>
            <a:endParaRPr lang="es-ES_tradnl" sz="2400" cap="small"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1" name="Google Shape;138;p22">
            <a:extLst>
              <a:ext uri="{FF2B5EF4-FFF2-40B4-BE49-F238E27FC236}">
                <a16:creationId xmlns:a16="http://schemas.microsoft.com/office/drawing/2014/main" id="{C4098409-1126-5C6E-EC62-467B18FBFEA0}"/>
              </a:ext>
            </a:extLst>
          </p:cNvPr>
          <p:cNvSpPr txBox="1">
            <a:spLocks/>
          </p:cNvSpPr>
          <p:nvPr/>
        </p:nvSpPr>
        <p:spPr>
          <a:xfrm>
            <a:off x="7027775" y="2315907"/>
            <a:ext cx="2151012" cy="511685"/>
          </a:xfrm>
          <a:prstGeom prst="rect">
            <a:avLst/>
          </a:prstGeom>
          <a:solidFill>
            <a:srgbClr val="CECEBB">
              <a:alpha val="57179"/>
            </a:srgb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_tradnl" sz="2800" cap="small"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Traducir</a:t>
            </a:r>
            <a:endParaRPr lang="es-ES_tradnl" sz="2400" cap="small"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3" name="CuadroTexto 12">
            <a:extLst>
              <a:ext uri="{FF2B5EF4-FFF2-40B4-BE49-F238E27FC236}">
                <a16:creationId xmlns:a16="http://schemas.microsoft.com/office/drawing/2014/main" id="{7BC9BD4D-C3E9-D7E1-070D-F4C6983BFF1C}"/>
              </a:ext>
            </a:extLst>
          </p:cNvPr>
          <p:cNvSpPr txBox="1"/>
          <p:nvPr/>
        </p:nvSpPr>
        <p:spPr>
          <a:xfrm>
            <a:off x="1503264" y="3608068"/>
            <a:ext cx="4686300" cy="276999"/>
          </a:xfrm>
          <a:prstGeom prst="rect">
            <a:avLst/>
          </a:prstGeom>
          <a:noFill/>
        </p:spPr>
        <p:txBody>
          <a:bodyPr wrap="square">
            <a:spAutoFit/>
          </a:bodyPr>
          <a:lstStyle/>
          <a:p>
            <a:r>
              <a:rPr lang="es-CL" sz="1200" b="0" i="0" u="none" strike="noStrike" cap="none" dirty="0">
                <a:solidFill>
                  <a:schemeClr val="bg2"/>
                </a:solidFill>
                <a:effectLst/>
                <a:latin typeface="Roboto" panose="02000000000000000000" pitchFamily="2" charset="0"/>
                <a:ea typeface="Roboto" panose="02000000000000000000" pitchFamily="2" charset="0"/>
                <a:cs typeface="Roboto" panose="02000000000000000000" pitchFamily="2" charset="0"/>
                <a:sym typeface="Arial"/>
              </a:rPr>
              <a:t>"</a:t>
            </a:r>
            <a:r>
              <a:rPr lang="es-CL" sz="1200" b="0" i="0" u="none" strike="noStrike" cap="none" dirty="0" err="1">
                <a:solidFill>
                  <a:schemeClr val="bg2"/>
                </a:solidFill>
                <a:effectLst/>
                <a:latin typeface="Roboto" panose="02000000000000000000" pitchFamily="2" charset="0"/>
                <a:ea typeface="Roboto" panose="02000000000000000000" pitchFamily="2" charset="0"/>
                <a:cs typeface="Roboto" panose="02000000000000000000" pitchFamily="2" charset="0"/>
                <a:sym typeface="Arial"/>
              </a:rPr>
              <a:t>hermeneuein</a:t>
            </a:r>
            <a:r>
              <a:rPr lang="es-CL" sz="1200" b="0" i="0" u="none" strike="noStrike" cap="none" dirty="0">
                <a:solidFill>
                  <a:schemeClr val="bg2"/>
                </a:solidFill>
                <a:effectLst/>
                <a:latin typeface="Roboto" panose="02000000000000000000" pitchFamily="2" charset="0"/>
                <a:ea typeface="Roboto" panose="02000000000000000000" pitchFamily="2" charset="0"/>
                <a:cs typeface="Roboto" panose="02000000000000000000" pitchFamily="2" charset="0"/>
                <a:sym typeface="Arial"/>
              </a:rPr>
              <a:t>" (</a:t>
            </a:r>
            <a:r>
              <a:rPr lang="el-GR" sz="1200" b="0" i="0" u="none" strike="noStrike" cap="none" dirty="0" err="1">
                <a:solidFill>
                  <a:schemeClr val="bg2"/>
                </a:solidFill>
                <a:effectLst/>
                <a:latin typeface="Roboto" panose="02000000000000000000" pitchFamily="2" charset="0"/>
                <a:ea typeface="Roboto" panose="02000000000000000000" pitchFamily="2" charset="0"/>
                <a:cs typeface="Roboto" panose="02000000000000000000" pitchFamily="2" charset="0"/>
                <a:sym typeface="Arial"/>
              </a:rPr>
              <a:t>ἑρμηνεύειν</a:t>
            </a:r>
            <a:r>
              <a:rPr lang="el-GR" sz="1200" b="0" i="0" u="none" strike="noStrike" cap="none" dirty="0">
                <a:solidFill>
                  <a:schemeClr val="bg2"/>
                </a:solidFill>
                <a:effectLst/>
                <a:latin typeface="Roboto" panose="02000000000000000000" pitchFamily="2" charset="0"/>
                <a:ea typeface="Roboto" panose="02000000000000000000" pitchFamily="2" charset="0"/>
                <a:cs typeface="Roboto" panose="02000000000000000000" pitchFamily="2" charset="0"/>
                <a:sym typeface="Arial"/>
              </a:rPr>
              <a:t>), </a:t>
            </a:r>
            <a:endParaRPr lang="es-CL" sz="1200" dirty="0">
              <a:solidFill>
                <a:schemeClr val="bg2"/>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9883457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EE542C3A-1787-7C0B-DE2A-C38BFCEDDE83}"/>
            </a:ext>
          </a:extLst>
        </p:cNvPr>
        <p:cNvGrpSpPr/>
        <p:nvPr/>
      </p:nvGrpSpPr>
      <p:grpSpPr>
        <a:xfrm>
          <a:off x="0" y="0"/>
          <a:ext cx="0" cy="0"/>
          <a:chOff x="0" y="0"/>
          <a:chExt cx="0" cy="0"/>
        </a:xfrm>
      </p:grpSpPr>
      <p:pic>
        <p:nvPicPr>
          <p:cNvPr id="9" name="Imagen 8">
            <a:extLst>
              <a:ext uri="{FF2B5EF4-FFF2-40B4-BE49-F238E27FC236}">
                <a16:creationId xmlns:a16="http://schemas.microsoft.com/office/drawing/2014/main" id="{84C52481-194E-9F6B-C0D4-1024D09CCBFE}"/>
              </a:ext>
            </a:extLst>
          </p:cNvPr>
          <p:cNvPicPr>
            <a:picLocks noChangeAspect="1"/>
          </p:cNvPicPr>
          <p:nvPr/>
        </p:nvPicPr>
        <p:blipFill>
          <a:blip r:embed="rId3">
            <a:alphaModFix amt="60000"/>
          </a:blip>
          <a:stretch>
            <a:fillRect/>
          </a:stretch>
        </p:blipFill>
        <p:spPr>
          <a:xfrm>
            <a:off x="0" y="-199224"/>
            <a:ext cx="9213574" cy="5681472"/>
          </a:xfrm>
          <a:prstGeom prst="rect">
            <a:avLst/>
          </a:prstGeom>
        </p:spPr>
      </p:pic>
      <p:sp>
        <p:nvSpPr>
          <p:cNvPr id="7" name="Google Shape;138;p22">
            <a:extLst>
              <a:ext uri="{FF2B5EF4-FFF2-40B4-BE49-F238E27FC236}">
                <a16:creationId xmlns:a16="http://schemas.microsoft.com/office/drawing/2014/main" id="{C2F9B941-94BD-8B34-623D-2060FDC7D9BC}"/>
              </a:ext>
            </a:extLst>
          </p:cNvPr>
          <p:cNvSpPr txBox="1">
            <a:spLocks/>
          </p:cNvSpPr>
          <p:nvPr/>
        </p:nvSpPr>
        <p:spPr>
          <a:xfrm>
            <a:off x="3354709" y="1190553"/>
            <a:ext cx="2085269" cy="367200"/>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ES_tradnl" sz="2800" dirty="0">
              <a:solidFill>
                <a:schemeClr val="accent4">
                  <a:lumMod val="75000"/>
                </a:schemeClr>
              </a:solidFill>
            </a:endParaRPr>
          </a:p>
        </p:txBody>
      </p:sp>
      <p:sp>
        <p:nvSpPr>
          <p:cNvPr id="3" name="Elipse 2">
            <a:extLst>
              <a:ext uri="{FF2B5EF4-FFF2-40B4-BE49-F238E27FC236}">
                <a16:creationId xmlns:a16="http://schemas.microsoft.com/office/drawing/2014/main" id="{0A4A0E99-8B70-1337-C2E7-FCC82C6777A7}"/>
              </a:ext>
            </a:extLst>
          </p:cNvPr>
          <p:cNvSpPr/>
          <p:nvPr/>
        </p:nvSpPr>
        <p:spPr>
          <a:xfrm>
            <a:off x="3185474" y="941478"/>
            <a:ext cx="2773051" cy="2785881"/>
          </a:xfrm>
          <a:prstGeom prst="ellipse">
            <a:avLst/>
          </a:prstGeom>
          <a:solidFill>
            <a:srgbClr val="474010">
              <a:alpha val="44000"/>
            </a:srgb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 name="Google Shape;138;p22">
            <a:extLst>
              <a:ext uri="{FF2B5EF4-FFF2-40B4-BE49-F238E27FC236}">
                <a16:creationId xmlns:a16="http://schemas.microsoft.com/office/drawing/2014/main" id="{A72C3B53-4563-F4DF-5E98-6298E460BAA6}"/>
              </a:ext>
            </a:extLst>
          </p:cNvPr>
          <p:cNvSpPr txBox="1">
            <a:spLocks/>
          </p:cNvSpPr>
          <p:nvPr/>
        </p:nvSpPr>
        <p:spPr>
          <a:xfrm>
            <a:off x="2673576" y="4178936"/>
            <a:ext cx="4028467" cy="579414"/>
          </a:xfrm>
          <a:prstGeom prst="rect">
            <a:avLst/>
          </a:prstGeom>
          <a:solidFill>
            <a:srgbClr val="CECEBB">
              <a:alpha val="86424"/>
            </a:srgb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_tradnl" sz="2400" cap="small" dirty="0">
                <a:solidFill>
                  <a:schemeClr val="accent4">
                    <a:lumMod val="75000"/>
                  </a:schemeClr>
                </a:solidFill>
              </a:rPr>
              <a:t>Círculo hermenéutico</a:t>
            </a:r>
          </a:p>
        </p:txBody>
      </p:sp>
    </p:spTree>
    <p:extLst>
      <p:ext uri="{BB962C8B-B14F-4D97-AF65-F5344CB8AC3E}">
        <p14:creationId xmlns:p14="http://schemas.microsoft.com/office/powerpoint/2010/main" val="42026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1E2A9EA4-3DEF-7B71-A682-D3070C685139}"/>
            </a:ext>
          </a:extLst>
        </p:cNvPr>
        <p:cNvGrpSpPr/>
        <p:nvPr/>
      </p:nvGrpSpPr>
      <p:grpSpPr>
        <a:xfrm>
          <a:off x="0" y="0"/>
          <a:ext cx="0" cy="0"/>
          <a:chOff x="0" y="0"/>
          <a:chExt cx="0" cy="0"/>
        </a:xfrm>
      </p:grpSpPr>
      <p:pic>
        <p:nvPicPr>
          <p:cNvPr id="9" name="Imagen 8">
            <a:extLst>
              <a:ext uri="{FF2B5EF4-FFF2-40B4-BE49-F238E27FC236}">
                <a16:creationId xmlns:a16="http://schemas.microsoft.com/office/drawing/2014/main" id="{D0A10257-A08A-2B6B-1BBA-EF735289E3C5}"/>
              </a:ext>
            </a:extLst>
          </p:cNvPr>
          <p:cNvPicPr>
            <a:picLocks noChangeAspect="1"/>
          </p:cNvPicPr>
          <p:nvPr/>
        </p:nvPicPr>
        <p:blipFill>
          <a:blip r:embed="rId3">
            <a:alphaModFix amt="60000"/>
          </a:blip>
          <a:stretch>
            <a:fillRect/>
          </a:stretch>
        </p:blipFill>
        <p:spPr>
          <a:xfrm>
            <a:off x="0" y="-199224"/>
            <a:ext cx="9213574" cy="5681472"/>
          </a:xfrm>
          <a:prstGeom prst="rect">
            <a:avLst/>
          </a:prstGeom>
        </p:spPr>
      </p:pic>
      <p:sp>
        <p:nvSpPr>
          <p:cNvPr id="7" name="Google Shape;138;p22">
            <a:extLst>
              <a:ext uri="{FF2B5EF4-FFF2-40B4-BE49-F238E27FC236}">
                <a16:creationId xmlns:a16="http://schemas.microsoft.com/office/drawing/2014/main" id="{29E1F6B9-1835-F422-E728-DD4679785D67}"/>
              </a:ext>
            </a:extLst>
          </p:cNvPr>
          <p:cNvSpPr txBox="1">
            <a:spLocks/>
          </p:cNvSpPr>
          <p:nvPr/>
        </p:nvSpPr>
        <p:spPr>
          <a:xfrm>
            <a:off x="3354709" y="1190553"/>
            <a:ext cx="2085269" cy="367200"/>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ES_tradnl" sz="2800" dirty="0">
              <a:solidFill>
                <a:schemeClr val="accent4">
                  <a:lumMod val="75000"/>
                </a:schemeClr>
              </a:solidFill>
            </a:endParaRPr>
          </a:p>
        </p:txBody>
      </p:sp>
      <p:sp>
        <p:nvSpPr>
          <p:cNvPr id="3" name="Elipse 2">
            <a:extLst>
              <a:ext uri="{FF2B5EF4-FFF2-40B4-BE49-F238E27FC236}">
                <a16:creationId xmlns:a16="http://schemas.microsoft.com/office/drawing/2014/main" id="{AFDF4CC1-922B-42CB-0096-7E848242561F}"/>
              </a:ext>
            </a:extLst>
          </p:cNvPr>
          <p:cNvSpPr/>
          <p:nvPr/>
        </p:nvSpPr>
        <p:spPr>
          <a:xfrm>
            <a:off x="3185474" y="941478"/>
            <a:ext cx="2773051" cy="2785881"/>
          </a:xfrm>
          <a:prstGeom prst="ellipse">
            <a:avLst/>
          </a:prstGeom>
          <a:solidFill>
            <a:srgbClr val="474010">
              <a:alpha val="6048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 name="Google Shape;138;p22">
            <a:extLst>
              <a:ext uri="{FF2B5EF4-FFF2-40B4-BE49-F238E27FC236}">
                <a16:creationId xmlns:a16="http://schemas.microsoft.com/office/drawing/2014/main" id="{A40FE85C-CACB-47B2-3B56-4EA47CE7B89A}"/>
              </a:ext>
            </a:extLst>
          </p:cNvPr>
          <p:cNvSpPr txBox="1">
            <a:spLocks/>
          </p:cNvSpPr>
          <p:nvPr/>
        </p:nvSpPr>
        <p:spPr>
          <a:xfrm>
            <a:off x="2673576" y="4178936"/>
            <a:ext cx="4028467" cy="579414"/>
          </a:xfrm>
          <a:prstGeom prst="rect">
            <a:avLst/>
          </a:prstGeom>
          <a:solidFill>
            <a:srgbClr val="CECEBB">
              <a:alpha val="86424"/>
            </a:srgb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_tradnl" sz="2400" cap="small" dirty="0">
                <a:solidFill>
                  <a:schemeClr val="accent4">
                    <a:lumMod val="75000"/>
                  </a:schemeClr>
                </a:solidFill>
              </a:rPr>
              <a:t>Círculo hermenéutico</a:t>
            </a:r>
          </a:p>
        </p:txBody>
      </p:sp>
      <p:sp>
        <p:nvSpPr>
          <p:cNvPr id="2" name="Elipse 1">
            <a:extLst>
              <a:ext uri="{FF2B5EF4-FFF2-40B4-BE49-F238E27FC236}">
                <a16:creationId xmlns:a16="http://schemas.microsoft.com/office/drawing/2014/main" id="{62DBD476-2843-0E33-88E6-14FA3F626AE1}"/>
              </a:ext>
            </a:extLst>
          </p:cNvPr>
          <p:cNvSpPr/>
          <p:nvPr/>
        </p:nvSpPr>
        <p:spPr>
          <a:xfrm>
            <a:off x="3337874" y="1093878"/>
            <a:ext cx="2773051" cy="2785881"/>
          </a:xfrm>
          <a:prstGeom prst="ellipse">
            <a:avLst/>
          </a:prstGeom>
          <a:solidFill>
            <a:srgbClr val="474010">
              <a:alpha val="6048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5" name="Elipse 4">
            <a:extLst>
              <a:ext uri="{FF2B5EF4-FFF2-40B4-BE49-F238E27FC236}">
                <a16:creationId xmlns:a16="http://schemas.microsoft.com/office/drawing/2014/main" id="{3B1D2B53-7F79-17C8-E759-AD96CEB0A5B4}"/>
              </a:ext>
            </a:extLst>
          </p:cNvPr>
          <p:cNvSpPr/>
          <p:nvPr/>
        </p:nvSpPr>
        <p:spPr>
          <a:xfrm>
            <a:off x="4129653" y="868089"/>
            <a:ext cx="2773051" cy="2785881"/>
          </a:xfrm>
          <a:prstGeom prst="ellipse">
            <a:avLst/>
          </a:prstGeom>
          <a:solidFill>
            <a:srgbClr val="474010">
              <a:alpha val="6048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 name="Elipse 5">
            <a:extLst>
              <a:ext uri="{FF2B5EF4-FFF2-40B4-BE49-F238E27FC236}">
                <a16:creationId xmlns:a16="http://schemas.microsoft.com/office/drawing/2014/main" id="{B90DB0AA-9919-6E8D-88FC-6F6EDD398988}"/>
              </a:ext>
            </a:extLst>
          </p:cNvPr>
          <p:cNvSpPr/>
          <p:nvPr/>
        </p:nvSpPr>
        <p:spPr>
          <a:xfrm>
            <a:off x="2666927" y="1319666"/>
            <a:ext cx="2773051" cy="2785881"/>
          </a:xfrm>
          <a:prstGeom prst="ellipse">
            <a:avLst/>
          </a:prstGeom>
          <a:solidFill>
            <a:srgbClr val="474010">
              <a:alpha val="6048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8" name="Elipse 7">
            <a:extLst>
              <a:ext uri="{FF2B5EF4-FFF2-40B4-BE49-F238E27FC236}">
                <a16:creationId xmlns:a16="http://schemas.microsoft.com/office/drawing/2014/main" id="{EDA958E2-83AD-2F02-94EB-255C888D9EDA}"/>
              </a:ext>
            </a:extLst>
          </p:cNvPr>
          <p:cNvSpPr/>
          <p:nvPr/>
        </p:nvSpPr>
        <p:spPr>
          <a:xfrm>
            <a:off x="2831726" y="489901"/>
            <a:ext cx="2773051" cy="2785881"/>
          </a:xfrm>
          <a:prstGeom prst="ellipse">
            <a:avLst/>
          </a:prstGeom>
          <a:solidFill>
            <a:srgbClr val="CECEBB">
              <a:alpha val="6048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0" name="Elipse 9">
            <a:extLst>
              <a:ext uri="{FF2B5EF4-FFF2-40B4-BE49-F238E27FC236}">
                <a16:creationId xmlns:a16="http://schemas.microsoft.com/office/drawing/2014/main" id="{C0B3B3D9-C114-E52A-920A-A47857CB1714}"/>
              </a:ext>
            </a:extLst>
          </p:cNvPr>
          <p:cNvSpPr/>
          <p:nvPr/>
        </p:nvSpPr>
        <p:spPr>
          <a:xfrm>
            <a:off x="4340909" y="184909"/>
            <a:ext cx="2773051" cy="2785881"/>
          </a:xfrm>
          <a:prstGeom prst="ellipse">
            <a:avLst/>
          </a:prstGeom>
          <a:solidFill>
            <a:srgbClr val="A7948C">
              <a:alpha val="6048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 name="Elipse 10">
            <a:extLst>
              <a:ext uri="{FF2B5EF4-FFF2-40B4-BE49-F238E27FC236}">
                <a16:creationId xmlns:a16="http://schemas.microsoft.com/office/drawing/2014/main" id="{63C194B1-B271-CD84-339E-3B2C6A8AA38C}"/>
              </a:ext>
            </a:extLst>
          </p:cNvPr>
          <p:cNvSpPr/>
          <p:nvPr/>
        </p:nvSpPr>
        <p:spPr>
          <a:xfrm>
            <a:off x="3977253" y="1319666"/>
            <a:ext cx="2773051" cy="2785881"/>
          </a:xfrm>
          <a:prstGeom prst="ellipse">
            <a:avLst/>
          </a:prstGeom>
          <a:solidFill>
            <a:srgbClr val="A7948C">
              <a:alpha val="6048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459011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FD0978C7-0314-09E3-24A6-B7F0BC5770EC}"/>
            </a:ext>
          </a:extLst>
        </p:cNvPr>
        <p:cNvGrpSpPr/>
        <p:nvPr/>
      </p:nvGrpSpPr>
      <p:grpSpPr>
        <a:xfrm>
          <a:off x="0" y="0"/>
          <a:ext cx="0" cy="0"/>
          <a:chOff x="0" y="0"/>
          <a:chExt cx="0" cy="0"/>
        </a:xfrm>
      </p:grpSpPr>
      <p:pic>
        <p:nvPicPr>
          <p:cNvPr id="9" name="Imagen 8">
            <a:extLst>
              <a:ext uri="{FF2B5EF4-FFF2-40B4-BE49-F238E27FC236}">
                <a16:creationId xmlns:a16="http://schemas.microsoft.com/office/drawing/2014/main" id="{592BE37F-29AC-52D6-FEF9-83AE72422737}"/>
              </a:ext>
            </a:extLst>
          </p:cNvPr>
          <p:cNvPicPr>
            <a:picLocks noChangeAspect="1"/>
          </p:cNvPicPr>
          <p:nvPr/>
        </p:nvPicPr>
        <p:blipFill>
          <a:blip r:embed="rId3">
            <a:alphaModFix amt="60000"/>
          </a:blip>
          <a:stretch>
            <a:fillRect/>
          </a:stretch>
        </p:blipFill>
        <p:spPr>
          <a:xfrm>
            <a:off x="-34787" y="0"/>
            <a:ext cx="9213574" cy="5681472"/>
          </a:xfrm>
          <a:prstGeom prst="rect">
            <a:avLst/>
          </a:prstGeom>
        </p:spPr>
      </p:pic>
      <p:sp>
        <p:nvSpPr>
          <p:cNvPr id="7" name="Google Shape;138;p22">
            <a:extLst>
              <a:ext uri="{FF2B5EF4-FFF2-40B4-BE49-F238E27FC236}">
                <a16:creationId xmlns:a16="http://schemas.microsoft.com/office/drawing/2014/main" id="{9A465DCF-42F4-74F3-DFDF-FB2699A0EC2A}"/>
              </a:ext>
            </a:extLst>
          </p:cNvPr>
          <p:cNvSpPr txBox="1">
            <a:spLocks/>
          </p:cNvSpPr>
          <p:nvPr/>
        </p:nvSpPr>
        <p:spPr>
          <a:xfrm>
            <a:off x="1423510" y="740099"/>
            <a:ext cx="5891690" cy="3021672"/>
          </a:xfrm>
          <a:prstGeom prst="rect">
            <a:avLst/>
          </a:prstGeom>
          <a:solidFill>
            <a:srgbClr val="CECEBB">
              <a:alpha val="57179"/>
            </a:srgb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_tradnl" sz="4000" cap="small" dirty="0">
                <a:solidFill>
                  <a:schemeClr val="accent4">
                    <a:lumMod val="75000"/>
                  </a:schemeClr>
                </a:solidFill>
              </a:rPr>
              <a:t>Verdad e ideología en el círculo hermenéutico </a:t>
            </a:r>
          </a:p>
          <a:p>
            <a:pPr algn="ctr"/>
            <a:r>
              <a:rPr lang="es-ES_tradnl" sz="4000" cap="small" dirty="0">
                <a:solidFill>
                  <a:schemeClr val="accent4">
                    <a:lumMod val="75000"/>
                  </a:schemeClr>
                </a:solidFill>
              </a:rPr>
              <a:t> </a:t>
            </a:r>
          </a:p>
          <a:p>
            <a:pPr algn="ctr"/>
            <a:endParaRPr lang="es-ES_tradnl" sz="4000" cap="small" dirty="0">
              <a:solidFill>
                <a:schemeClr val="accent4">
                  <a:lumMod val="75000"/>
                </a:schemeClr>
              </a:solidFill>
            </a:endParaRPr>
          </a:p>
        </p:txBody>
      </p:sp>
      <p:sp>
        <p:nvSpPr>
          <p:cNvPr id="4" name="Elipse 3">
            <a:extLst>
              <a:ext uri="{FF2B5EF4-FFF2-40B4-BE49-F238E27FC236}">
                <a16:creationId xmlns:a16="http://schemas.microsoft.com/office/drawing/2014/main" id="{A60E7BDD-C775-A5D2-10F8-AC3078D68962}"/>
              </a:ext>
            </a:extLst>
          </p:cNvPr>
          <p:cNvSpPr/>
          <p:nvPr/>
        </p:nvSpPr>
        <p:spPr>
          <a:xfrm flipH="1">
            <a:off x="2569580" y="4039565"/>
            <a:ext cx="97347" cy="100554"/>
          </a:xfrm>
          <a:prstGeom prst="ellipse">
            <a:avLst/>
          </a:prstGeom>
          <a:solidFill>
            <a:srgbClr val="474010">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3065478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BCCB3FB2-E620-3787-E0C2-438CE73D11D1}"/>
            </a:ext>
          </a:extLst>
        </p:cNvPr>
        <p:cNvGrpSpPr/>
        <p:nvPr/>
      </p:nvGrpSpPr>
      <p:grpSpPr>
        <a:xfrm>
          <a:off x="0" y="0"/>
          <a:ext cx="0" cy="0"/>
          <a:chOff x="0" y="0"/>
          <a:chExt cx="0" cy="0"/>
        </a:xfrm>
      </p:grpSpPr>
      <p:pic>
        <p:nvPicPr>
          <p:cNvPr id="128" name="Google Shape;128;p22">
            <a:extLst>
              <a:ext uri="{FF2B5EF4-FFF2-40B4-BE49-F238E27FC236}">
                <a16:creationId xmlns:a16="http://schemas.microsoft.com/office/drawing/2014/main" id="{AE7EE4ED-457D-FC4B-A5DC-C5FAB74A8752}"/>
              </a:ext>
            </a:extLst>
          </p:cNvPr>
          <p:cNvPicPr preferRelativeResize="0"/>
          <p:nvPr/>
        </p:nvPicPr>
        <p:blipFill>
          <a:blip r:embed="rId3">
            <a:alphaModFix amt="59000"/>
          </a:blip>
          <a:srcRect l="11639" r="11639"/>
          <a:stretch/>
        </p:blipFill>
        <p:spPr>
          <a:xfrm>
            <a:off x="135400" y="141600"/>
            <a:ext cx="6001527" cy="4860301"/>
          </a:xfrm>
          <a:prstGeom prst="rect">
            <a:avLst/>
          </a:prstGeom>
          <a:noFill/>
          <a:ln>
            <a:noFill/>
          </a:ln>
        </p:spPr>
      </p:pic>
      <p:sp>
        <p:nvSpPr>
          <p:cNvPr id="131" name="Google Shape;131;p22">
            <a:extLst>
              <a:ext uri="{FF2B5EF4-FFF2-40B4-BE49-F238E27FC236}">
                <a16:creationId xmlns:a16="http://schemas.microsoft.com/office/drawing/2014/main" id="{ECDFE656-50FA-07BA-708A-CD2FF3069521}"/>
              </a:ext>
            </a:extLst>
          </p:cNvPr>
          <p:cNvSpPr/>
          <p:nvPr/>
        </p:nvSpPr>
        <p:spPr>
          <a:xfrm rot="-5400000">
            <a:off x="-1066850" y="2534700"/>
            <a:ext cx="3180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32" name="Google Shape;132;p22">
            <a:extLst>
              <a:ext uri="{FF2B5EF4-FFF2-40B4-BE49-F238E27FC236}">
                <a16:creationId xmlns:a16="http://schemas.microsoft.com/office/drawing/2014/main" id="{8AA25046-E9F9-88FD-9582-3CB70E922510}"/>
              </a:ext>
            </a:extLst>
          </p:cNvPr>
          <p:cNvSpPr/>
          <p:nvPr/>
        </p:nvSpPr>
        <p:spPr>
          <a:xfrm rot="-5400000">
            <a:off x="-536250" y="2534700"/>
            <a:ext cx="3180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35" name="Google Shape;135;p22">
            <a:extLst>
              <a:ext uri="{FF2B5EF4-FFF2-40B4-BE49-F238E27FC236}">
                <a16:creationId xmlns:a16="http://schemas.microsoft.com/office/drawing/2014/main" id="{2623EA1C-B53B-EB10-AC1D-6FB560A6828D}"/>
              </a:ext>
            </a:extLst>
          </p:cNvPr>
          <p:cNvSpPr txBox="1">
            <a:spLocks noGrp="1"/>
          </p:cNvSpPr>
          <p:nvPr>
            <p:ph type="ctrTitle" idx="2"/>
          </p:nvPr>
        </p:nvSpPr>
        <p:spPr>
          <a:xfrm rot="16200000">
            <a:off x="-344871" y="2298935"/>
            <a:ext cx="2266642" cy="36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_tradnl" sz="1800" dirty="0">
                <a:solidFill>
                  <a:srgbClr val="FFFFFF"/>
                </a:solidFill>
              </a:rPr>
              <a:t>Origen del concepto</a:t>
            </a:r>
            <a:endParaRPr lang="es-ES_tradnl" noProof="0" dirty="0">
              <a:solidFill>
                <a:srgbClr val="FFFFFF"/>
              </a:solidFill>
            </a:endParaRPr>
          </a:p>
        </p:txBody>
      </p:sp>
      <p:sp>
        <p:nvSpPr>
          <p:cNvPr id="16" name="Google Shape;162;p24">
            <a:extLst>
              <a:ext uri="{FF2B5EF4-FFF2-40B4-BE49-F238E27FC236}">
                <a16:creationId xmlns:a16="http://schemas.microsoft.com/office/drawing/2014/main" id="{87BAE3B8-EA2E-94D4-0E78-5C89BFA161BC}"/>
              </a:ext>
            </a:extLst>
          </p:cNvPr>
          <p:cNvSpPr/>
          <p:nvPr/>
        </p:nvSpPr>
        <p:spPr>
          <a:xfrm>
            <a:off x="2266800" y="808050"/>
            <a:ext cx="6877200" cy="35373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6" name="CuadroTexto 5">
            <a:extLst>
              <a:ext uri="{FF2B5EF4-FFF2-40B4-BE49-F238E27FC236}">
                <a16:creationId xmlns:a16="http://schemas.microsoft.com/office/drawing/2014/main" id="{2504A575-ED77-693D-F238-4DB5003F9E3A}"/>
              </a:ext>
            </a:extLst>
          </p:cNvPr>
          <p:cNvSpPr txBox="1"/>
          <p:nvPr/>
        </p:nvSpPr>
        <p:spPr>
          <a:xfrm>
            <a:off x="2567883" y="981750"/>
            <a:ext cx="6275034" cy="400110"/>
          </a:xfrm>
          <a:prstGeom prst="rect">
            <a:avLst/>
          </a:prstGeom>
          <a:noFill/>
        </p:spPr>
        <p:txBody>
          <a:bodyPr wrap="square" rtlCol="0">
            <a:spAutoFit/>
          </a:bodyPr>
          <a:lstStyle/>
          <a:p>
            <a:r>
              <a:rPr lang="es-CL" sz="20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Ciencia de las ideas  </a:t>
            </a:r>
          </a:p>
        </p:txBody>
      </p:sp>
      <p:pic>
        <p:nvPicPr>
          <p:cNvPr id="8" name="Imagen 7">
            <a:extLst>
              <a:ext uri="{FF2B5EF4-FFF2-40B4-BE49-F238E27FC236}">
                <a16:creationId xmlns:a16="http://schemas.microsoft.com/office/drawing/2014/main" id="{437F5BFE-2ED7-E552-65D1-C6961464E74E}"/>
              </a:ext>
            </a:extLst>
          </p:cNvPr>
          <p:cNvPicPr>
            <a:picLocks noChangeAspect="1"/>
          </p:cNvPicPr>
          <p:nvPr/>
        </p:nvPicPr>
        <p:blipFill>
          <a:blip r:embed="rId4"/>
          <a:stretch>
            <a:fillRect/>
          </a:stretch>
        </p:blipFill>
        <p:spPr>
          <a:xfrm>
            <a:off x="2983073" y="1501127"/>
            <a:ext cx="2540000" cy="2552700"/>
          </a:xfrm>
          <a:prstGeom prst="rect">
            <a:avLst/>
          </a:prstGeom>
        </p:spPr>
      </p:pic>
      <p:sp>
        <p:nvSpPr>
          <p:cNvPr id="9" name="CuadroTexto 8">
            <a:extLst>
              <a:ext uri="{FF2B5EF4-FFF2-40B4-BE49-F238E27FC236}">
                <a16:creationId xmlns:a16="http://schemas.microsoft.com/office/drawing/2014/main" id="{4191C4C3-FEF4-79EB-26B3-653EB7FDEAF3}"/>
              </a:ext>
            </a:extLst>
          </p:cNvPr>
          <p:cNvSpPr txBox="1"/>
          <p:nvPr/>
        </p:nvSpPr>
        <p:spPr>
          <a:xfrm>
            <a:off x="3311912" y="4178836"/>
            <a:ext cx="2702351" cy="461665"/>
          </a:xfrm>
          <a:prstGeom prst="rect">
            <a:avLst/>
          </a:prstGeom>
          <a:noFill/>
        </p:spPr>
        <p:txBody>
          <a:bodyPr wrap="square" rtlCol="0">
            <a:spAutoFit/>
          </a:bodyPr>
          <a:lstStyle/>
          <a:p>
            <a:r>
              <a:rPr lang="es-ES_tradnl" sz="1200" b="1"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Antoine </a:t>
            </a:r>
            <a:r>
              <a:rPr lang="es-ES_tradnl" sz="1200" b="1" dirty="0" err="1">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Destutt</a:t>
            </a:r>
            <a:r>
              <a:rPr lang="es-ES_tradnl" sz="1200" b="1"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 de Tracy</a:t>
            </a:r>
            <a:endParaRPr lang="es-CL" sz="12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endParaRPr>
          </a:p>
          <a:p>
            <a:endParaRPr lang="es-CL" sz="12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959529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71F31D01-704F-CBB3-1F80-3A14BC20AA1A}"/>
            </a:ext>
          </a:extLst>
        </p:cNvPr>
        <p:cNvGrpSpPr/>
        <p:nvPr/>
      </p:nvGrpSpPr>
      <p:grpSpPr>
        <a:xfrm>
          <a:off x="0" y="0"/>
          <a:ext cx="0" cy="0"/>
          <a:chOff x="0" y="0"/>
          <a:chExt cx="0" cy="0"/>
        </a:xfrm>
      </p:grpSpPr>
      <p:sp>
        <p:nvSpPr>
          <p:cNvPr id="117" name="Google Shape;117;p21">
            <a:extLst>
              <a:ext uri="{FF2B5EF4-FFF2-40B4-BE49-F238E27FC236}">
                <a16:creationId xmlns:a16="http://schemas.microsoft.com/office/drawing/2014/main" id="{3C4672A4-22E2-19BC-E77B-EF44FC771176}"/>
              </a:ext>
            </a:extLst>
          </p:cNvPr>
          <p:cNvSpPr/>
          <p:nvPr/>
        </p:nvSpPr>
        <p:spPr>
          <a:xfrm>
            <a:off x="2105675" y="726900"/>
            <a:ext cx="6463200" cy="3537300"/>
          </a:xfrm>
          <a:prstGeom prst="rect">
            <a:avLst/>
          </a:prstGeom>
          <a:noFill/>
          <a:ln w="19050" cap="flat" cmpd="sng">
            <a:solidFill>
              <a:srgbClr val="7890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18" name="Google Shape;118;p21">
            <a:extLst>
              <a:ext uri="{FF2B5EF4-FFF2-40B4-BE49-F238E27FC236}">
                <a16:creationId xmlns:a16="http://schemas.microsoft.com/office/drawing/2014/main" id="{3339AF65-0C66-DCD2-DA60-ED7BE308557A}"/>
              </a:ext>
            </a:extLst>
          </p:cNvPr>
          <p:cNvSpPr/>
          <p:nvPr/>
        </p:nvSpPr>
        <p:spPr>
          <a:xfrm>
            <a:off x="1746011" y="1137101"/>
            <a:ext cx="6463200" cy="35373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21" name="Google Shape;121;p21">
            <a:extLst>
              <a:ext uri="{FF2B5EF4-FFF2-40B4-BE49-F238E27FC236}">
                <a16:creationId xmlns:a16="http://schemas.microsoft.com/office/drawing/2014/main" id="{58FDEE32-701E-9684-2998-701C6E427D16}"/>
              </a:ext>
            </a:extLst>
          </p:cNvPr>
          <p:cNvSpPr/>
          <p:nvPr/>
        </p:nvSpPr>
        <p:spPr>
          <a:xfrm rot="-5400000">
            <a:off x="-1066850" y="2534700"/>
            <a:ext cx="3180000" cy="7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22" name="Google Shape;122;p21">
            <a:extLst>
              <a:ext uri="{FF2B5EF4-FFF2-40B4-BE49-F238E27FC236}">
                <a16:creationId xmlns:a16="http://schemas.microsoft.com/office/drawing/2014/main" id="{AC4C4086-A44A-9BAD-A5F8-D2FB46CD90E8}"/>
              </a:ext>
            </a:extLst>
          </p:cNvPr>
          <p:cNvSpPr/>
          <p:nvPr/>
        </p:nvSpPr>
        <p:spPr>
          <a:xfrm rot="-5400000">
            <a:off x="-536250" y="2534700"/>
            <a:ext cx="3180000" cy="7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2" name="CuadroTexto 1">
            <a:extLst>
              <a:ext uri="{FF2B5EF4-FFF2-40B4-BE49-F238E27FC236}">
                <a16:creationId xmlns:a16="http://schemas.microsoft.com/office/drawing/2014/main" id="{B5CFC92E-D3FD-867C-6975-B2DAFA11EE9B}"/>
              </a:ext>
            </a:extLst>
          </p:cNvPr>
          <p:cNvSpPr txBox="1"/>
          <p:nvPr/>
        </p:nvSpPr>
        <p:spPr>
          <a:xfrm>
            <a:off x="4273826" y="2382531"/>
            <a:ext cx="3713841" cy="523220"/>
          </a:xfrm>
          <a:prstGeom prst="rect">
            <a:avLst/>
          </a:prstGeom>
          <a:noFill/>
        </p:spPr>
        <p:txBody>
          <a:bodyPr wrap="square" rtlCol="0">
            <a:spAutoFit/>
          </a:bodyPr>
          <a:lstStyle/>
          <a:p>
            <a:r>
              <a:rPr lang="es-CL" sz="28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Ide-</a:t>
            </a:r>
            <a:r>
              <a:rPr lang="es-CL" sz="2800"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ología</a:t>
            </a:r>
            <a:endParaRPr lang="es-CL" sz="28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145758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PHD DISSERTATION">
  <a:themeElements>
    <a:clrScheme name="Simple Light">
      <a:dk1>
        <a:srgbClr val="000000"/>
      </a:dk1>
      <a:lt1>
        <a:srgbClr val="FFFFFF"/>
      </a:lt1>
      <a:dk2>
        <a:srgbClr val="595959"/>
      </a:dk2>
      <a:lt2>
        <a:srgbClr val="EEEEEE"/>
      </a:lt2>
      <a:accent1>
        <a:srgbClr val="CFD9E0"/>
      </a:accent1>
      <a:accent2>
        <a:srgbClr val="BAC8D3"/>
      </a:accent2>
      <a:accent3>
        <a:srgbClr val="869FB2"/>
      </a:accent3>
      <a:accent4>
        <a:srgbClr val="5F7D95"/>
      </a:accent4>
      <a:accent5>
        <a:srgbClr val="435D74"/>
      </a:accent5>
      <a:accent6>
        <a:srgbClr val="DFE5E8"/>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984</TotalTime>
  <Words>6631</Words>
  <Application>Microsoft Macintosh PowerPoint</Application>
  <PresentationFormat>Presentación en pantalla (16:9)</PresentationFormat>
  <Paragraphs>297</Paragraphs>
  <Slides>27</Slides>
  <Notes>27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Arial</vt:lpstr>
      <vt:lpstr>Roboto Condensed</vt:lpstr>
      <vt:lpstr>Roboto</vt:lpstr>
      <vt:lpstr>Oswald Light</vt:lpstr>
      <vt:lpstr>Lora</vt:lpstr>
      <vt:lpstr>PHD DISSERTATION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Origen del concepto</vt:lpstr>
      <vt:lpstr>Presentación de PowerPoint</vt:lpstr>
      <vt:lpstr>Presentación de PowerPoint</vt:lpstr>
      <vt:lpstr>Presentación de PowerPoint</vt:lpstr>
      <vt:lpstr>Presentación de PowerPoint</vt:lpstr>
      <vt:lpstr>   </vt:lpstr>
      <vt:lpstr>DEFINICIONES</vt:lpstr>
      <vt:lpstr>MARXISMO</vt:lpstr>
      <vt:lpstr>PROGRAMA</vt:lpstr>
      <vt:lpstr>Socialismo científico</vt:lpstr>
      <vt:lpstr>Michel Foucault</vt:lpstr>
      <vt:lpstr>Presentación de PowerPoint</vt:lpstr>
      <vt:lpstr>Presentación de PowerPoint</vt:lpstr>
      <vt:lpstr>PROGRAMA</vt:lpstr>
      <vt:lpstr>Presentación de PowerPoint</vt:lpstr>
      <vt:lpstr>PROGRAMA</vt:lpstr>
      <vt:lpstr>FUNCIONES DE LA IDEOLOGÍA TERRY EAGELTON</vt:lpstr>
      <vt:lpstr>  “Una ideología es un sistema de ideas e ideales que pretende explicar el mundo y guiar el comportamiento humano.”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Antonia Fonck Larrain</cp:lastModifiedBy>
  <cp:revision>24</cp:revision>
  <dcterms:modified xsi:type="dcterms:W3CDTF">2025-09-01T23:57:10Z</dcterms:modified>
</cp:coreProperties>
</file>