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3"/>
  </p:notesMasterIdLst>
  <p:sldIdLst>
    <p:sldId id="292" r:id="rId2"/>
    <p:sldId id="258" r:id="rId3"/>
    <p:sldId id="315" r:id="rId4"/>
    <p:sldId id="316" r:id="rId5"/>
    <p:sldId id="320" r:id="rId6"/>
    <p:sldId id="312" r:id="rId7"/>
    <p:sldId id="317" r:id="rId8"/>
    <p:sldId id="318" r:id="rId9"/>
    <p:sldId id="319" r:id="rId10"/>
    <p:sldId id="321" r:id="rId11"/>
    <p:sldId id="322" r:id="rId12"/>
    <p:sldId id="323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</p:sldIdLst>
  <p:sldSz cx="9144000" cy="5143500" type="screen16x9"/>
  <p:notesSz cx="6858000" cy="9144000"/>
  <p:embeddedFontLst>
    <p:embeddedFont>
      <p:font typeface="Lora" pitchFamily="2" charset="77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Condensed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792"/>
    <a:srgbClr val="474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CEE7FF-25C1-43BB-B218-6412E6B40AB1}">
  <a:tblStyle styleId="{F1CEE7FF-25C1-43BB-B218-6412E6B40A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/>
    <p:restoredTop sz="76259"/>
  </p:normalViewPr>
  <p:slideViewPr>
    <p:cSldViewPr snapToGrid="0">
      <p:cViewPr>
        <p:scale>
          <a:sx n="108" d="100"/>
          <a:sy n="108" d="100"/>
        </p:scale>
        <p:origin x="159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8129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22C711EA-4B26-2609-FFA5-197627C0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80050548-BF0B-6E3F-A32E-CB2EDF98A9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67F92D0C-55B9-B5BF-9C75-6EBBF01EE6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3324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66A674F0-3199-E938-CF43-3CA8E2943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7EB2C822-C8E3-7F51-D6CB-4456E16C04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6BF166FF-8E07-F473-F732-8B853C609D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9763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EB0BC2C4-9103-9DEB-53E6-C09E05715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5BE390C7-309A-6E76-C077-0E11819D8D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5A714A10-017D-3CE5-10CF-C9B96CD552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270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91836D97-1254-B0F0-1C66-4523CDBF4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D8636F7D-5937-A421-5663-056AEC1877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C966D13A-57AD-E1FD-AF71-95BCA3347F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3073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1BB826B4-43A1-DD80-4989-01CC0DDE6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34A5E45F-FAD7-2E33-9E5C-9B2AEF9352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B0FF67F9-2877-915F-D48D-94D85211BC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6676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A3F48282-D19D-2E9A-6BD3-7E6019EAD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9AF9D2AE-8695-10EF-4DFC-9417FF1032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88C5CA83-7BC1-F90B-3CBC-0F3B80CEF4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0430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6D8BB761-0C53-7225-6286-821B0FF36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1FC1C234-8CCF-ABFA-9F44-D92BB29907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3A4D6609-F993-AF5A-FABD-29873C6FE5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2598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F4B029F7-64FB-3E26-FF53-A4C97903B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5AF749B6-5F30-69E9-F1C0-778E718F1B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5461F14F-15D6-95BB-3611-3035E84CB3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2481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C29AA6B7-AA9E-57ED-B32F-723C99B3E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67C20502-AF58-6296-162F-163435BF71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307438D6-AF39-7A8E-671F-1EFE4D599C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6359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A5E12149-1007-6D25-F168-0EE46E682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EE3CC00C-DABA-05E1-9602-D0CC3A8950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F0B779FF-0F2B-7E13-4D91-E4E5EB9765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653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44652E4-5120-44D6-918A-894636DEFCB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87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099D7962-D84E-4C88-DA87-19FAE2A52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6E577722-B6F5-E441-EFEF-FAC29D1E9E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2D240ABA-14E3-FAF8-3431-58D892C06A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9267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F1A482D8-8C97-8266-9594-7A0C14B30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E113EA7D-0564-B92B-191A-164F09901A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6927F4C7-5E7A-BC11-3808-80367A78B9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135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6F1A1-22D7-6CD6-B390-662E28167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02CEA14-D0E9-4378-8763-1D2986AF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6B7917C4-F04A-8B56-9ADD-A1041CAF7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9D642813-8C05-F343-D93D-4F1302BE3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44652E4-5120-44D6-918A-894636DEFCB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9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9212C-EE22-E189-855E-B29BA203F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8508728-2A2B-DAC8-8B33-3558D1712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78605A45-96A9-1A3F-648B-664455BC0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EFBF25E2-CEA8-D2AF-9A43-49E6BF62B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44652E4-5120-44D6-918A-894636DEFCB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373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61324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443F0AC2-1B72-EBA5-31DF-D5DEC8BBE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BAF2980C-22D3-B89B-734A-0C4403836A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8C3995A5-768F-300A-FE0C-A38C440EBD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99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7FC8C4EE-6B23-BF2A-742F-35ECE5CEF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56662AD1-78C6-4727-3846-CA4E7D5AA5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8034E1B7-B715-7E32-5F8C-F97CCA37E7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0959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2290FEAC-DB38-5553-5AC5-EEB788F8A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B8110E8C-555C-7F38-EA42-C339258B80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BAA32EF3-F253-ED09-12D1-8AA9C140D8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686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F119AFCA-5CA8-67CB-5FE8-A7E23FC0A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F3ADE374-2228-EF7A-26D8-A69B13201C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F22B5325-4250-07F1-E9B8-8421D30B6B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164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BIG_NUMBER_1_1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6397350" y="2497713"/>
            <a:ext cx="1876800" cy="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6397350" y="2286975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2" hasCustomPrompt="1"/>
          </p:nvPr>
        </p:nvSpPr>
        <p:spPr>
          <a:xfrm>
            <a:off x="5023000" y="2392350"/>
            <a:ext cx="12405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6A6FE-9F56-40E5-BBA6-0B630FE22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687" y="420743"/>
            <a:ext cx="8071749" cy="753043"/>
          </a:xfrm>
        </p:spPr>
        <p:txBody>
          <a:bodyPr rtlCol="0" anchor="b">
            <a:normAutofit/>
          </a:bodyPr>
          <a:lstStyle>
            <a:lvl1pPr algn="l">
              <a:defRPr sz="375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F1E879-9DF7-4DA7-85AC-CB56A8C099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8686" y="1358153"/>
            <a:ext cx="7973780" cy="353750"/>
          </a:xfrm>
        </p:spPr>
        <p:txBody>
          <a:bodyPr rtlCol="0"/>
          <a:lstStyle>
            <a:lvl1pPr marL="0" indent="0" algn="l">
              <a:buNone/>
              <a:defRPr sz="1800">
                <a:solidFill>
                  <a:srgbClr val="31365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6006BC-654D-4398-BB52-44965C9C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4923" y="4456906"/>
            <a:ext cx="2057400" cy="114851"/>
          </a:xfrm>
        </p:spPr>
        <p:txBody>
          <a:bodyPr rtlCol="0"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pPr rtl="0"/>
            <a:fld id="{4DED385D-64C2-42E0-8F44-B1AD3D17F16D}" type="datetime1">
              <a:rPr lang="es-ES" noProof="0" smtClean="0"/>
              <a:t>31/8/25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33390-B4DE-4B11-A7FB-79925DE8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3173001-7276-491C-9F48-01FA5E71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pPr rtl="0"/>
            <a:fld id="{AF24F759-2890-4717-B1AF-E04CADEEA4E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71986FB-BF6D-4B98-ACDD-AD2C255FA969}"/>
              </a:ext>
            </a:extLst>
          </p:cNvPr>
          <p:cNvCxnSpPr/>
          <p:nvPr userDrawn="1"/>
        </p:nvCxnSpPr>
        <p:spPr>
          <a:xfrm>
            <a:off x="697953" y="1230567"/>
            <a:ext cx="6264000" cy="0"/>
          </a:xfrm>
          <a:prstGeom prst="line">
            <a:avLst/>
          </a:prstGeom>
          <a:ln w="7239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BED13A07-F0A8-43F7-B682-245A3F0AE53C}"/>
              </a:ext>
            </a:extLst>
          </p:cNvPr>
          <p:cNvCxnSpPr>
            <a:cxnSpLocks/>
          </p:cNvCxnSpPr>
          <p:nvPr userDrawn="1"/>
        </p:nvCxnSpPr>
        <p:spPr>
          <a:xfrm>
            <a:off x="379546" y="2578292"/>
            <a:ext cx="8415376" cy="0"/>
          </a:xfrm>
          <a:prstGeom prst="line">
            <a:avLst/>
          </a:prstGeom>
          <a:ln w="7239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Elipse 118">
            <a:extLst>
              <a:ext uri="{FF2B5EF4-FFF2-40B4-BE49-F238E27FC236}">
                <a16:creationId xmlns:a16="http://schemas.microsoft.com/office/drawing/2014/main" id="{5626E3A0-4546-4CF6-A4F2-DEF7D1CD1FF9}"/>
              </a:ext>
            </a:extLst>
          </p:cNvPr>
          <p:cNvSpPr/>
          <p:nvPr userDrawn="1"/>
        </p:nvSpPr>
        <p:spPr>
          <a:xfrm>
            <a:off x="1069265" y="2105090"/>
            <a:ext cx="946404" cy="9464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7E2518BE-4FE7-462F-896E-F7A1045CBC7F}"/>
              </a:ext>
            </a:extLst>
          </p:cNvPr>
          <p:cNvSpPr/>
          <p:nvPr userDrawn="1"/>
        </p:nvSpPr>
        <p:spPr>
          <a:xfrm>
            <a:off x="7114493" y="2105090"/>
            <a:ext cx="946404" cy="9464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D13B079D-42A1-4B9D-A7F1-282A0DD6008D}"/>
              </a:ext>
            </a:extLst>
          </p:cNvPr>
          <p:cNvSpPr/>
          <p:nvPr userDrawn="1"/>
        </p:nvSpPr>
        <p:spPr>
          <a:xfrm>
            <a:off x="2585902" y="2105090"/>
            <a:ext cx="946404" cy="9464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5265D1BF-A6B7-4058-A96A-F0F1C76D8517}"/>
              </a:ext>
            </a:extLst>
          </p:cNvPr>
          <p:cNvSpPr/>
          <p:nvPr userDrawn="1"/>
        </p:nvSpPr>
        <p:spPr>
          <a:xfrm>
            <a:off x="4095432" y="2105090"/>
            <a:ext cx="946404" cy="9464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0A1987E3-E256-4CF7-9FE6-0446D4E40179}"/>
              </a:ext>
            </a:extLst>
          </p:cNvPr>
          <p:cNvSpPr/>
          <p:nvPr userDrawn="1"/>
        </p:nvSpPr>
        <p:spPr>
          <a:xfrm>
            <a:off x="5604962" y="2105090"/>
            <a:ext cx="946404" cy="9464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/>
          </a:p>
        </p:txBody>
      </p:sp>
      <p:sp>
        <p:nvSpPr>
          <p:cNvPr id="125" name="Marcador de texto 45">
            <a:extLst>
              <a:ext uri="{FF2B5EF4-FFF2-40B4-BE49-F238E27FC236}">
                <a16:creationId xmlns:a16="http://schemas.microsoft.com/office/drawing/2014/main" id="{62F3EA0C-FA8C-40D1-9BE6-30DACB1AB5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9967" y="2340880"/>
            <a:ext cx="945000" cy="445294"/>
          </a:xfrm>
        </p:spPr>
        <p:txBody>
          <a:bodyPr rtlCol="0" anchor="b" anchorCtr="0"/>
          <a:lstStyle>
            <a:lvl1pPr marL="0" indent="0" algn="ctr">
              <a:buNone/>
              <a:defRPr lang="ru-RU" sz="225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20XX</a:t>
            </a:r>
          </a:p>
        </p:txBody>
      </p:sp>
      <p:sp>
        <p:nvSpPr>
          <p:cNvPr id="126" name="Marcador de texto 47">
            <a:extLst>
              <a:ext uri="{FF2B5EF4-FFF2-40B4-BE49-F238E27FC236}">
                <a16:creationId xmlns:a16="http://schemas.microsoft.com/office/drawing/2014/main" id="{B62F6384-D912-4754-AC82-81F6ED586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9967" y="2690757"/>
            <a:ext cx="945000" cy="182411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2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127" name="Marcador de texto 45">
            <a:extLst>
              <a:ext uri="{FF2B5EF4-FFF2-40B4-BE49-F238E27FC236}">
                <a16:creationId xmlns:a16="http://schemas.microsoft.com/office/drawing/2014/main" id="{E4557023-E1DB-4099-92BE-5DD6EDC0A5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5195" y="2340880"/>
            <a:ext cx="945000" cy="445294"/>
          </a:xfrm>
        </p:spPr>
        <p:txBody>
          <a:bodyPr rtlCol="0" anchor="b" anchorCtr="0"/>
          <a:lstStyle>
            <a:lvl1pPr marL="0" indent="0" algn="ctr">
              <a:buNone/>
              <a:defRPr lang="ru-RU" sz="225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20XX</a:t>
            </a:r>
          </a:p>
        </p:txBody>
      </p:sp>
      <p:sp>
        <p:nvSpPr>
          <p:cNvPr id="128" name="Marcador de texto 47">
            <a:extLst>
              <a:ext uri="{FF2B5EF4-FFF2-40B4-BE49-F238E27FC236}">
                <a16:creationId xmlns:a16="http://schemas.microsoft.com/office/drawing/2014/main" id="{1394A278-B5EB-4D0C-B858-6C4854D605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15195" y="2690757"/>
            <a:ext cx="945000" cy="182411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2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129" name="Marcador de texto 45">
            <a:extLst>
              <a:ext uri="{FF2B5EF4-FFF2-40B4-BE49-F238E27FC236}">
                <a16:creationId xmlns:a16="http://schemas.microsoft.com/office/drawing/2014/main" id="{9A0EBBF7-4D6F-4416-9A72-43656E408A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81274" y="2340880"/>
            <a:ext cx="945000" cy="445294"/>
          </a:xfrm>
        </p:spPr>
        <p:txBody>
          <a:bodyPr rtlCol="0" anchor="b" anchorCtr="0"/>
          <a:lstStyle>
            <a:lvl1pPr marL="0" indent="0" algn="ctr">
              <a:buNone/>
              <a:defRPr lang="ru-RU" sz="225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20XX</a:t>
            </a:r>
          </a:p>
        </p:txBody>
      </p:sp>
      <p:sp>
        <p:nvSpPr>
          <p:cNvPr id="130" name="Marcador de texto 47">
            <a:extLst>
              <a:ext uri="{FF2B5EF4-FFF2-40B4-BE49-F238E27FC236}">
                <a16:creationId xmlns:a16="http://schemas.microsoft.com/office/drawing/2014/main" id="{E1D2E97C-7283-4D56-B845-31416A53E3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81274" y="2690757"/>
            <a:ext cx="945000" cy="182411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2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131" name="Marcador de texto 45">
            <a:extLst>
              <a:ext uri="{FF2B5EF4-FFF2-40B4-BE49-F238E27FC236}">
                <a16:creationId xmlns:a16="http://schemas.microsoft.com/office/drawing/2014/main" id="{C7FAD635-CC52-4D35-948F-3C282B8B1D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2581" y="2340880"/>
            <a:ext cx="945000" cy="445294"/>
          </a:xfrm>
        </p:spPr>
        <p:txBody>
          <a:bodyPr rtlCol="0" anchor="b" anchorCtr="0"/>
          <a:lstStyle>
            <a:lvl1pPr marL="0" indent="0" algn="ctr">
              <a:buNone/>
              <a:defRPr lang="ru-RU" sz="225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20XX</a:t>
            </a:r>
          </a:p>
        </p:txBody>
      </p:sp>
      <p:sp>
        <p:nvSpPr>
          <p:cNvPr id="132" name="Marcador de texto 47">
            <a:extLst>
              <a:ext uri="{FF2B5EF4-FFF2-40B4-BE49-F238E27FC236}">
                <a16:creationId xmlns:a16="http://schemas.microsoft.com/office/drawing/2014/main" id="{03B8B604-1193-4627-A082-F0D9A60542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92581" y="2690757"/>
            <a:ext cx="945000" cy="182411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2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133" name="Marcador de texto 45">
            <a:extLst>
              <a:ext uri="{FF2B5EF4-FFF2-40B4-BE49-F238E27FC236}">
                <a16:creationId xmlns:a16="http://schemas.microsoft.com/office/drawing/2014/main" id="{BCD8CA83-EDAF-4BB0-B4B2-ACB5B3FABA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03888" y="2340880"/>
            <a:ext cx="945000" cy="445294"/>
          </a:xfrm>
        </p:spPr>
        <p:txBody>
          <a:bodyPr rtlCol="0" anchor="b" anchorCtr="0"/>
          <a:lstStyle>
            <a:lvl1pPr marL="0" indent="0" algn="ctr">
              <a:buNone/>
              <a:defRPr lang="ru-RU" sz="225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20XX</a:t>
            </a:r>
          </a:p>
        </p:txBody>
      </p:sp>
      <p:sp>
        <p:nvSpPr>
          <p:cNvPr id="134" name="Marcador de texto 47">
            <a:extLst>
              <a:ext uri="{FF2B5EF4-FFF2-40B4-BE49-F238E27FC236}">
                <a16:creationId xmlns:a16="http://schemas.microsoft.com/office/drawing/2014/main" id="{9E430891-2780-4B5A-85BC-72B8844790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03888" y="2690757"/>
            <a:ext cx="945000" cy="182411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2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s-ES" noProof="0"/>
              <a:t>Mes</a:t>
            </a:r>
          </a:p>
        </p:txBody>
      </p:sp>
      <p:cxnSp>
        <p:nvCxnSpPr>
          <p:cNvPr id="135" name="Conector recto 134">
            <a:extLst>
              <a:ext uri="{FF2B5EF4-FFF2-40B4-BE49-F238E27FC236}">
                <a16:creationId xmlns:a16="http://schemas.microsoft.com/office/drawing/2014/main" id="{AA3E97EF-FE6B-480C-959B-7280D4585FF1}"/>
              </a:ext>
            </a:extLst>
          </p:cNvPr>
          <p:cNvCxnSpPr/>
          <p:nvPr userDrawn="1"/>
        </p:nvCxnSpPr>
        <p:spPr>
          <a:xfrm>
            <a:off x="995405" y="3542579"/>
            <a:ext cx="109728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 recto 137">
            <a:extLst>
              <a:ext uri="{FF2B5EF4-FFF2-40B4-BE49-F238E27FC236}">
                <a16:creationId xmlns:a16="http://schemas.microsoft.com/office/drawing/2014/main" id="{0F3B62EE-A564-46ED-B447-638921DB62E8}"/>
              </a:ext>
            </a:extLst>
          </p:cNvPr>
          <p:cNvCxnSpPr/>
          <p:nvPr userDrawn="1"/>
        </p:nvCxnSpPr>
        <p:spPr>
          <a:xfrm>
            <a:off x="7041833" y="3540073"/>
            <a:ext cx="109728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cto 140">
            <a:extLst>
              <a:ext uri="{FF2B5EF4-FFF2-40B4-BE49-F238E27FC236}">
                <a16:creationId xmlns:a16="http://schemas.microsoft.com/office/drawing/2014/main" id="{ED3A1797-7173-43F0-96BB-5B2509B07D40}"/>
              </a:ext>
            </a:extLst>
          </p:cNvPr>
          <p:cNvCxnSpPr/>
          <p:nvPr userDrawn="1"/>
        </p:nvCxnSpPr>
        <p:spPr>
          <a:xfrm>
            <a:off x="2507012" y="3540073"/>
            <a:ext cx="109728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cto 143">
            <a:extLst>
              <a:ext uri="{FF2B5EF4-FFF2-40B4-BE49-F238E27FC236}">
                <a16:creationId xmlns:a16="http://schemas.microsoft.com/office/drawing/2014/main" id="{8F57D6FD-153E-4271-A26B-6B7B47B56BC4}"/>
              </a:ext>
            </a:extLst>
          </p:cNvPr>
          <p:cNvCxnSpPr/>
          <p:nvPr userDrawn="1"/>
        </p:nvCxnSpPr>
        <p:spPr>
          <a:xfrm>
            <a:off x="4018619" y="3540073"/>
            <a:ext cx="109728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146">
            <a:extLst>
              <a:ext uri="{FF2B5EF4-FFF2-40B4-BE49-F238E27FC236}">
                <a16:creationId xmlns:a16="http://schemas.microsoft.com/office/drawing/2014/main" id="{2DECBFAE-DE37-481F-AC90-D235D81CA640}"/>
              </a:ext>
            </a:extLst>
          </p:cNvPr>
          <p:cNvCxnSpPr/>
          <p:nvPr userDrawn="1"/>
        </p:nvCxnSpPr>
        <p:spPr>
          <a:xfrm>
            <a:off x="5530226" y="3539390"/>
            <a:ext cx="109728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Marcador de posición de imagen 60">
            <a:extLst>
              <a:ext uri="{FF2B5EF4-FFF2-40B4-BE49-F238E27FC236}">
                <a16:creationId xmlns:a16="http://schemas.microsoft.com/office/drawing/2014/main" id="{AC1E6DBA-4961-406D-AC16-A1FBE347F6B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923488" y="652051"/>
            <a:ext cx="726948" cy="726948"/>
          </a:xfrm>
          <a:prstGeom prst="ellipse">
            <a:avLst/>
          </a:prstGeo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2" name="Marcador de texto 150">
            <a:extLst>
              <a:ext uri="{FF2B5EF4-FFF2-40B4-BE49-F238E27FC236}">
                <a16:creationId xmlns:a16="http://schemas.microsoft.com/office/drawing/2014/main" id="{AF955F46-550D-4FBD-949A-CAB1780A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6295" y="3592420"/>
            <a:ext cx="1255500" cy="86358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5" name="Marcador de texto 153">
            <a:extLst>
              <a:ext uri="{FF2B5EF4-FFF2-40B4-BE49-F238E27FC236}">
                <a16:creationId xmlns:a16="http://schemas.microsoft.com/office/drawing/2014/main" id="{7EA772E2-9F56-4EFF-9C41-27E673E905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1745" y="3131175"/>
            <a:ext cx="1350000" cy="436325"/>
          </a:xfrm>
        </p:spPr>
        <p:txBody>
          <a:bodyPr rtlCol="0">
            <a:noAutofit/>
          </a:bodyPr>
          <a:lstStyle>
            <a:lvl1pPr marL="0" indent="0" algn="ctr">
              <a:buNone/>
              <a:defRPr sz="1875" b="1" i="0">
                <a:solidFill>
                  <a:srgbClr val="313650"/>
                </a:solidFill>
                <a:latin typeface="+mj-lt"/>
              </a:defRPr>
            </a:lvl1pPr>
            <a:lvl2pPr marL="342900" indent="0" algn="ctr">
              <a:buNone/>
              <a:defRPr sz="2250">
                <a:latin typeface="+mj-lt"/>
              </a:defRPr>
            </a:lvl2pPr>
            <a:lvl3pPr marL="685800" indent="0" algn="ctr">
              <a:buNone/>
              <a:defRPr sz="2250">
                <a:latin typeface="+mj-lt"/>
              </a:defRPr>
            </a:lvl3pPr>
            <a:lvl4pPr marL="1028700" indent="0" algn="ctr">
              <a:buNone/>
              <a:defRPr sz="2250">
                <a:latin typeface="+mj-lt"/>
              </a:defRPr>
            </a:lvl4pPr>
            <a:lvl5pPr marL="1371600" indent="0" algn="ctr">
              <a:buNone/>
              <a:defRPr sz="2250">
                <a:latin typeface="+mj-lt"/>
              </a:defRPr>
            </a:lvl5pPr>
          </a:lstStyle>
          <a:p>
            <a:pPr lvl="0" rtl="0"/>
            <a:r>
              <a:rPr lang="es-ES" noProof="0"/>
              <a:t>Paso 1</a:t>
            </a:r>
          </a:p>
        </p:txBody>
      </p:sp>
      <p:sp>
        <p:nvSpPr>
          <p:cNvPr id="156" name="Marcador de texto 150">
            <a:extLst>
              <a:ext uri="{FF2B5EF4-FFF2-40B4-BE49-F238E27FC236}">
                <a16:creationId xmlns:a16="http://schemas.microsoft.com/office/drawing/2014/main" id="{9E3D3168-A898-4150-AF7E-862B31691E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63926" y="3592420"/>
            <a:ext cx="1255500" cy="86358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7" name="Marcador de texto 153">
            <a:extLst>
              <a:ext uri="{FF2B5EF4-FFF2-40B4-BE49-F238E27FC236}">
                <a16:creationId xmlns:a16="http://schemas.microsoft.com/office/drawing/2014/main" id="{BA9C2567-2AF9-4A73-8B7C-5B63B5C2B6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13274" y="3131175"/>
            <a:ext cx="1350000" cy="436325"/>
          </a:xfrm>
        </p:spPr>
        <p:txBody>
          <a:bodyPr rtlCol="0">
            <a:noAutofit/>
          </a:bodyPr>
          <a:lstStyle>
            <a:lvl1pPr marL="0" indent="0" algn="ctr">
              <a:buNone/>
              <a:defRPr sz="1875" b="1" i="0">
                <a:solidFill>
                  <a:srgbClr val="313650"/>
                </a:solidFill>
                <a:latin typeface="+mj-lt"/>
              </a:defRPr>
            </a:lvl1pPr>
            <a:lvl2pPr marL="342900" indent="0" algn="ctr">
              <a:buNone/>
              <a:defRPr sz="2250">
                <a:latin typeface="+mj-lt"/>
              </a:defRPr>
            </a:lvl2pPr>
            <a:lvl3pPr marL="685800" indent="0" algn="ctr">
              <a:buNone/>
              <a:defRPr sz="2250">
                <a:latin typeface="+mj-lt"/>
              </a:defRPr>
            </a:lvl3pPr>
            <a:lvl4pPr marL="1028700" indent="0" algn="ctr">
              <a:buNone/>
              <a:defRPr sz="2250">
                <a:latin typeface="+mj-lt"/>
              </a:defRPr>
            </a:lvl4pPr>
            <a:lvl5pPr marL="1371600" indent="0" algn="ctr">
              <a:buNone/>
              <a:defRPr sz="2250">
                <a:latin typeface="+mj-lt"/>
              </a:defRPr>
            </a:lvl5pPr>
          </a:lstStyle>
          <a:p>
            <a:pPr lvl="0" rtl="0"/>
            <a:r>
              <a:rPr lang="es-ES" noProof="0"/>
              <a:t>Paso 5</a:t>
            </a:r>
          </a:p>
        </p:txBody>
      </p:sp>
      <p:sp>
        <p:nvSpPr>
          <p:cNvPr id="158" name="Marcador de texto 150">
            <a:extLst>
              <a:ext uri="{FF2B5EF4-FFF2-40B4-BE49-F238E27FC236}">
                <a16:creationId xmlns:a16="http://schemas.microsoft.com/office/drawing/2014/main" id="{DA2B3D14-3067-45E6-9BBE-133B7365D7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28202" y="3592420"/>
            <a:ext cx="1255500" cy="86358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9" name="Marcador de texto 153">
            <a:extLst>
              <a:ext uri="{FF2B5EF4-FFF2-40B4-BE49-F238E27FC236}">
                <a16:creationId xmlns:a16="http://schemas.microsoft.com/office/drawing/2014/main" id="{AD3DE571-16BA-4C29-B339-2DE7A54C1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74628" y="3131175"/>
            <a:ext cx="1350000" cy="436325"/>
          </a:xfrm>
        </p:spPr>
        <p:txBody>
          <a:bodyPr rtlCol="0">
            <a:noAutofit/>
          </a:bodyPr>
          <a:lstStyle>
            <a:lvl1pPr marL="0" indent="0" algn="ctr">
              <a:buNone/>
              <a:defRPr sz="1875" b="1" i="0">
                <a:solidFill>
                  <a:srgbClr val="313650"/>
                </a:solidFill>
                <a:latin typeface="+mj-lt"/>
              </a:defRPr>
            </a:lvl1pPr>
            <a:lvl2pPr marL="342900" indent="0" algn="ctr">
              <a:buNone/>
              <a:defRPr sz="2250">
                <a:latin typeface="+mj-lt"/>
              </a:defRPr>
            </a:lvl2pPr>
            <a:lvl3pPr marL="685800" indent="0" algn="ctr">
              <a:buNone/>
              <a:defRPr sz="2250">
                <a:latin typeface="+mj-lt"/>
              </a:defRPr>
            </a:lvl3pPr>
            <a:lvl4pPr marL="1028700" indent="0" algn="ctr">
              <a:buNone/>
              <a:defRPr sz="2250">
                <a:latin typeface="+mj-lt"/>
              </a:defRPr>
            </a:lvl4pPr>
            <a:lvl5pPr marL="1371600" indent="0" algn="ctr">
              <a:buNone/>
              <a:defRPr sz="2250">
                <a:latin typeface="+mj-lt"/>
              </a:defRPr>
            </a:lvl5pPr>
          </a:lstStyle>
          <a:p>
            <a:pPr lvl="0" rtl="0"/>
            <a:r>
              <a:rPr lang="es-ES" noProof="0"/>
              <a:t>Paso 2</a:t>
            </a:r>
          </a:p>
        </p:txBody>
      </p:sp>
      <p:sp>
        <p:nvSpPr>
          <p:cNvPr id="160" name="Marcador de texto 150">
            <a:extLst>
              <a:ext uri="{FF2B5EF4-FFF2-40B4-BE49-F238E27FC236}">
                <a16:creationId xmlns:a16="http://schemas.microsoft.com/office/drawing/2014/main" id="{D9FE4127-9BA3-4B00-9BBC-67A05E58DA7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40110" y="3592420"/>
            <a:ext cx="1255500" cy="86358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1" name="Marcador de texto 153">
            <a:extLst>
              <a:ext uri="{FF2B5EF4-FFF2-40B4-BE49-F238E27FC236}">
                <a16:creationId xmlns:a16="http://schemas.microsoft.com/office/drawing/2014/main" id="{88D6F3B6-2D7F-49D3-96A4-AA7B23F2A6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87510" y="3131175"/>
            <a:ext cx="1350000" cy="436325"/>
          </a:xfrm>
        </p:spPr>
        <p:txBody>
          <a:bodyPr rtlCol="0">
            <a:noAutofit/>
          </a:bodyPr>
          <a:lstStyle>
            <a:lvl1pPr marL="0" indent="0" algn="ctr">
              <a:buNone/>
              <a:defRPr sz="1875" b="1" i="0">
                <a:solidFill>
                  <a:srgbClr val="313650"/>
                </a:solidFill>
                <a:latin typeface="+mj-lt"/>
              </a:defRPr>
            </a:lvl1pPr>
            <a:lvl2pPr marL="342900" indent="0" algn="ctr">
              <a:buNone/>
              <a:defRPr sz="2250">
                <a:latin typeface="+mj-lt"/>
              </a:defRPr>
            </a:lvl2pPr>
            <a:lvl3pPr marL="685800" indent="0" algn="ctr">
              <a:buNone/>
              <a:defRPr sz="2250">
                <a:latin typeface="+mj-lt"/>
              </a:defRPr>
            </a:lvl3pPr>
            <a:lvl4pPr marL="1028700" indent="0" algn="ctr">
              <a:buNone/>
              <a:defRPr sz="2250">
                <a:latin typeface="+mj-lt"/>
              </a:defRPr>
            </a:lvl4pPr>
            <a:lvl5pPr marL="1371600" indent="0" algn="ctr">
              <a:buNone/>
              <a:defRPr sz="2250">
                <a:latin typeface="+mj-lt"/>
              </a:defRPr>
            </a:lvl5pPr>
          </a:lstStyle>
          <a:p>
            <a:pPr lvl="0" rtl="0"/>
            <a:r>
              <a:rPr lang="es-ES" noProof="0"/>
              <a:t>Paso 3</a:t>
            </a:r>
          </a:p>
        </p:txBody>
      </p:sp>
      <p:sp>
        <p:nvSpPr>
          <p:cNvPr id="162" name="Marcador de texto 150">
            <a:extLst>
              <a:ext uri="{FF2B5EF4-FFF2-40B4-BE49-F238E27FC236}">
                <a16:creationId xmlns:a16="http://schemas.microsoft.com/office/drawing/2014/main" id="{E6DF83B4-F73A-46B0-BC1D-074BF03B3B8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52018" y="3592420"/>
            <a:ext cx="1255500" cy="86358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3" name="Marcador de texto 153">
            <a:extLst>
              <a:ext uri="{FF2B5EF4-FFF2-40B4-BE49-F238E27FC236}">
                <a16:creationId xmlns:a16="http://schemas.microsoft.com/office/drawing/2014/main" id="{45821A5A-E756-4A87-B0C8-A23317B4EFF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00392" y="3131175"/>
            <a:ext cx="1350000" cy="436325"/>
          </a:xfrm>
        </p:spPr>
        <p:txBody>
          <a:bodyPr rtlCol="0">
            <a:noAutofit/>
          </a:bodyPr>
          <a:lstStyle>
            <a:lvl1pPr marL="0" indent="0" algn="ctr">
              <a:buNone/>
              <a:defRPr sz="1875" b="1" i="0">
                <a:solidFill>
                  <a:srgbClr val="313650"/>
                </a:solidFill>
                <a:latin typeface="+mj-lt"/>
              </a:defRPr>
            </a:lvl1pPr>
            <a:lvl2pPr marL="342900" indent="0" algn="ctr">
              <a:buNone/>
              <a:defRPr sz="2250">
                <a:latin typeface="+mj-lt"/>
              </a:defRPr>
            </a:lvl2pPr>
            <a:lvl3pPr marL="685800" indent="0" algn="ctr">
              <a:buNone/>
              <a:defRPr sz="2250">
                <a:latin typeface="+mj-lt"/>
              </a:defRPr>
            </a:lvl3pPr>
            <a:lvl4pPr marL="1028700" indent="0" algn="ctr">
              <a:buNone/>
              <a:defRPr sz="2250">
                <a:latin typeface="+mj-lt"/>
              </a:defRPr>
            </a:lvl4pPr>
            <a:lvl5pPr marL="1371600" indent="0" algn="ctr">
              <a:buNone/>
              <a:defRPr sz="2250">
                <a:latin typeface="+mj-lt"/>
              </a:defRPr>
            </a:lvl5pPr>
          </a:lstStyle>
          <a:p>
            <a:pPr lvl="0" rtl="0"/>
            <a:r>
              <a:rPr lang="es-ES" noProof="0"/>
              <a:t>Paso 4</a:t>
            </a:r>
          </a:p>
        </p:txBody>
      </p:sp>
    </p:spTree>
    <p:extLst>
      <p:ext uri="{BB962C8B-B14F-4D97-AF65-F5344CB8AC3E}">
        <p14:creationId xmlns:p14="http://schemas.microsoft.com/office/powerpoint/2010/main" val="50363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Char char="●"/>
              <a:defRPr sz="1800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6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Michelle_Bachele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azonpublica.com/tag/renovacion-nacional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B440A6-48DF-9DAF-A433-6169AB932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086" y="0"/>
            <a:ext cx="9318172" cy="5681472"/>
          </a:xfrm>
          <a:prstGeom prst="rect">
            <a:avLst/>
          </a:prstGeom>
        </p:spPr>
      </p:pic>
      <p:sp>
        <p:nvSpPr>
          <p:cNvPr id="4" name="Google Shape;109;p20">
            <a:extLst>
              <a:ext uri="{FF2B5EF4-FFF2-40B4-BE49-F238E27FC236}">
                <a16:creationId xmlns:a16="http://schemas.microsoft.com/office/drawing/2014/main" id="{1722AABD-C619-5022-F88B-2515133D77C5}"/>
              </a:ext>
            </a:extLst>
          </p:cNvPr>
          <p:cNvSpPr txBox="1">
            <a:spLocks/>
          </p:cNvSpPr>
          <p:nvPr/>
        </p:nvSpPr>
        <p:spPr>
          <a:xfrm>
            <a:off x="311700" y="8041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400"/>
              <a:buFont typeface="Roboto Condensed"/>
              <a:buNone/>
              <a:defRPr sz="24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ES_tradnl" noProof="0" dirty="0">
                <a:solidFill>
                  <a:srgbClr val="FFFFFF"/>
                </a:solidFill>
              </a:rPr>
              <a:t>HISTORIA DE LAS IDEOLOGÍAS EN CHILE</a:t>
            </a:r>
          </a:p>
        </p:txBody>
      </p:sp>
      <p:sp>
        <p:nvSpPr>
          <p:cNvPr id="5" name="Google Shape;110;p20">
            <a:extLst>
              <a:ext uri="{FF2B5EF4-FFF2-40B4-BE49-F238E27FC236}">
                <a16:creationId xmlns:a16="http://schemas.microsoft.com/office/drawing/2014/main" id="{BA6A6272-A847-A3AF-D071-6FED81760193}"/>
              </a:ext>
            </a:extLst>
          </p:cNvPr>
          <p:cNvSpPr txBox="1">
            <a:spLocks/>
          </p:cNvSpPr>
          <p:nvPr/>
        </p:nvSpPr>
        <p:spPr>
          <a:xfrm>
            <a:off x="311700" y="2840736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/>
            <a:r>
              <a:rPr lang="es-ES_tradnl" noProof="0" dirty="0">
                <a:solidFill>
                  <a:srgbClr val="FFFFFF"/>
                </a:solidFill>
              </a:rPr>
              <a:t>Prof. Antonia Fonck L.</a:t>
            </a:r>
          </a:p>
        </p:txBody>
      </p:sp>
      <p:sp>
        <p:nvSpPr>
          <p:cNvPr id="6" name="Google Shape;111;p20">
            <a:extLst>
              <a:ext uri="{FF2B5EF4-FFF2-40B4-BE49-F238E27FC236}">
                <a16:creationId xmlns:a16="http://schemas.microsoft.com/office/drawing/2014/main" id="{23CBD701-A61A-3771-0927-93AF923F5A37}"/>
              </a:ext>
            </a:extLst>
          </p:cNvPr>
          <p:cNvSpPr/>
          <p:nvPr/>
        </p:nvSpPr>
        <p:spPr>
          <a:xfrm>
            <a:off x="2767500" y="2004836"/>
            <a:ext cx="3609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7" name="Google Shape;112;p20">
            <a:extLst>
              <a:ext uri="{FF2B5EF4-FFF2-40B4-BE49-F238E27FC236}">
                <a16:creationId xmlns:a16="http://schemas.microsoft.com/office/drawing/2014/main" id="{FA09C0C9-308F-A820-3535-57E883F67484}"/>
              </a:ext>
            </a:extLst>
          </p:cNvPr>
          <p:cNvSpPr/>
          <p:nvPr/>
        </p:nvSpPr>
        <p:spPr>
          <a:xfrm>
            <a:off x="2767500" y="3111536"/>
            <a:ext cx="3609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39932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6A66317A-ED41-7E6D-D75E-E127A073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5E0D1B49-BA9F-F691-6B62-27D8ABE0BA1D}"/>
              </a:ext>
            </a:extLst>
          </p:cNvPr>
          <p:cNvSpPr/>
          <p:nvPr/>
        </p:nvSpPr>
        <p:spPr>
          <a:xfrm>
            <a:off x="1444111" y="977423"/>
            <a:ext cx="6877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DDAB6983-9AF2-71D0-1BD2-5F3D79B50ED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64C5BE24-A47C-EBAD-F854-9D77DF32EA22}"/>
              </a:ext>
            </a:extLst>
          </p:cNvPr>
          <p:cNvSpPr/>
          <p:nvPr/>
        </p:nvSpPr>
        <p:spPr>
          <a:xfrm rot="-5400000">
            <a:off x="-1252612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3C94EB24-08A9-43C9-8A6D-73EE9D933B8A}"/>
              </a:ext>
            </a:extLst>
          </p:cNvPr>
          <p:cNvSpPr/>
          <p:nvPr/>
        </p:nvSpPr>
        <p:spPr>
          <a:xfrm rot="-5400000">
            <a:off x="-653948" y="2530373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E8410E-6929-F306-39B6-8CE62CF3C7D2}"/>
              </a:ext>
            </a:extLst>
          </p:cNvPr>
          <p:cNvSpPr txBox="1"/>
          <p:nvPr/>
        </p:nvSpPr>
        <p:spPr>
          <a:xfrm>
            <a:off x="5293928" y="1144932"/>
            <a:ext cx="2884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Google Shape;119;p21">
            <a:extLst>
              <a:ext uri="{FF2B5EF4-FFF2-40B4-BE49-F238E27FC236}">
                <a16:creationId xmlns:a16="http://schemas.microsoft.com/office/drawing/2014/main" id="{C33F9694-98CC-9233-24E4-F45AF4976731}"/>
              </a:ext>
            </a:extLst>
          </p:cNvPr>
          <p:cNvSpPr txBox="1">
            <a:spLocks/>
          </p:cNvSpPr>
          <p:nvPr/>
        </p:nvSpPr>
        <p:spPr>
          <a:xfrm rot="-5400000">
            <a:off x="-2317896" y="2454947"/>
            <a:ext cx="5819723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Elección presidencial 2010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FB47CB-D86E-D91A-2D8F-E3B02EE7DA71}"/>
              </a:ext>
            </a:extLst>
          </p:cNvPr>
          <p:cNvSpPr txBox="1"/>
          <p:nvPr/>
        </p:nvSpPr>
        <p:spPr>
          <a:xfrm>
            <a:off x="1444111" y="545470"/>
            <a:ext cx="49650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 de la continuidad de los gobiernos de transición</a:t>
            </a: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elección de 2010 significó el </a:t>
            </a:r>
            <a:r>
              <a:rPr lang="es-CL" b="1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primer gobierno de derecha desde 1990</a:t>
            </a: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y, más aún, la primera vez que la derecha llegaba al poder por la vía democrática post Pinochet</a:t>
            </a: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Piñera representó un giro generacional dentro de la derecha, que buscaba legitimarse como fuerza moderna y democrática, distanciándose del autoritarismo, pero manteniendo el </a:t>
            </a:r>
            <a:r>
              <a:rPr lang="es-CL" b="1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núcleo neoliberal</a:t>
            </a: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heredado de la dictadura.</a:t>
            </a: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Piñera es militante de Renovación Nacional (RN) desde 1989, partido que surge como uno de los herederos civiles de la dictadura de Pinochet, pero con una orientación más liberal y democrática que la Unión Demócrata Independiente (UDI).</a:t>
            </a:r>
          </a:p>
          <a:p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Dentro de RN, Piñera siempre representó el ala más liberal y moderada, alejada de la reivindicación pinochetista.</a:t>
            </a: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ECDD5C-69F7-1467-A0B9-9CD95BBB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176" y="1604718"/>
            <a:ext cx="2543881" cy="20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46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937CDBE9-E6EB-42C4-DB4B-F63F36336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00CB74FA-4B53-CC3C-5FF6-3C9F72867042}"/>
              </a:ext>
            </a:extLst>
          </p:cNvPr>
          <p:cNvSpPr/>
          <p:nvPr/>
        </p:nvSpPr>
        <p:spPr>
          <a:xfrm>
            <a:off x="1441174" y="627580"/>
            <a:ext cx="8121223" cy="3974237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D6491971-AF03-806B-448D-A06B1BE68F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335ACDE4-6414-7483-0705-32592AD5B381}"/>
              </a:ext>
            </a:extLst>
          </p:cNvPr>
          <p:cNvSpPr/>
          <p:nvPr/>
        </p:nvSpPr>
        <p:spPr>
          <a:xfrm rot="-5400000">
            <a:off x="-1252612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94E100EF-970D-EA59-3ECE-6CCD395C6343}"/>
              </a:ext>
            </a:extLst>
          </p:cNvPr>
          <p:cNvSpPr/>
          <p:nvPr/>
        </p:nvSpPr>
        <p:spPr>
          <a:xfrm rot="-5400000">
            <a:off x="-653948" y="2530373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E54161-A358-1F0F-22DF-4DB7359A9B01}"/>
              </a:ext>
            </a:extLst>
          </p:cNvPr>
          <p:cNvSpPr txBox="1"/>
          <p:nvPr/>
        </p:nvSpPr>
        <p:spPr>
          <a:xfrm>
            <a:off x="5993148" y="1504744"/>
            <a:ext cx="2884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Google Shape;119;p21">
            <a:extLst>
              <a:ext uri="{FF2B5EF4-FFF2-40B4-BE49-F238E27FC236}">
                <a16:creationId xmlns:a16="http://schemas.microsoft.com/office/drawing/2014/main" id="{16324A22-02DD-A786-DB36-09BF5189119B}"/>
              </a:ext>
            </a:extLst>
          </p:cNvPr>
          <p:cNvSpPr txBox="1">
            <a:spLocks/>
          </p:cNvSpPr>
          <p:nvPr/>
        </p:nvSpPr>
        <p:spPr>
          <a:xfrm rot="-5400000">
            <a:off x="-2317896" y="2454947"/>
            <a:ext cx="5819723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Elección presidencial 2010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644A5F-CF02-CB6C-5373-579209411259}"/>
              </a:ext>
            </a:extLst>
          </p:cNvPr>
          <p:cNvSpPr txBox="1"/>
          <p:nvPr/>
        </p:nvSpPr>
        <p:spPr>
          <a:xfrm>
            <a:off x="1441174" y="304415"/>
            <a:ext cx="7402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Análisis ideológico</a:t>
            </a: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CL" b="1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Neoliberalismo tecnocrático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Defiende el modelo económico de libre mercado heredado de la dictadura: Estado subsidiario, privatización de servicios, apertura comercial.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presenta como un líder empresarial y eficiente, con énfasis en la gestión tecnocrática (“Gobierno de los mejores”).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Promueve un crecimiento económico orientado a la inversión privada como condición para el progreso 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CL" b="1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Liberalismo moderado en lo político</a:t>
            </a:r>
          </a:p>
          <a:p>
            <a:endParaRPr lang="es-CL" b="1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Busca dar a la derecha una imagen democrática y moderna, desmarcándose del autoritarismo pinochetista: “cómplices pasivos”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lo valórico, ha mostrado una postura más flexible que la UDI (apoyo al Acuerdo de Unión Civil,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CL" b="1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Conservadurismo pragmático en seguridad y 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contextos de crisis, adopta un discurso de mano dura frente a la protesta social y a la seguridad ciudadana.</a:t>
            </a: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73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CE94B376-81A4-0C2D-F3BD-DB2249BD0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0F4C0A1A-8477-FF27-4012-6A58F9517393}"/>
              </a:ext>
            </a:extLst>
          </p:cNvPr>
          <p:cNvSpPr/>
          <p:nvPr/>
        </p:nvSpPr>
        <p:spPr>
          <a:xfrm>
            <a:off x="1385867" y="328913"/>
            <a:ext cx="7475864" cy="4046367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EE7C2DC9-E241-5D45-8070-3B8B1449852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EFFC8634-CE4A-7767-FDEC-3D6C29806728}"/>
              </a:ext>
            </a:extLst>
          </p:cNvPr>
          <p:cNvSpPr/>
          <p:nvPr/>
        </p:nvSpPr>
        <p:spPr>
          <a:xfrm rot="-5400000">
            <a:off x="-1252612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0A60F5E1-08DD-0E65-D3C1-CF6F823EA5E2}"/>
              </a:ext>
            </a:extLst>
          </p:cNvPr>
          <p:cNvSpPr/>
          <p:nvPr/>
        </p:nvSpPr>
        <p:spPr>
          <a:xfrm rot="-5400000">
            <a:off x="-653948" y="2530373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F00AA27-21A4-E110-51DA-A556CE05D648}"/>
              </a:ext>
            </a:extLst>
          </p:cNvPr>
          <p:cNvSpPr txBox="1"/>
          <p:nvPr/>
        </p:nvSpPr>
        <p:spPr>
          <a:xfrm>
            <a:off x="5993148" y="1504744"/>
            <a:ext cx="2884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Google Shape;119;p21">
            <a:extLst>
              <a:ext uri="{FF2B5EF4-FFF2-40B4-BE49-F238E27FC236}">
                <a16:creationId xmlns:a16="http://schemas.microsoft.com/office/drawing/2014/main" id="{03F2D5F5-C75C-FC99-164F-AE0C578A5701}"/>
              </a:ext>
            </a:extLst>
          </p:cNvPr>
          <p:cNvSpPr txBox="1">
            <a:spLocks/>
          </p:cNvSpPr>
          <p:nvPr/>
        </p:nvSpPr>
        <p:spPr>
          <a:xfrm rot="-5400000">
            <a:off x="-2317895" y="2536556"/>
            <a:ext cx="5819723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Contradicciones y tensiones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23A7DA-9CA5-8BF0-B1A8-BEAF82B3949F}"/>
              </a:ext>
            </a:extLst>
          </p:cNvPr>
          <p:cNvSpPr txBox="1"/>
          <p:nvPr/>
        </p:nvSpPr>
        <p:spPr>
          <a:xfrm>
            <a:off x="1500809" y="894034"/>
            <a:ext cx="74024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Crisis del modelo educacional el 2011 estalla la mayor movilización estudiantil desde el retorno a la democracia.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Rechazo al financiamiento vía endeudamiento (CAE).</a:t>
            </a:r>
          </a:p>
          <a:p>
            <a:pPr lvl="0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Reclamo por una educación como derecho social y no como bien de consumo.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Deslegitimación del relato oficial: la promesa de modernización y prosperidad choca con una ciudadanía que exige mayor justicia social.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Tensiones dentro de la derecha: mientras algunos sectores buscaban una apertura modernizadora, otros defendían un conservadurismo más duro (valórico, orden público).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562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FBDD09FA-A134-D043-1F41-57620D2A1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1159A6E7-B93E-43B0-C0DE-DC2DB102330A}"/>
              </a:ext>
            </a:extLst>
          </p:cNvPr>
          <p:cNvSpPr/>
          <p:nvPr/>
        </p:nvSpPr>
        <p:spPr>
          <a:xfrm>
            <a:off x="2143025" y="977925"/>
            <a:ext cx="6877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C92C8CAC-1AF7-9086-3A3A-9D2901B2977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6E1346B4-A19F-DAD9-E7C4-E186CA6AD7E9}"/>
              </a:ext>
            </a:extLst>
          </p:cNvPr>
          <p:cNvSpPr/>
          <p:nvPr/>
        </p:nvSpPr>
        <p:spPr>
          <a:xfrm>
            <a:off x="675580" y="219492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8540A1D9-F4D4-5353-2F81-43AF633006AD}"/>
              </a:ext>
            </a:extLst>
          </p:cNvPr>
          <p:cNvSpPr/>
          <p:nvPr/>
        </p:nvSpPr>
        <p:spPr>
          <a:xfrm>
            <a:off x="675580" y="802748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0E9F30-584F-DCB8-8D64-2ACBB7FDFD31}"/>
              </a:ext>
            </a:extLst>
          </p:cNvPr>
          <p:cNvSpPr txBox="1"/>
          <p:nvPr/>
        </p:nvSpPr>
        <p:spPr>
          <a:xfrm>
            <a:off x="5993148" y="1504744"/>
            <a:ext cx="2884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Google Shape;119;p21">
            <a:extLst>
              <a:ext uri="{FF2B5EF4-FFF2-40B4-BE49-F238E27FC236}">
                <a16:creationId xmlns:a16="http://schemas.microsoft.com/office/drawing/2014/main" id="{41E44ADC-33C3-AA9F-6157-2984054C1E94}"/>
              </a:ext>
            </a:extLst>
          </p:cNvPr>
          <p:cNvSpPr txBox="1">
            <a:spLocks/>
          </p:cNvSpPr>
          <p:nvPr/>
        </p:nvSpPr>
        <p:spPr>
          <a:xfrm>
            <a:off x="134785" y="204971"/>
            <a:ext cx="4016480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Michelle Bachelet II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0FC755-77DE-5426-6135-BD4A734BA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009592" y="1236034"/>
            <a:ext cx="2152825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434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8D842ACC-40DE-431A-48BB-58511DFF1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929ABA46-6485-535C-8D20-F26BF8EB3659}"/>
              </a:ext>
            </a:extLst>
          </p:cNvPr>
          <p:cNvSpPr/>
          <p:nvPr/>
        </p:nvSpPr>
        <p:spPr>
          <a:xfrm>
            <a:off x="1898374" y="977924"/>
            <a:ext cx="7121851" cy="3946083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20000C3F-488B-911A-D18A-624F8099683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D899AB07-16CE-F897-4326-7939E52487DA}"/>
              </a:ext>
            </a:extLst>
          </p:cNvPr>
          <p:cNvSpPr/>
          <p:nvPr/>
        </p:nvSpPr>
        <p:spPr>
          <a:xfrm>
            <a:off x="675580" y="219492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92F5C127-74D8-4CEA-0DA1-8FA29969C147}"/>
              </a:ext>
            </a:extLst>
          </p:cNvPr>
          <p:cNvSpPr/>
          <p:nvPr/>
        </p:nvSpPr>
        <p:spPr>
          <a:xfrm>
            <a:off x="675580" y="802748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1878504-8D57-E817-1317-3ECE016E0348}"/>
              </a:ext>
            </a:extLst>
          </p:cNvPr>
          <p:cNvSpPr txBox="1"/>
          <p:nvPr/>
        </p:nvSpPr>
        <p:spPr>
          <a:xfrm>
            <a:off x="5993148" y="1504744"/>
            <a:ext cx="2884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Google Shape;119;p21">
            <a:extLst>
              <a:ext uri="{FF2B5EF4-FFF2-40B4-BE49-F238E27FC236}">
                <a16:creationId xmlns:a16="http://schemas.microsoft.com/office/drawing/2014/main" id="{B070357D-0988-69A5-731E-C2BD6DA02C8C}"/>
              </a:ext>
            </a:extLst>
          </p:cNvPr>
          <p:cNvSpPr txBox="1">
            <a:spLocks/>
          </p:cNvSpPr>
          <p:nvPr/>
        </p:nvSpPr>
        <p:spPr>
          <a:xfrm>
            <a:off x="134785" y="204971"/>
            <a:ext cx="4016480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Michelle Bachelet II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4BC255-E88D-FD92-BB91-4F2941776249}"/>
              </a:ext>
            </a:extLst>
          </p:cNvPr>
          <p:cNvSpPr txBox="1"/>
          <p:nvPr/>
        </p:nvSpPr>
        <p:spPr>
          <a:xfrm>
            <a:off x="2265580" y="977924"/>
            <a:ext cx="60231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Nueva Mayoría: coalición ampliada que incluye al Partido Comunista → señal de apertura hacia la izquierda.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Expectativas de transformación: tras el ciclo de protestas estudiantiles (2011) lectura de que  la ciudadanía demanda cambios estructurales. Narrativa refundacional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Ideología: </a:t>
            </a:r>
          </a:p>
          <a:p>
            <a:pPr lvl="5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Reformismo progresista: busca romper con el gradualismo concertacionista.</a:t>
            </a:r>
          </a:p>
          <a:p>
            <a:pPr lvl="5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3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Ejes programáticos:</a:t>
            </a:r>
          </a:p>
          <a:p>
            <a:pPr lvl="3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Reforma tributaria → financiar políticas sociales.</a:t>
            </a:r>
          </a:p>
          <a:p>
            <a:pPr lvl="3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Reforma educacional → gratuidad y fin al lucro.</a:t>
            </a:r>
          </a:p>
          <a:p>
            <a:pPr lvl="3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Proceso constituyente participativo.</a:t>
            </a:r>
          </a:p>
          <a:p>
            <a:pPr lvl="3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Agenda de género → aborto en tres causales, paridad inicial en el gabinete.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073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B35820FC-94EB-F7E6-7AB4-BDE2BE9AA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50E90588-1123-B56B-0AD7-5458858797FB}"/>
              </a:ext>
            </a:extLst>
          </p:cNvPr>
          <p:cNvSpPr/>
          <p:nvPr/>
        </p:nvSpPr>
        <p:spPr>
          <a:xfrm>
            <a:off x="2087217" y="977925"/>
            <a:ext cx="6933008" cy="3832614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8E025A33-82A7-496A-C919-2B75D9EED96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C4C3B627-4E13-A9FE-D6DC-43966B07BAC0}"/>
              </a:ext>
            </a:extLst>
          </p:cNvPr>
          <p:cNvSpPr/>
          <p:nvPr/>
        </p:nvSpPr>
        <p:spPr>
          <a:xfrm>
            <a:off x="675580" y="219492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6702CF85-3CC1-7362-2F50-26AE4E877778}"/>
              </a:ext>
            </a:extLst>
          </p:cNvPr>
          <p:cNvSpPr/>
          <p:nvPr/>
        </p:nvSpPr>
        <p:spPr>
          <a:xfrm>
            <a:off x="675580" y="802748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D1E6D3A-562D-66B8-AABE-57FA0D54D38D}"/>
              </a:ext>
            </a:extLst>
          </p:cNvPr>
          <p:cNvSpPr txBox="1"/>
          <p:nvPr/>
        </p:nvSpPr>
        <p:spPr>
          <a:xfrm>
            <a:off x="5993148" y="1504744"/>
            <a:ext cx="2884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Google Shape;119;p21">
            <a:extLst>
              <a:ext uri="{FF2B5EF4-FFF2-40B4-BE49-F238E27FC236}">
                <a16:creationId xmlns:a16="http://schemas.microsoft.com/office/drawing/2014/main" id="{E54AF28E-B6A1-4459-1712-2CCB95B45E46}"/>
              </a:ext>
            </a:extLst>
          </p:cNvPr>
          <p:cNvSpPr txBox="1">
            <a:spLocks/>
          </p:cNvSpPr>
          <p:nvPr/>
        </p:nvSpPr>
        <p:spPr>
          <a:xfrm>
            <a:off x="134785" y="204971"/>
            <a:ext cx="4016480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Michelle Bachelet II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34D5D6-A37A-7268-F8D7-A19469B992BD}"/>
              </a:ext>
            </a:extLst>
          </p:cNvPr>
          <p:cNvSpPr txBox="1"/>
          <p:nvPr/>
        </p:nvSpPr>
        <p:spPr>
          <a:xfrm>
            <a:off x="2265580" y="905198"/>
            <a:ext cx="60231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Balance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Resistencia empresarial y de la derecha → bloqueos y críticas de populismo.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Fricciones internas en la Nueva Mayoría (DC vs. PC).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Caso </a:t>
            </a:r>
            <a:r>
              <a:rPr lang="es-CL" dirty="0" err="1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Caval</a:t>
            </a: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(2015) → crisis de credibilidad.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Choque entre ideología reformista y realidad neoliberal: reformas parciales, debilitadas en su aplicación.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Balance: Bachelet II abrió debates claves, pero mostró los límites del reformismo institucional frente al neoliberalismo. Falta de fuerza política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Genealogía: el desencanto con este proyecto alimentó el terreno para el estallido social de 2019.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342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04BEC5A8-7B02-8C86-87F8-D5E98624F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33B30D4C-481E-FE95-3537-3C808DF4E005}"/>
              </a:ext>
            </a:extLst>
          </p:cNvPr>
          <p:cNvSpPr/>
          <p:nvPr/>
        </p:nvSpPr>
        <p:spPr>
          <a:xfrm>
            <a:off x="2143025" y="977925"/>
            <a:ext cx="6877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0319B626-2578-CB33-BB52-33EA9F124C6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4A0CF227-88E3-5D36-20A3-02DCCE4CC415}"/>
              </a:ext>
            </a:extLst>
          </p:cNvPr>
          <p:cNvSpPr/>
          <p:nvPr/>
        </p:nvSpPr>
        <p:spPr>
          <a:xfrm>
            <a:off x="675580" y="219492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5979E1BA-D1E5-1C37-FDC8-5CA97CA3301F}"/>
              </a:ext>
            </a:extLst>
          </p:cNvPr>
          <p:cNvSpPr/>
          <p:nvPr/>
        </p:nvSpPr>
        <p:spPr>
          <a:xfrm>
            <a:off x="675580" y="802748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03AA35-04C0-4426-19AD-DB1AF61FE07F}"/>
              </a:ext>
            </a:extLst>
          </p:cNvPr>
          <p:cNvSpPr txBox="1"/>
          <p:nvPr/>
        </p:nvSpPr>
        <p:spPr>
          <a:xfrm>
            <a:off x="5993148" y="1504744"/>
            <a:ext cx="2884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Google Shape;119;p21">
            <a:extLst>
              <a:ext uri="{FF2B5EF4-FFF2-40B4-BE49-F238E27FC236}">
                <a16:creationId xmlns:a16="http://schemas.microsoft.com/office/drawing/2014/main" id="{BCE8D474-4C31-E815-A5B0-A52A6904F838}"/>
              </a:ext>
            </a:extLst>
          </p:cNvPr>
          <p:cNvSpPr txBox="1">
            <a:spLocks/>
          </p:cNvSpPr>
          <p:nvPr/>
        </p:nvSpPr>
        <p:spPr>
          <a:xfrm>
            <a:off x="134785" y="204971"/>
            <a:ext cx="4016480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Sebastián Piñera II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E5D0A2-38F6-62A7-75F4-4FE937736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960241" y="1749448"/>
            <a:ext cx="2991383" cy="199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789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173AACC3-BF0F-6901-62E0-03382639C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8D947FE2-825B-2EA7-0969-91E1D5657322}"/>
              </a:ext>
            </a:extLst>
          </p:cNvPr>
          <p:cNvSpPr/>
          <p:nvPr/>
        </p:nvSpPr>
        <p:spPr>
          <a:xfrm>
            <a:off x="2143025" y="977925"/>
            <a:ext cx="6877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ABF8ACDE-05D3-371A-8D50-76FC1975454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2A9B8C23-94F8-BBFF-FEB7-CE0CD5E4EA00}"/>
              </a:ext>
            </a:extLst>
          </p:cNvPr>
          <p:cNvSpPr/>
          <p:nvPr/>
        </p:nvSpPr>
        <p:spPr>
          <a:xfrm>
            <a:off x="675580" y="219492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F63348AA-020D-F29E-C71D-4667CD851B14}"/>
              </a:ext>
            </a:extLst>
          </p:cNvPr>
          <p:cNvSpPr/>
          <p:nvPr/>
        </p:nvSpPr>
        <p:spPr>
          <a:xfrm>
            <a:off x="675580" y="802748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76FC38-7DFB-1978-DACF-CF3A8E29A16A}"/>
              </a:ext>
            </a:extLst>
          </p:cNvPr>
          <p:cNvSpPr txBox="1"/>
          <p:nvPr/>
        </p:nvSpPr>
        <p:spPr>
          <a:xfrm>
            <a:off x="5993148" y="1504744"/>
            <a:ext cx="2884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Google Shape;119;p21">
            <a:extLst>
              <a:ext uri="{FF2B5EF4-FFF2-40B4-BE49-F238E27FC236}">
                <a16:creationId xmlns:a16="http://schemas.microsoft.com/office/drawing/2014/main" id="{9A0B466D-507D-B5B1-0859-435B25A2223B}"/>
              </a:ext>
            </a:extLst>
          </p:cNvPr>
          <p:cNvSpPr txBox="1">
            <a:spLocks/>
          </p:cNvSpPr>
          <p:nvPr/>
        </p:nvSpPr>
        <p:spPr>
          <a:xfrm>
            <a:off x="134785" y="204971"/>
            <a:ext cx="4016480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Sebastián Piñera II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95E269-0172-EB68-3F3C-F5B571E87FBD}"/>
              </a:ext>
            </a:extLst>
          </p:cNvPr>
          <p:cNvSpPr txBox="1"/>
          <p:nvPr/>
        </p:nvSpPr>
        <p:spPr>
          <a:xfrm>
            <a:off x="2265580" y="1338722"/>
            <a:ext cx="60231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Regreso de Piñera al poder en 2018, tras el desgaste del reformismo de Bachelet II y la fragmentación de la centroizquierda.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 triunfo representó una restauración conservadora, con promesas de estabilidad y prosperidad bajo el lema de los “Tiempos mejores”.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 país, sin embargo, arrastraba un profundo malestar social acumulado: desigualdad, endeudamiento, precariedad de los servicios públicos.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997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BAE55437-A459-B064-BE93-2307E18A8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2C78685B-54D2-3E75-29C3-7091620EDE3B}"/>
              </a:ext>
            </a:extLst>
          </p:cNvPr>
          <p:cNvSpPr/>
          <p:nvPr/>
        </p:nvSpPr>
        <p:spPr>
          <a:xfrm>
            <a:off x="2143025" y="977925"/>
            <a:ext cx="6877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43B48CB7-4165-13E5-2E59-12AA4DF4DA0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2E082C23-1FA9-9358-4E47-6ED370673D4E}"/>
              </a:ext>
            </a:extLst>
          </p:cNvPr>
          <p:cNvSpPr/>
          <p:nvPr/>
        </p:nvSpPr>
        <p:spPr>
          <a:xfrm>
            <a:off x="675580" y="219492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89CD5881-3E99-C2FD-8D66-3BCAFC071CF7}"/>
              </a:ext>
            </a:extLst>
          </p:cNvPr>
          <p:cNvSpPr/>
          <p:nvPr/>
        </p:nvSpPr>
        <p:spPr>
          <a:xfrm>
            <a:off x="675580" y="802748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597EE5-FEA5-E86B-1DFA-1D729CC9147D}"/>
              </a:ext>
            </a:extLst>
          </p:cNvPr>
          <p:cNvSpPr txBox="1"/>
          <p:nvPr/>
        </p:nvSpPr>
        <p:spPr>
          <a:xfrm>
            <a:off x="5993148" y="1504744"/>
            <a:ext cx="2884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Google Shape;119;p21">
            <a:extLst>
              <a:ext uri="{FF2B5EF4-FFF2-40B4-BE49-F238E27FC236}">
                <a16:creationId xmlns:a16="http://schemas.microsoft.com/office/drawing/2014/main" id="{18A4502D-EF87-9676-D508-0190CEB80CB2}"/>
              </a:ext>
            </a:extLst>
          </p:cNvPr>
          <p:cNvSpPr txBox="1">
            <a:spLocks/>
          </p:cNvSpPr>
          <p:nvPr/>
        </p:nvSpPr>
        <p:spPr>
          <a:xfrm>
            <a:off x="134785" y="204971"/>
            <a:ext cx="4016480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Sebastián Piñera II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62121D4-E44F-B920-FEBF-E5A2246AA2EC}"/>
              </a:ext>
            </a:extLst>
          </p:cNvPr>
          <p:cNvSpPr txBox="1"/>
          <p:nvPr/>
        </p:nvSpPr>
        <p:spPr>
          <a:xfrm>
            <a:off x="2265580" y="1338722"/>
            <a:ext cx="60231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Continuidad neoliberal: apuesta por el crecimiento económico, la inversión privada y el control del gasto público.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Sello conservador en lo valórico: defensa del orden y de la seguridad como ejes discursivos.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Visión tecnocrática: insistencia en la gestión eficiente más que en el cambio estructural.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Narrativa: Chile es un país de “clase media emergente” que necesita estabilidad para seguir progresando.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08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533115B2-DCB9-E9CD-313A-A77368FE8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4893CE0A-42BF-3ED1-20D6-6CC5B07BC547}"/>
              </a:ext>
            </a:extLst>
          </p:cNvPr>
          <p:cNvSpPr/>
          <p:nvPr/>
        </p:nvSpPr>
        <p:spPr>
          <a:xfrm>
            <a:off x="2143025" y="977925"/>
            <a:ext cx="6877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35619ADB-5875-40C9-9A60-5FB01295536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4A8379F2-9581-D51C-9D1A-1332A1AEB2DF}"/>
              </a:ext>
            </a:extLst>
          </p:cNvPr>
          <p:cNvSpPr/>
          <p:nvPr/>
        </p:nvSpPr>
        <p:spPr>
          <a:xfrm>
            <a:off x="675580" y="219492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EA074681-6E67-4AAD-B4E1-CFB35185A80D}"/>
              </a:ext>
            </a:extLst>
          </p:cNvPr>
          <p:cNvSpPr/>
          <p:nvPr/>
        </p:nvSpPr>
        <p:spPr>
          <a:xfrm>
            <a:off x="675580" y="802748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EE1291A-7C16-31F0-BE2F-505C6B11D813}"/>
              </a:ext>
            </a:extLst>
          </p:cNvPr>
          <p:cNvSpPr txBox="1"/>
          <p:nvPr/>
        </p:nvSpPr>
        <p:spPr>
          <a:xfrm>
            <a:off x="5993148" y="1504744"/>
            <a:ext cx="2884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Google Shape;119;p21">
            <a:extLst>
              <a:ext uri="{FF2B5EF4-FFF2-40B4-BE49-F238E27FC236}">
                <a16:creationId xmlns:a16="http://schemas.microsoft.com/office/drawing/2014/main" id="{1C907E66-2D54-E531-104D-FE7C992909CF}"/>
              </a:ext>
            </a:extLst>
          </p:cNvPr>
          <p:cNvSpPr txBox="1">
            <a:spLocks/>
          </p:cNvSpPr>
          <p:nvPr/>
        </p:nvSpPr>
        <p:spPr>
          <a:xfrm>
            <a:off x="134785" y="204971"/>
            <a:ext cx="4016480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Sebastián Piñera II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8BCFEBD-D41F-5CC1-3716-8E9D6DAAEF5D}"/>
              </a:ext>
            </a:extLst>
          </p:cNvPr>
          <p:cNvSpPr txBox="1"/>
          <p:nvPr/>
        </p:nvSpPr>
        <p:spPr>
          <a:xfrm>
            <a:off x="2265580" y="1338722"/>
            <a:ext cx="60231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Promesa incumplida de “Tiempos mejores” → la economía no repuntó como se esperaba.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Malestar acumulado: alza del transporte público en 2019 fue la chispa que encendió un malestar mucho más profundo (“No son 30 pesos, son 30 años”).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Crisis de representación: partidos políticos y Congreso con baja legitimidad; pérdida de confianza en las élites.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Respuesta ideológica desde el gobierno: “Estamos en guerra contra un enemigo poderoso” 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226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792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8D310-AE76-4B38-9BB8-A095841185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Historia de las ideologías en Chile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293E3A-1706-435E-B3C5-DF448D87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4923" y="4437311"/>
            <a:ext cx="2057400" cy="114851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F25117-EE73-46B8-8CB7-FB3B9807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56044F-6296-4E19-86FB-D38468B3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F24F759-2890-4717-B1AF-E04CADEEA4E9}" type="slidenum">
              <a:rPr lang="es-ES" smtClean="0"/>
              <a:pPr rtl="0"/>
              <a:t>2</a:t>
            </a:fld>
            <a:endParaRPr lang="es-ES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BB71131D-AE92-42BB-85CA-CAB4A9B6BE6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78687" y="3185428"/>
            <a:ext cx="1728441" cy="863581"/>
          </a:xfrm>
        </p:spPr>
        <p:txBody>
          <a:bodyPr rtlCol="0"/>
          <a:lstStyle/>
          <a:p>
            <a:pPr rtl="0"/>
            <a:r>
              <a:rPr lang="es-ES" sz="1600" dirty="0"/>
              <a:t>Frente Amplio y postmarxismo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D8F374B9-118C-C680-2630-E34C0990FE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3805" y="2467466"/>
            <a:ext cx="945000" cy="445294"/>
          </a:xfrm>
        </p:spPr>
        <p:txBody>
          <a:bodyPr/>
          <a:lstStyle/>
          <a:p>
            <a:r>
              <a:rPr lang="es-CL" sz="1400" dirty="0"/>
              <a:t>2025-2022</a:t>
            </a:r>
          </a:p>
        </p:txBody>
      </p:sp>
      <p:sp>
        <p:nvSpPr>
          <p:cNvPr id="40" name="Marcador de texto 32">
            <a:extLst>
              <a:ext uri="{FF2B5EF4-FFF2-40B4-BE49-F238E27FC236}">
                <a16:creationId xmlns:a16="http://schemas.microsoft.com/office/drawing/2014/main" id="{2DBE1CB8-EDCC-23C5-7086-C250C4B82FB3}"/>
              </a:ext>
            </a:extLst>
          </p:cNvPr>
          <p:cNvSpPr txBox="1">
            <a:spLocks/>
          </p:cNvSpPr>
          <p:nvPr/>
        </p:nvSpPr>
        <p:spPr>
          <a:xfrm>
            <a:off x="2588193" y="2477900"/>
            <a:ext cx="9450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lang="ru-RU" sz="2250" b="1" i="0" u="none" strike="noStrike" kern="1200" cap="none" dirty="0">
                <a:solidFill>
                  <a:schemeClr val="accent4"/>
                </a:solidFill>
                <a:latin typeface="+mj-lt"/>
                <a:ea typeface="+mn-ea"/>
                <a:cs typeface="+mn-cs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CL" sz="1400" dirty="0"/>
              <a:t>2022-2010</a:t>
            </a:r>
          </a:p>
        </p:txBody>
      </p:sp>
      <p:sp>
        <p:nvSpPr>
          <p:cNvPr id="53" name="Marcador de texto 32">
            <a:extLst>
              <a:ext uri="{FF2B5EF4-FFF2-40B4-BE49-F238E27FC236}">
                <a16:creationId xmlns:a16="http://schemas.microsoft.com/office/drawing/2014/main" id="{1D6F7D81-ECF2-7DC5-DBF0-575ABCE17A4D}"/>
              </a:ext>
            </a:extLst>
          </p:cNvPr>
          <p:cNvSpPr txBox="1">
            <a:spLocks/>
          </p:cNvSpPr>
          <p:nvPr/>
        </p:nvSpPr>
        <p:spPr>
          <a:xfrm>
            <a:off x="4090010" y="2467466"/>
            <a:ext cx="9450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lang="ru-RU" sz="2250" b="1" i="0" u="none" strike="noStrike" kern="1200" cap="none" dirty="0">
                <a:solidFill>
                  <a:schemeClr val="accent4"/>
                </a:solidFill>
                <a:latin typeface="+mj-lt"/>
                <a:ea typeface="+mn-ea"/>
                <a:cs typeface="+mn-cs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CL" sz="1400" dirty="0"/>
              <a:t>2010-1990</a:t>
            </a:r>
          </a:p>
        </p:txBody>
      </p:sp>
      <p:sp>
        <p:nvSpPr>
          <p:cNvPr id="55" name="Marcador de texto 32">
            <a:extLst>
              <a:ext uri="{FF2B5EF4-FFF2-40B4-BE49-F238E27FC236}">
                <a16:creationId xmlns:a16="http://schemas.microsoft.com/office/drawing/2014/main" id="{80003C22-FE94-9160-9E52-F3C43A8E95DF}"/>
              </a:ext>
            </a:extLst>
          </p:cNvPr>
          <p:cNvSpPr txBox="1">
            <a:spLocks/>
          </p:cNvSpPr>
          <p:nvPr/>
        </p:nvSpPr>
        <p:spPr>
          <a:xfrm>
            <a:off x="5610809" y="2477900"/>
            <a:ext cx="9450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lang="ru-RU" sz="2250" b="1" i="0" u="none" strike="noStrike" kern="1200" cap="none" dirty="0">
                <a:solidFill>
                  <a:schemeClr val="accent4"/>
                </a:solidFill>
                <a:latin typeface="+mj-lt"/>
                <a:ea typeface="+mn-ea"/>
                <a:cs typeface="+mn-cs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CL" sz="1400" dirty="0"/>
              <a:t>1990-1973</a:t>
            </a:r>
          </a:p>
        </p:txBody>
      </p:sp>
      <p:sp>
        <p:nvSpPr>
          <p:cNvPr id="56" name="Marcador de texto 32">
            <a:extLst>
              <a:ext uri="{FF2B5EF4-FFF2-40B4-BE49-F238E27FC236}">
                <a16:creationId xmlns:a16="http://schemas.microsoft.com/office/drawing/2014/main" id="{99D32E64-BE5F-0A17-F943-72C487EF27D9}"/>
              </a:ext>
            </a:extLst>
          </p:cNvPr>
          <p:cNvSpPr txBox="1">
            <a:spLocks/>
          </p:cNvSpPr>
          <p:nvPr/>
        </p:nvSpPr>
        <p:spPr>
          <a:xfrm>
            <a:off x="7096215" y="2477900"/>
            <a:ext cx="9450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lang="ru-RU" sz="2250" b="1" i="0" u="none" strike="noStrike" kern="1200" cap="none" dirty="0">
                <a:solidFill>
                  <a:schemeClr val="accent4"/>
                </a:solidFill>
                <a:latin typeface="+mj-lt"/>
                <a:ea typeface="+mn-ea"/>
                <a:cs typeface="+mn-cs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CL" sz="1400" dirty="0"/>
              <a:t>1973-1970</a:t>
            </a:r>
          </a:p>
        </p:txBody>
      </p:sp>
      <p:sp>
        <p:nvSpPr>
          <p:cNvPr id="62" name="Marcador de texto 17">
            <a:extLst>
              <a:ext uri="{FF2B5EF4-FFF2-40B4-BE49-F238E27FC236}">
                <a16:creationId xmlns:a16="http://schemas.microsoft.com/office/drawing/2014/main" id="{7FCD5E7F-85DB-8F96-4EFF-724F25BFA574}"/>
              </a:ext>
            </a:extLst>
          </p:cNvPr>
          <p:cNvSpPr txBox="1">
            <a:spLocks/>
          </p:cNvSpPr>
          <p:nvPr/>
        </p:nvSpPr>
        <p:spPr>
          <a:xfrm>
            <a:off x="2183787" y="3178937"/>
            <a:ext cx="1728441" cy="86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sz="18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ES" sz="1600" dirty="0"/>
              <a:t>Reformismo y estallido</a:t>
            </a:r>
          </a:p>
        </p:txBody>
      </p:sp>
      <p:sp>
        <p:nvSpPr>
          <p:cNvPr id="71" name="Marcador de texto 17">
            <a:extLst>
              <a:ext uri="{FF2B5EF4-FFF2-40B4-BE49-F238E27FC236}">
                <a16:creationId xmlns:a16="http://schemas.microsoft.com/office/drawing/2014/main" id="{2B85F408-91FD-4C2B-22F1-CC28C7DF4C11}"/>
              </a:ext>
            </a:extLst>
          </p:cNvPr>
          <p:cNvSpPr txBox="1">
            <a:spLocks/>
          </p:cNvSpPr>
          <p:nvPr/>
        </p:nvSpPr>
        <p:spPr>
          <a:xfrm>
            <a:off x="3707779" y="3168503"/>
            <a:ext cx="1728441" cy="86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sz="18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ES" sz="1600" dirty="0"/>
              <a:t>Concertación</a:t>
            </a:r>
          </a:p>
        </p:txBody>
      </p:sp>
      <p:sp>
        <p:nvSpPr>
          <p:cNvPr id="72" name="Marcador de texto 17">
            <a:extLst>
              <a:ext uri="{FF2B5EF4-FFF2-40B4-BE49-F238E27FC236}">
                <a16:creationId xmlns:a16="http://schemas.microsoft.com/office/drawing/2014/main" id="{F049E6DB-5A65-FF3B-A797-77AA7BD85D4A}"/>
              </a:ext>
            </a:extLst>
          </p:cNvPr>
          <p:cNvSpPr txBox="1">
            <a:spLocks/>
          </p:cNvSpPr>
          <p:nvPr/>
        </p:nvSpPr>
        <p:spPr>
          <a:xfrm>
            <a:off x="5312879" y="3158069"/>
            <a:ext cx="1728441" cy="86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sz="18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ES" sz="1600" dirty="0"/>
              <a:t>Dictadura militar</a:t>
            </a:r>
          </a:p>
        </p:txBody>
      </p:sp>
      <p:sp>
        <p:nvSpPr>
          <p:cNvPr id="73" name="Marcador de texto 17">
            <a:extLst>
              <a:ext uri="{FF2B5EF4-FFF2-40B4-BE49-F238E27FC236}">
                <a16:creationId xmlns:a16="http://schemas.microsoft.com/office/drawing/2014/main" id="{B98BB67F-D0DF-78BA-9F94-4D1B191B4CAF}"/>
              </a:ext>
            </a:extLst>
          </p:cNvPr>
          <p:cNvSpPr txBox="1">
            <a:spLocks/>
          </p:cNvSpPr>
          <p:nvPr/>
        </p:nvSpPr>
        <p:spPr>
          <a:xfrm>
            <a:off x="6713530" y="3147635"/>
            <a:ext cx="1728441" cy="86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sz="18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ES" sz="1600" dirty="0"/>
              <a:t>Unidad Popular</a:t>
            </a:r>
          </a:p>
        </p:txBody>
      </p:sp>
    </p:spTree>
    <p:extLst>
      <p:ext uri="{BB962C8B-B14F-4D97-AF65-F5344CB8AC3E}">
        <p14:creationId xmlns:p14="http://schemas.microsoft.com/office/powerpoint/2010/main" val="2862184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FD6852CF-FC91-F027-A34A-3C20FB398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F85B3321-73C9-F34D-AF93-BD5834F5D4D8}"/>
              </a:ext>
            </a:extLst>
          </p:cNvPr>
          <p:cNvSpPr/>
          <p:nvPr/>
        </p:nvSpPr>
        <p:spPr>
          <a:xfrm>
            <a:off x="2143025" y="977925"/>
            <a:ext cx="6877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9622A525-9707-892D-EF07-68915F2D771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B234FC0F-B0E4-4E7E-D2CB-40EF1B84099A}"/>
              </a:ext>
            </a:extLst>
          </p:cNvPr>
          <p:cNvSpPr/>
          <p:nvPr/>
        </p:nvSpPr>
        <p:spPr>
          <a:xfrm>
            <a:off x="675580" y="219492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0B341801-8DC3-DC17-A666-26C9BC82E9D0}"/>
              </a:ext>
            </a:extLst>
          </p:cNvPr>
          <p:cNvSpPr/>
          <p:nvPr/>
        </p:nvSpPr>
        <p:spPr>
          <a:xfrm>
            <a:off x="675580" y="802748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D3F800-7078-775F-76F8-4BE1473AA50C}"/>
              </a:ext>
            </a:extLst>
          </p:cNvPr>
          <p:cNvSpPr txBox="1"/>
          <p:nvPr/>
        </p:nvSpPr>
        <p:spPr>
          <a:xfrm>
            <a:off x="5993148" y="1504744"/>
            <a:ext cx="2884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Google Shape;119;p21">
            <a:extLst>
              <a:ext uri="{FF2B5EF4-FFF2-40B4-BE49-F238E27FC236}">
                <a16:creationId xmlns:a16="http://schemas.microsoft.com/office/drawing/2014/main" id="{B111D083-C36A-66DA-78C8-B46B813F9802}"/>
              </a:ext>
            </a:extLst>
          </p:cNvPr>
          <p:cNvSpPr txBox="1">
            <a:spLocks/>
          </p:cNvSpPr>
          <p:nvPr/>
        </p:nvSpPr>
        <p:spPr>
          <a:xfrm>
            <a:off x="134785" y="204971"/>
            <a:ext cx="4016480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Estallido social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339F292-1741-C613-BA4D-8664559A8C2D}"/>
              </a:ext>
            </a:extLst>
          </p:cNvPr>
          <p:cNvSpPr txBox="1"/>
          <p:nvPr/>
        </p:nvSpPr>
        <p:spPr>
          <a:xfrm>
            <a:off x="2265580" y="1338722"/>
            <a:ext cx="60231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Ideologías en disputa en la calle: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 err="1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Antineoliberalismo</a:t>
            </a: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radical: crítica transversal al modelo económico.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Irrupción de un pueblo diverso que no se reconocía en las instituciones.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Feminismo y movimientos territoriales: articulación de demandas más allá del eje clásico izquierda/derecha </a:t>
            </a: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itchFamily="2" charset="2"/>
              </a:rPr>
              <a:t> clave de lectura posmarxista</a:t>
            </a:r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Prácticas ideológicas: asambleas barriales, cabildos, banderas mapuche como símbolo de resistencia.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Crisis hegemónica: ninguna ideología logró encauzar el movimiento de manera estable, generando un escenario abierto.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Supuestamente fue un punto de quiebre, pero ninguna convención salió elegida y nos quedamos con la Constitución de 1980. 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24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8E8BEDD7-68E4-C2F1-624E-42391726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39D270F0-B814-9E4A-25D8-F27D3D0F1AAC}"/>
              </a:ext>
            </a:extLst>
          </p:cNvPr>
          <p:cNvSpPr/>
          <p:nvPr/>
        </p:nvSpPr>
        <p:spPr>
          <a:xfrm>
            <a:off x="1880206" y="954335"/>
            <a:ext cx="7092034" cy="4083967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75CAB7F5-9786-C3AD-02CC-C4449B995B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902385D5-188D-7AF7-4A37-1A652B76EDF4}"/>
              </a:ext>
            </a:extLst>
          </p:cNvPr>
          <p:cNvSpPr/>
          <p:nvPr/>
        </p:nvSpPr>
        <p:spPr>
          <a:xfrm>
            <a:off x="675580" y="219492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3633A42B-0951-6A8C-C3A3-113FA318C2C7}"/>
              </a:ext>
            </a:extLst>
          </p:cNvPr>
          <p:cNvSpPr/>
          <p:nvPr/>
        </p:nvSpPr>
        <p:spPr>
          <a:xfrm>
            <a:off x="675580" y="729627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6632E0-D0F4-7F84-C7BC-4C9E5AFC7FFC}"/>
              </a:ext>
            </a:extLst>
          </p:cNvPr>
          <p:cNvSpPr txBox="1"/>
          <p:nvPr/>
        </p:nvSpPr>
        <p:spPr>
          <a:xfrm>
            <a:off x="5993148" y="1504744"/>
            <a:ext cx="2884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Google Shape;119;p21">
            <a:extLst>
              <a:ext uri="{FF2B5EF4-FFF2-40B4-BE49-F238E27FC236}">
                <a16:creationId xmlns:a16="http://schemas.microsoft.com/office/drawing/2014/main" id="{769032D3-7640-775B-4447-C999467E1B8C}"/>
              </a:ext>
            </a:extLst>
          </p:cNvPr>
          <p:cNvSpPr txBox="1">
            <a:spLocks/>
          </p:cNvSpPr>
          <p:nvPr/>
        </p:nvSpPr>
        <p:spPr>
          <a:xfrm>
            <a:off x="122910" y="146371"/>
            <a:ext cx="4016480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Convenciones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937E0F-17A2-2A44-E2D0-26D2CCE9C4A3}"/>
              </a:ext>
            </a:extLst>
          </p:cNvPr>
          <p:cNvSpPr txBox="1"/>
          <p:nvPr/>
        </p:nvSpPr>
        <p:spPr>
          <a:xfrm>
            <a:off x="2414667" y="1148154"/>
            <a:ext cx="60231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Tras el estallido social de 2019, la política chilena respondió con el Acuerdo por la Paz y la Nueva Constitución (noviembre 2019).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el plebiscito de 2020, un 78% votó Apruebo a una nueva constitución, con una Convención Constitucional elegida democráticamente.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Era la primera vez en la historia de Chile que la ciudadanía elegía directamente a quienes redactarían la carta fundamental.</a:t>
            </a:r>
          </a:p>
          <a:p>
            <a:pPr lvl="0"/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Convención Constitucional (rechazo 61.89%) y Consejo Constitucional (55.76%)</a:t>
            </a: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Balance: ambos procesos mostraron la dificultad de articular un proyecto común en un país atravesado por múltiples crisis.</a:t>
            </a: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Genealogía: de la esperanza refundacional al retorno conservador, ambos rechazados → evidencia de un vacío ideológico y político.</a:t>
            </a: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CL" dirty="0">
              <a:solidFill>
                <a:schemeClr val="accent1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197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792">
            <a:alpha val="36117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3B0A09-8228-D151-F836-85FD1E94F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34073-08A3-2651-837F-8B49604BF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Historia de las ideologías en Chile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A31C96-5AAB-50F5-26A0-13BA45D0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AF553-6B1E-00D0-2CAA-6308D4BF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F24F759-2890-4717-B1AF-E04CADEEA4E9}" type="slidenum">
              <a:rPr lang="es-ES" smtClean="0"/>
              <a:pPr rtl="0"/>
              <a:t>3</a:t>
            </a:fld>
            <a:endParaRPr lang="es-ES"/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EAC1E47C-5739-E6E8-6FB4-77BF1CF9BC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3805" y="2467466"/>
            <a:ext cx="945000" cy="445294"/>
          </a:xfrm>
        </p:spPr>
        <p:txBody>
          <a:bodyPr/>
          <a:lstStyle/>
          <a:p>
            <a:r>
              <a:rPr lang="es-CL" sz="1400" dirty="0"/>
              <a:t>1970-1964</a:t>
            </a:r>
          </a:p>
        </p:txBody>
      </p:sp>
      <p:sp>
        <p:nvSpPr>
          <p:cNvPr id="40" name="Marcador de texto 32">
            <a:extLst>
              <a:ext uri="{FF2B5EF4-FFF2-40B4-BE49-F238E27FC236}">
                <a16:creationId xmlns:a16="http://schemas.microsoft.com/office/drawing/2014/main" id="{D5657BAF-7F42-5E29-45CE-BF185F43B233}"/>
              </a:ext>
            </a:extLst>
          </p:cNvPr>
          <p:cNvSpPr txBox="1">
            <a:spLocks/>
          </p:cNvSpPr>
          <p:nvPr/>
        </p:nvSpPr>
        <p:spPr>
          <a:xfrm>
            <a:off x="2588193" y="2477900"/>
            <a:ext cx="9450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lang="ru-RU" sz="2250" b="1" i="0" u="none" strike="noStrike" kern="1200" cap="none" dirty="0">
                <a:solidFill>
                  <a:schemeClr val="accent4"/>
                </a:solidFill>
                <a:latin typeface="+mj-lt"/>
                <a:ea typeface="+mn-ea"/>
                <a:cs typeface="+mn-cs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CL" sz="1400" dirty="0"/>
              <a:t>1964-1958</a:t>
            </a:r>
          </a:p>
        </p:txBody>
      </p:sp>
      <p:sp>
        <p:nvSpPr>
          <p:cNvPr id="53" name="Marcador de texto 32">
            <a:extLst>
              <a:ext uri="{FF2B5EF4-FFF2-40B4-BE49-F238E27FC236}">
                <a16:creationId xmlns:a16="http://schemas.microsoft.com/office/drawing/2014/main" id="{C7908670-B85A-3FE8-41F9-484337D8340C}"/>
              </a:ext>
            </a:extLst>
          </p:cNvPr>
          <p:cNvSpPr txBox="1">
            <a:spLocks/>
          </p:cNvSpPr>
          <p:nvPr/>
        </p:nvSpPr>
        <p:spPr>
          <a:xfrm>
            <a:off x="4090010" y="2467466"/>
            <a:ext cx="9450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lang="ru-RU" sz="2250" b="1" i="0" u="none" strike="noStrike" kern="1200" cap="none" dirty="0">
                <a:solidFill>
                  <a:schemeClr val="accent4"/>
                </a:solidFill>
                <a:latin typeface="+mj-lt"/>
                <a:ea typeface="+mn-ea"/>
                <a:cs typeface="+mn-cs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CL" sz="1400" dirty="0"/>
              <a:t>1958-1927</a:t>
            </a:r>
          </a:p>
        </p:txBody>
      </p:sp>
      <p:sp>
        <p:nvSpPr>
          <p:cNvPr id="55" name="Marcador de texto 32">
            <a:extLst>
              <a:ext uri="{FF2B5EF4-FFF2-40B4-BE49-F238E27FC236}">
                <a16:creationId xmlns:a16="http://schemas.microsoft.com/office/drawing/2014/main" id="{CB134823-F84F-77E6-21ED-D44BBC8E6DD9}"/>
              </a:ext>
            </a:extLst>
          </p:cNvPr>
          <p:cNvSpPr txBox="1">
            <a:spLocks/>
          </p:cNvSpPr>
          <p:nvPr/>
        </p:nvSpPr>
        <p:spPr>
          <a:xfrm>
            <a:off x="5610809" y="2477900"/>
            <a:ext cx="9450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lang="ru-RU" sz="2250" b="1" i="0" u="none" strike="noStrike" kern="1200" cap="none" dirty="0">
                <a:solidFill>
                  <a:schemeClr val="accent4"/>
                </a:solidFill>
                <a:latin typeface="+mj-lt"/>
                <a:ea typeface="+mn-ea"/>
                <a:cs typeface="+mn-cs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CL" sz="1400" dirty="0"/>
              <a:t>1927-1900</a:t>
            </a:r>
          </a:p>
        </p:txBody>
      </p:sp>
      <p:sp>
        <p:nvSpPr>
          <p:cNvPr id="56" name="Marcador de texto 32">
            <a:extLst>
              <a:ext uri="{FF2B5EF4-FFF2-40B4-BE49-F238E27FC236}">
                <a16:creationId xmlns:a16="http://schemas.microsoft.com/office/drawing/2014/main" id="{11074B2A-180F-04D4-1E81-2F9B3BAED276}"/>
              </a:ext>
            </a:extLst>
          </p:cNvPr>
          <p:cNvSpPr txBox="1">
            <a:spLocks/>
          </p:cNvSpPr>
          <p:nvPr/>
        </p:nvSpPr>
        <p:spPr>
          <a:xfrm>
            <a:off x="7096215" y="2477900"/>
            <a:ext cx="9450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lang="ru-RU" sz="2250" b="1" i="0" u="none" strike="noStrike" kern="1200" cap="none" dirty="0">
                <a:solidFill>
                  <a:schemeClr val="accent4"/>
                </a:solidFill>
                <a:latin typeface="+mj-lt"/>
                <a:ea typeface="+mn-ea"/>
                <a:cs typeface="+mn-cs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CL" sz="1400" dirty="0"/>
              <a:t>1900-1891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C3F403BE-40B1-8797-B0D2-5BFE6D845CF5}"/>
              </a:ext>
            </a:extLst>
          </p:cNvPr>
          <p:cNvSpPr txBox="1">
            <a:spLocks/>
          </p:cNvSpPr>
          <p:nvPr/>
        </p:nvSpPr>
        <p:spPr>
          <a:xfrm>
            <a:off x="578687" y="3185428"/>
            <a:ext cx="1728441" cy="86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sz="18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ES" sz="1600" dirty="0"/>
              <a:t>Democracia cristiana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07A6D128-E8F8-5FEF-B669-CDCC57A38472}"/>
              </a:ext>
            </a:extLst>
          </p:cNvPr>
          <p:cNvSpPr txBox="1">
            <a:spLocks/>
          </p:cNvSpPr>
          <p:nvPr/>
        </p:nvSpPr>
        <p:spPr>
          <a:xfrm>
            <a:off x="2196472" y="3185428"/>
            <a:ext cx="1728441" cy="86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sz="18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ES" sz="1600" dirty="0"/>
              <a:t>Partidos Liberal y Conservador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3DC9A102-BFED-3AA6-D8C0-608B81F0BCCB}"/>
              </a:ext>
            </a:extLst>
          </p:cNvPr>
          <p:cNvSpPr txBox="1">
            <a:spLocks/>
          </p:cNvSpPr>
          <p:nvPr/>
        </p:nvSpPr>
        <p:spPr>
          <a:xfrm>
            <a:off x="3750340" y="3174994"/>
            <a:ext cx="1728441" cy="86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sz="18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ES" sz="1600" dirty="0" err="1"/>
              <a:t>Ibañismo</a:t>
            </a:r>
            <a:endParaRPr lang="es-ES" sz="1600" dirty="0"/>
          </a:p>
          <a:p>
            <a:r>
              <a:rPr lang="es-ES" sz="1600" dirty="0"/>
              <a:t>Gobiernos radicales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FE28D8F-1DA5-FC50-EB29-E30B009CBAE2}"/>
              </a:ext>
            </a:extLst>
          </p:cNvPr>
          <p:cNvSpPr txBox="1">
            <a:spLocks/>
          </p:cNvSpPr>
          <p:nvPr/>
        </p:nvSpPr>
        <p:spPr>
          <a:xfrm>
            <a:off x="5304208" y="3164560"/>
            <a:ext cx="1728441" cy="106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sz="18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ES" sz="1600" dirty="0"/>
              <a:t>Cuestión social</a:t>
            </a:r>
          </a:p>
          <a:p>
            <a:r>
              <a:rPr lang="es-ES" sz="1600" dirty="0"/>
              <a:t>Arturo Alessandri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96267DF-C2EE-FFED-FEB3-AA7FA88FD613}"/>
              </a:ext>
            </a:extLst>
          </p:cNvPr>
          <p:cNvSpPr txBox="1">
            <a:spLocks/>
          </p:cNvSpPr>
          <p:nvPr/>
        </p:nvSpPr>
        <p:spPr>
          <a:xfrm>
            <a:off x="7032649" y="3164560"/>
            <a:ext cx="1926294" cy="106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sz="18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ES" sz="1600" dirty="0"/>
              <a:t>Parlamentarismo</a:t>
            </a:r>
          </a:p>
        </p:txBody>
      </p:sp>
    </p:spTree>
    <p:extLst>
      <p:ext uri="{BB962C8B-B14F-4D97-AF65-F5344CB8AC3E}">
        <p14:creationId xmlns:p14="http://schemas.microsoft.com/office/powerpoint/2010/main" val="35700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792">
            <a:alpha val="35977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69AB6B-F884-B36A-10C1-8C0D4B1A2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36D79-3076-232F-D888-35BEF84DD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Historia de las ideologías en Chile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3E6762-E390-DC08-4479-62528C59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4923" y="4437311"/>
            <a:ext cx="2057400" cy="114851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44720A-5277-7AE7-92F8-2102AA89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D194A-20BE-515A-3C51-60EE0B5D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F24F759-2890-4717-B1AF-E04CADEEA4E9}" type="slidenum">
              <a:rPr lang="es-ES" smtClean="0"/>
              <a:pPr rtl="0"/>
              <a:t>4</a:t>
            </a:fld>
            <a:endParaRPr lang="es-ES"/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E501F7A0-E0C1-256D-A280-F3AF9672C8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3805" y="2467466"/>
            <a:ext cx="945000" cy="445294"/>
          </a:xfrm>
        </p:spPr>
        <p:txBody>
          <a:bodyPr/>
          <a:lstStyle/>
          <a:p>
            <a:r>
              <a:rPr lang="es-CL" sz="1400" dirty="0"/>
              <a:t>1891-1884</a:t>
            </a:r>
          </a:p>
        </p:txBody>
      </p:sp>
      <p:sp>
        <p:nvSpPr>
          <p:cNvPr id="40" name="Marcador de texto 32">
            <a:extLst>
              <a:ext uri="{FF2B5EF4-FFF2-40B4-BE49-F238E27FC236}">
                <a16:creationId xmlns:a16="http://schemas.microsoft.com/office/drawing/2014/main" id="{22CC9EE5-65B1-E359-838E-6D481C51C1C9}"/>
              </a:ext>
            </a:extLst>
          </p:cNvPr>
          <p:cNvSpPr txBox="1">
            <a:spLocks/>
          </p:cNvSpPr>
          <p:nvPr/>
        </p:nvSpPr>
        <p:spPr>
          <a:xfrm>
            <a:off x="2588193" y="2477900"/>
            <a:ext cx="9450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lang="ru-RU" sz="2250" b="1" i="0" u="none" strike="noStrike" kern="1200" cap="none" dirty="0">
                <a:solidFill>
                  <a:schemeClr val="accent4"/>
                </a:solidFill>
                <a:latin typeface="+mj-lt"/>
                <a:ea typeface="+mn-ea"/>
                <a:cs typeface="+mn-cs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CL" sz="1400" dirty="0"/>
              <a:t>1884-1879</a:t>
            </a:r>
          </a:p>
        </p:txBody>
      </p:sp>
      <p:sp>
        <p:nvSpPr>
          <p:cNvPr id="53" name="Marcador de texto 32">
            <a:extLst>
              <a:ext uri="{FF2B5EF4-FFF2-40B4-BE49-F238E27FC236}">
                <a16:creationId xmlns:a16="http://schemas.microsoft.com/office/drawing/2014/main" id="{2518BF39-FEBD-37F4-272E-90D2578D0383}"/>
              </a:ext>
            </a:extLst>
          </p:cNvPr>
          <p:cNvSpPr txBox="1">
            <a:spLocks/>
          </p:cNvSpPr>
          <p:nvPr/>
        </p:nvSpPr>
        <p:spPr>
          <a:xfrm>
            <a:off x="4090010" y="2467466"/>
            <a:ext cx="9450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lang="ru-RU" sz="2250" b="1" i="0" u="none" strike="noStrike" kern="1200" cap="none" dirty="0">
                <a:solidFill>
                  <a:schemeClr val="accent4"/>
                </a:solidFill>
                <a:latin typeface="+mj-lt"/>
                <a:ea typeface="+mn-ea"/>
                <a:cs typeface="+mn-cs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CL" sz="1400" dirty="0"/>
              <a:t>1879-1833</a:t>
            </a:r>
          </a:p>
        </p:txBody>
      </p:sp>
      <p:sp>
        <p:nvSpPr>
          <p:cNvPr id="55" name="Marcador de texto 32">
            <a:extLst>
              <a:ext uri="{FF2B5EF4-FFF2-40B4-BE49-F238E27FC236}">
                <a16:creationId xmlns:a16="http://schemas.microsoft.com/office/drawing/2014/main" id="{DA8CDCE1-F245-4E18-5EA3-644E2E0C5252}"/>
              </a:ext>
            </a:extLst>
          </p:cNvPr>
          <p:cNvSpPr txBox="1">
            <a:spLocks/>
          </p:cNvSpPr>
          <p:nvPr/>
        </p:nvSpPr>
        <p:spPr>
          <a:xfrm>
            <a:off x="5610809" y="2477900"/>
            <a:ext cx="9450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lang="ru-RU" sz="2250" b="1" i="0" u="none" strike="noStrike" kern="1200" cap="none" dirty="0">
                <a:solidFill>
                  <a:schemeClr val="accent4"/>
                </a:solidFill>
                <a:latin typeface="+mj-lt"/>
                <a:ea typeface="+mn-ea"/>
                <a:cs typeface="+mn-cs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CL" sz="1400" dirty="0"/>
              <a:t>1833-1810</a:t>
            </a:r>
          </a:p>
        </p:txBody>
      </p:sp>
      <p:sp>
        <p:nvSpPr>
          <p:cNvPr id="56" name="Marcador de texto 32">
            <a:extLst>
              <a:ext uri="{FF2B5EF4-FFF2-40B4-BE49-F238E27FC236}">
                <a16:creationId xmlns:a16="http://schemas.microsoft.com/office/drawing/2014/main" id="{7F7FCBB3-4075-69C4-967E-24EB9F25FF5B}"/>
              </a:ext>
            </a:extLst>
          </p:cNvPr>
          <p:cNvSpPr txBox="1">
            <a:spLocks/>
          </p:cNvSpPr>
          <p:nvPr/>
        </p:nvSpPr>
        <p:spPr>
          <a:xfrm>
            <a:off x="7096215" y="2477900"/>
            <a:ext cx="9450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lang="ru-RU" sz="2250" b="1" i="0" u="none" strike="noStrike" kern="1200" cap="none" dirty="0">
                <a:solidFill>
                  <a:schemeClr val="accent4"/>
                </a:solidFill>
                <a:latin typeface="+mj-lt"/>
                <a:ea typeface="+mn-ea"/>
                <a:cs typeface="+mn-cs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CL" sz="1400" dirty="0"/>
              <a:t>1818-beyond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20EE5AF-FB94-4E01-A7D0-6EA38E1A6412}"/>
              </a:ext>
            </a:extLst>
          </p:cNvPr>
          <p:cNvSpPr txBox="1">
            <a:spLocks/>
          </p:cNvSpPr>
          <p:nvPr/>
        </p:nvSpPr>
        <p:spPr>
          <a:xfrm>
            <a:off x="578687" y="3185428"/>
            <a:ext cx="1728441" cy="86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sz="18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ES" sz="1600" dirty="0"/>
              <a:t>Guerra Civil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FE08461C-B954-F492-B358-068C04460B0A}"/>
              </a:ext>
            </a:extLst>
          </p:cNvPr>
          <p:cNvSpPr txBox="1">
            <a:spLocks/>
          </p:cNvSpPr>
          <p:nvPr/>
        </p:nvSpPr>
        <p:spPr>
          <a:xfrm>
            <a:off x="2196472" y="3185427"/>
            <a:ext cx="1728441" cy="86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sz="18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ES" sz="1600" dirty="0"/>
              <a:t>Guerra del pacífico-ley matrimonio civil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CFCC3811-99CC-304A-0C8A-AA02A9367B2E}"/>
              </a:ext>
            </a:extLst>
          </p:cNvPr>
          <p:cNvSpPr txBox="1">
            <a:spLocks/>
          </p:cNvSpPr>
          <p:nvPr/>
        </p:nvSpPr>
        <p:spPr>
          <a:xfrm>
            <a:off x="3814257" y="3192673"/>
            <a:ext cx="1728441" cy="86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sz="18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ES" sz="1600" dirty="0"/>
              <a:t>Conflicto liberal-conservador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02BA784B-C4F7-167A-7CA0-032FFB052BE6}"/>
              </a:ext>
            </a:extLst>
          </p:cNvPr>
          <p:cNvSpPr txBox="1">
            <a:spLocks/>
          </p:cNvSpPr>
          <p:nvPr/>
        </p:nvSpPr>
        <p:spPr>
          <a:xfrm>
            <a:off x="5219089" y="3185425"/>
            <a:ext cx="1728441" cy="86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sz="18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ES" sz="1600" dirty="0"/>
              <a:t>Orden portaliano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0E21820D-DABB-B836-DA01-187AB4EBC44F}"/>
              </a:ext>
            </a:extLst>
          </p:cNvPr>
          <p:cNvSpPr txBox="1">
            <a:spLocks/>
          </p:cNvSpPr>
          <p:nvPr/>
        </p:nvSpPr>
        <p:spPr>
          <a:xfrm>
            <a:off x="6836874" y="3185425"/>
            <a:ext cx="1728441" cy="86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None/>
              <a:defRPr sz="18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ES" sz="1600" dirty="0"/>
              <a:t>Criollismo y la independencia</a:t>
            </a:r>
          </a:p>
        </p:txBody>
      </p:sp>
    </p:spTree>
    <p:extLst>
      <p:ext uri="{BB962C8B-B14F-4D97-AF65-F5344CB8AC3E}">
        <p14:creationId xmlns:p14="http://schemas.microsoft.com/office/powerpoint/2010/main" val="347975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7DD9E4-D5B4-08CE-7677-9E317D08A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525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8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85478369-A146-6263-66A7-4DB9943CF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BBE779DA-4186-F804-5784-94A467D8497C}"/>
              </a:ext>
            </a:extLst>
          </p:cNvPr>
          <p:cNvSpPr/>
          <p:nvPr/>
        </p:nvSpPr>
        <p:spPr>
          <a:xfrm>
            <a:off x="2143025" y="977925"/>
            <a:ext cx="6877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EF752B8D-8511-4C81-12B5-254946470C5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D5C601BE-F662-B6A2-1B16-B3279FD23BAA}"/>
              </a:ext>
            </a:extLst>
          </p:cNvPr>
          <p:cNvSpPr/>
          <p:nvPr/>
        </p:nvSpPr>
        <p:spPr>
          <a:xfrm rot="-5400000">
            <a:off x="-1252612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34730FEB-9571-586A-458A-D0F037E745FA}"/>
              </a:ext>
            </a:extLst>
          </p:cNvPr>
          <p:cNvSpPr/>
          <p:nvPr/>
        </p:nvSpPr>
        <p:spPr>
          <a:xfrm rot="-5400000">
            <a:off x="-653948" y="2530373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AE2ABA-12F6-BB1E-E1F0-15B2A34A0247}"/>
              </a:ext>
            </a:extLst>
          </p:cNvPr>
          <p:cNvSpPr txBox="1"/>
          <p:nvPr/>
        </p:nvSpPr>
        <p:spPr>
          <a:xfrm>
            <a:off x="5993148" y="1504744"/>
            <a:ext cx="2884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Google Shape;119;p21">
            <a:extLst>
              <a:ext uri="{FF2B5EF4-FFF2-40B4-BE49-F238E27FC236}">
                <a16:creationId xmlns:a16="http://schemas.microsoft.com/office/drawing/2014/main" id="{A01C7410-D8A4-3D0F-C161-41D47A677DAE}"/>
              </a:ext>
            </a:extLst>
          </p:cNvPr>
          <p:cNvSpPr txBox="1">
            <a:spLocks/>
          </p:cNvSpPr>
          <p:nvPr/>
        </p:nvSpPr>
        <p:spPr>
          <a:xfrm rot="-5400000">
            <a:off x="-2317896" y="2454947"/>
            <a:ext cx="5819723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Reformismo y estallido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8BA17DA-CD87-72BB-8D52-45561B15F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850" y="977423"/>
            <a:ext cx="5314254" cy="35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64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BAEF15A0-488F-E53C-8158-764160189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55077AF2-AC27-4694-3F5B-A9A7BB18EF13}"/>
              </a:ext>
            </a:extLst>
          </p:cNvPr>
          <p:cNvSpPr/>
          <p:nvPr/>
        </p:nvSpPr>
        <p:spPr>
          <a:xfrm>
            <a:off x="2143025" y="977925"/>
            <a:ext cx="6877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AA8DAA13-7A47-D15D-5DF7-23DC51787EB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25F07EEE-4D12-A12F-EE50-0E9437D0E2F2}"/>
              </a:ext>
            </a:extLst>
          </p:cNvPr>
          <p:cNvSpPr/>
          <p:nvPr/>
        </p:nvSpPr>
        <p:spPr>
          <a:xfrm rot="-5400000">
            <a:off x="-1252612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9E73EEC2-15B5-B4BC-94EF-C6D78D9268F1}"/>
              </a:ext>
            </a:extLst>
          </p:cNvPr>
          <p:cNvSpPr/>
          <p:nvPr/>
        </p:nvSpPr>
        <p:spPr>
          <a:xfrm rot="-5400000">
            <a:off x="-653948" y="2530373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22E0E9-61C8-517B-AEBD-D093AA79852C}"/>
              </a:ext>
            </a:extLst>
          </p:cNvPr>
          <p:cNvSpPr txBox="1"/>
          <p:nvPr/>
        </p:nvSpPr>
        <p:spPr>
          <a:xfrm>
            <a:off x="5993148" y="1504744"/>
            <a:ext cx="2884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Google Shape;119;p21">
            <a:extLst>
              <a:ext uri="{FF2B5EF4-FFF2-40B4-BE49-F238E27FC236}">
                <a16:creationId xmlns:a16="http://schemas.microsoft.com/office/drawing/2014/main" id="{8C6B189A-61FF-3013-027D-B9CF0B6445A4}"/>
              </a:ext>
            </a:extLst>
          </p:cNvPr>
          <p:cNvSpPr txBox="1">
            <a:spLocks/>
          </p:cNvSpPr>
          <p:nvPr/>
        </p:nvSpPr>
        <p:spPr>
          <a:xfrm rot="-5400000">
            <a:off x="-2317896" y="2454947"/>
            <a:ext cx="5819723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Reformismo y estallido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7B89A3-6818-CB91-30B3-09D8BACDA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505" y="1236034"/>
            <a:ext cx="46990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89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10F2140C-473A-FD91-D741-16779ED77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731BE18F-D613-BB9E-DC6A-A176DFF4A910}"/>
              </a:ext>
            </a:extLst>
          </p:cNvPr>
          <p:cNvSpPr/>
          <p:nvPr/>
        </p:nvSpPr>
        <p:spPr>
          <a:xfrm>
            <a:off x="2143025" y="977925"/>
            <a:ext cx="6877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4B771078-0422-6744-20BA-89B2EA58ECB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BEBE0137-34D3-EFF0-3E71-D8D43356844C}"/>
              </a:ext>
            </a:extLst>
          </p:cNvPr>
          <p:cNvSpPr/>
          <p:nvPr/>
        </p:nvSpPr>
        <p:spPr>
          <a:xfrm rot="-5400000">
            <a:off x="-1252612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91AA4DF5-0520-8FC0-C3DD-A743F16BD112}"/>
              </a:ext>
            </a:extLst>
          </p:cNvPr>
          <p:cNvSpPr/>
          <p:nvPr/>
        </p:nvSpPr>
        <p:spPr>
          <a:xfrm rot="-5400000">
            <a:off x="-653948" y="2530373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9F7601-E40D-1E57-B2F7-BCC6A5FF3E0E}"/>
              </a:ext>
            </a:extLst>
          </p:cNvPr>
          <p:cNvSpPr txBox="1"/>
          <p:nvPr/>
        </p:nvSpPr>
        <p:spPr>
          <a:xfrm>
            <a:off x="5993148" y="1504744"/>
            <a:ext cx="2884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Google Shape;119;p21">
            <a:extLst>
              <a:ext uri="{FF2B5EF4-FFF2-40B4-BE49-F238E27FC236}">
                <a16:creationId xmlns:a16="http://schemas.microsoft.com/office/drawing/2014/main" id="{ECA4AA7B-1BA0-907F-F2C9-6C24FAD993C4}"/>
              </a:ext>
            </a:extLst>
          </p:cNvPr>
          <p:cNvSpPr txBox="1">
            <a:spLocks/>
          </p:cNvSpPr>
          <p:nvPr/>
        </p:nvSpPr>
        <p:spPr>
          <a:xfrm rot="-5400000">
            <a:off x="-2317896" y="2454947"/>
            <a:ext cx="5819723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Reformismo y estallido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33ED576-71CF-1214-C58C-82053CC1C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622" y="1496868"/>
            <a:ext cx="3195117" cy="25442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9C4C855-3193-CCFC-D9CF-1BBC22868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739" y="1504744"/>
            <a:ext cx="47625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76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9AD109F8-0D90-2D94-5C5F-251058EBF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94951711-E445-AC62-C89D-E4D2AB969FAD}"/>
              </a:ext>
            </a:extLst>
          </p:cNvPr>
          <p:cNvSpPr/>
          <p:nvPr/>
        </p:nvSpPr>
        <p:spPr>
          <a:xfrm>
            <a:off x="2143025" y="977925"/>
            <a:ext cx="6877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DDDDDB63-38B4-27E1-D7A6-CDC2650D265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E0F85BC8-E937-573F-6489-546B45F119E3}"/>
              </a:ext>
            </a:extLst>
          </p:cNvPr>
          <p:cNvSpPr/>
          <p:nvPr/>
        </p:nvSpPr>
        <p:spPr>
          <a:xfrm rot="-5400000">
            <a:off x="-1252612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87B89A94-4964-8D89-D3E4-2DC36AFBE8A5}"/>
              </a:ext>
            </a:extLst>
          </p:cNvPr>
          <p:cNvSpPr/>
          <p:nvPr/>
        </p:nvSpPr>
        <p:spPr>
          <a:xfrm rot="-5400000">
            <a:off x="-653948" y="2530373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38CE12-955E-99AA-2D6E-229789D465D3}"/>
              </a:ext>
            </a:extLst>
          </p:cNvPr>
          <p:cNvSpPr txBox="1"/>
          <p:nvPr/>
        </p:nvSpPr>
        <p:spPr>
          <a:xfrm>
            <a:off x="5993148" y="1504744"/>
            <a:ext cx="2884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Google Shape;119;p21">
            <a:extLst>
              <a:ext uri="{FF2B5EF4-FFF2-40B4-BE49-F238E27FC236}">
                <a16:creationId xmlns:a16="http://schemas.microsoft.com/office/drawing/2014/main" id="{65D90B7E-1975-745B-E3E0-2878B33645C4}"/>
              </a:ext>
            </a:extLst>
          </p:cNvPr>
          <p:cNvSpPr txBox="1">
            <a:spLocks/>
          </p:cNvSpPr>
          <p:nvPr/>
        </p:nvSpPr>
        <p:spPr>
          <a:xfrm rot="-5400000">
            <a:off x="-2317896" y="2454947"/>
            <a:ext cx="5819723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Reformismo y estallido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000D9D7-658F-7C67-E992-AE822F007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850" y="977423"/>
            <a:ext cx="5314254" cy="35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73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HD DISSERT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FD9E0"/>
      </a:accent1>
      <a:accent2>
        <a:srgbClr val="BAC8D3"/>
      </a:accent2>
      <a:accent3>
        <a:srgbClr val="869FB2"/>
      </a:accent3>
      <a:accent4>
        <a:srgbClr val="5F7D95"/>
      </a:accent4>
      <a:accent5>
        <a:srgbClr val="435D74"/>
      </a:accent5>
      <a:accent6>
        <a:srgbClr val="DFE5E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1258</Words>
  <Application>Microsoft Macintosh PowerPoint</Application>
  <PresentationFormat>Presentación en pantalla (16:9)</PresentationFormat>
  <Paragraphs>191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Roboto Condensed</vt:lpstr>
      <vt:lpstr>Roboto</vt:lpstr>
      <vt:lpstr>Lora</vt:lpstr>
      <vt:lpstr>PHD DISSERTATION</vt:lpstr>
      <vt:lpstr>Presentación de PowerPoint</vt:lpstr>
      <vt:lpstr>Historia de las ideologías en Chile</vt:lpstr>
      <vt:lpstr>Historia de las ideologías en Chile</vt:lpstr>
      <vt:lpstr>Historia de las ideologías en Chile</vt:lpstr>
      <vt:lpstr>Presentación de PowerPoint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Antonia Fonck Larrain</cp:lastModifiedBy>
  <cp:revision>17</cp:revision>
  <dcterms:modified xsi:type="dcterms:W3CDTF">2025-09-01T02:45:22Z</dcterms:modified>
</cp:coreProperties>
</file>