
<file path=[Content_Types].xml><?xml version="1.0" encoding="utf-8"?>
<Types xmlns="http://schemas.openxmlformats.org/package/2006/content-types">
  <Default Extension="jpe"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300" r:id="rId2"/>
    <p:sldId id="333" r:id="rId3"/>
    <p:sldId id="329" r:id="rId4"/>
    <p:sldId id="339" r:id="rId5"/>
    <p:sldId id="340" r:id="rId6"/>
    <p:sldId id="334" r:id="rId7"/>
    <p:sldId id="338" r:id="rId8"/>
    <p:sldId id="343" r:id="rId9"/>
    <p:sldId id="345" r:id="rId10"/>
    <p:sldId id="344" r:id="rId11"/>
    <p:sldId id="346" r:id="rId12"/>
    <p:sldId id="347" r:id="rId13"/>
    <p:sldId id="349" r:id="rId14"/>
    <p:sldId id="350" r:id="rId15"/>
    <p:sldId id="348" r:id="rId16"/>
    <p:sldId id="354" r:id="rId17"/>
    <p:sldId id="351" r:id="rId18"/>
    <p:sldId id="353" r:id="rId19"/>
    <p:sldId id="352" r:id="rId20"/>
    <p:sldId id="355" r:id="rId21"/>
    <p:sldId id="341" r:id="rId22"/>
    <p:sldId id="356" r:id="rId23"/>
    <p:sldId id="357" r:id="rId24"/>
    <p:sldId id="358" r:id="rId25"/>
    <p:sldId id="359" r:id="rId26"/>
    <p:sldId id="360" r:id="rId27"/>
    <p:sldId id="363" r:id="rId28"/>
    <p:sldId id="362" r:id="rId29"/>
    <p:sldId id="361" r:id="rId30"/>
    <p:sldId id="364" r:id="rId31"/>
    <p:sldId id="366" r:id="rId32"/>
    <p:sldId id="365" r:id="rId33"/>
    <p:sldId id="276" r:id="rId34"/>
    <p:sldId id="369" r:id="rId35"/>
    <p:sldId id="367"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9EC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153"/>
    <p:restoredTop sz="94830"/>
  </p:normalViewPr>
  <p:slideViewPr>
    <p:cSldViewPr snapToGrid="0" snapToObjects="1">
      <p:cViewPr varScale="1">
        <p:scale>
          <a:sx n="65" d="100"/>
          <a:sy n="65" d="100"/>
        </p:scale>
        <p:origin x="208" y="140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CEE1E-4FCF-C849-8ECF-7C753D6EDFDE}" type="datetimeFigureOut">
              <a:rPr lang="es-CL" smtClean="0"/>
              <a:t>19-11-25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D864A9-3CAA-4E4C-9802-1704A9E9789B}" type="slidenum">
              <a:rPr lang="es-CL" smtClean="0"/>
              <a:t>‹Nº›</a:t>
            </a:fld>
            <a:endParaRPr lang="es-CL"/>
          </a:p>
        </p:txBody>
      </p:sp>
    </p:spTree>
    <p:extLst>
      <p:ext uri="{BB962C8B-B14F-4D97-AF65-F5344CB8AC3E}">
        <p14:creationId xmlns:p14="http://schemas.microsoft.com/office/powerpoint/2010/main" val="1366372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415725B4-C0B2-40DD-8AD9-9A12C0CEB5A8}"/>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5BBEC869-AB50-2D7C-49BD-1FC91DD24C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0A3997E9-78D8-7EAD-5691-D986D698D8C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endParaRPr dirty="0"/>
          </a:p>
        </p:txBody>
      </p:sp>
    </p:spTree>
    <p:extLst>
      <p:ext uri="{BB962C8B-B14F-4D97-AF65-F5344CB8AC3E}">
        <p14:creationId xmlns:p14="http://schemas.microsoft.com/office/powerpoint/2010/main" val="2045072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27E8C9CB-544B-3842-FA8F-5A5E2242F920}"/>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9FDE1B41-AA9A-37A1-E6DB-B719CB249F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4A56059D-A01A-2A45-F385-1757645E711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9677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F80D45F4-3C9A-39C7-654D-CFFD89133A15}"/>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B1A575F1-F3D7-C6CF-261C-B8465FC1BF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E0241541-0F88-D6B8-8FCE-DD6CE729744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5862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FBC7D297-2E35-AC04-7E4F-8737B18A8464}"/>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B70EDBCF-7B47-66A2-DC70-4F24D0725A5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C8C8803A-07A4-EE71-8289-2F58FD2DF59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4757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22B12023-67F5-CB93-12F9-907C1AFFC752}"/>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6B2FA55D-534B-DEC3-6DDA-491D27FBFE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A53595CD-8388-17DD-4385-B32D657060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31670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62BDC726-2618-D493-5BEB-46768571150D}"/>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CC63DA26-F755-C818-5B2E-EAB41E36F0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A0AB54EC-6A85-7898-623B-35C287618B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22700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65959971-9CA8-1B4D-15B9-7BB426DC0E55}"/>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2841D8FF-FF3E-1774-AA80-A46C57C342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64EBE405-4A03-6B77-F802-16C18E199F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81323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E9C55E9B-0A3B-658E-A1A8-2036CC1AC973}"/>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CBC58868-DA43-DAEE-D265-CA948207B3A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6CD76613-2CDF-8B64-D3D4-1785EE319F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73169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99782751-76EB-1616-A392-7B5B7E66B943}"/>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9DDC6225-433D-8D6C-215A-5484C548EE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6D19E60D-EB6F-C408-4EE6-A0160BC56E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9381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24858DF2-F91E-CD48-90C7-1706386E8276}"/>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6846540E-020E-4493-E970-E1C739D4A2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F283BFD0-72F4-4347-E3E9-96AD431E6B5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81322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7A9356E5-4508-0DF5-0E60-6533017A45DE}"/>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1580DDC7-CCA6-FFF1-96C2-29BECAADC7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D964B0E8-9BBE-DF42-91F9-907BB175C5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6933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8BEA88CD-86D1-1BF1-620A-CCEF6AC4DA10}"/>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767B58E0-3344-87F0-9E4A-FECD65B2CD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A1269B63-4509-9543-95BD-B1BD5219CA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3497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F5BB1E95-C159-08D4-E930-5B2815EE8813}"/>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15106458-38C9-2D06-2413-1CF39B8006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953C4195-2A60-40A6-A958-C6F009F262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6192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F72DAC6E-44CC-A9CC-E087-89AA1F150600}"/>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17C4D534-2A3A-87D9-5D2E-EBE5A8B6A5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0F8B4EEF-5C94-1650-F4E8-B18E9060D0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7119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7D390328-607D-F6A5-BD11-4550E180E342}"/>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E9672431-E982-CCE7-3855-2CE48BF6AE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90F3DEA2-9D61-C366-B430-E27C91C4BB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0474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5EF02AB1-949C-5BCE-835F-919ADDA35B22}"/>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EC2D5C38-DD99-EF54-D820-D3FDAA8B5D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34302AEC-478D-3791-C414-6E7F2C815E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12503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0F51D09E-BB79-F732-2F22-C0F230719C34}"/>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3B874189-8404-E427-9C2B-479F0DEC03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AC0D33DD-EF74-26DD-694F-DF0737517F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1233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71F1D698-9557-1E89-2FF3-00EEA5686394}"/>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AD14B357-A576-F6D4-D848-48DF61806F7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E9C23450-10F6-B9C1-290C-61F9332CAA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73842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51800757-DD78-C78D-7B0A-7097C9D45932}"/>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BA095D72-9FAA-8E0B-2527-F4ACC382DA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803BABC4-1D22-8550-A148-F827A47FD0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93283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FF1512A0-16AE-7807-B6EF-989F6391CB9A}"/>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966B20A9-DD5D-C899-3213-EFD3B2BDA2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BE52343D-8C31-893C-641D-B1FBD5D5C2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3677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5B5BCC11-C4C7-F6A1-C16A-4882360C397D}"/>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E691DC1E-9C11-AC08-F539-9938DA8D2D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ECD1B1F0-5170-DA7C-98B9-30CBEFF235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1344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B86C683E-4B0D-66C5-21B5-40071C181D1E}"/>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90434219-AD84-6CAB-2334-04C0F8D290B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DA5CE739-3883-3CB5-2B8B-9454890AA04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99735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176EED16-3274-0DF5-A1F1-D5B3EC39D8A7}"/>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01B7F285-169C-6771-B980-AD581B55EE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D5148726-EC38-A735-2D95-F861625B18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09983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0BD8CBA4-2F74-A0CB-4E66-499A0D3C4E2A}"/>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2E17D0A2-1B26-AF3A-AD15-25BC36FEF8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C1256FE4-2ABE-663A-1AF5-52F5B4B782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5962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5A5D1909-A9A9-FA45-6195-4C1ABC62BDDF}"/>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113F04F4-6572-AFB8-74B9-92A1C64C4F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2C659F81-B077-9DFD-E880-93F54391F0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236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DBD5DAE8-11ED-D506-CCE3-F6B38FCA043E}"/>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1486FBBE-0A03-E2BE-5DBC-4805016FFE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BD581154-1B85-CBE3-6D70-85E89186C2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0445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E994E813-E196-B176-D3F2-CB73E41A75B2}"/>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30E42FAE-3E39-FCF0-C27A-ADA2147362A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2D84AFE3-E26A-4CDF-E85F-518FDD5DC3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9367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CE2CB2AA-F5D7-66C4-C780-4F577F2AF93D}"/>
            </a:ext>
          </a:extLst>
        </p:cNvPr>
        <p:cNvGrpSpPr/>
        <p:nvPr/>
      </p:nvGrpSpPr>
      <p:grpSpPr>
        <a:xfrm>
          <a:off x="0" y="0"/>
          <a:ext cx="0" cy="0"/>
          <a:chOff x="0" y="0"/>
          <a:chExt cx="0" cy="0"/>
        </a:xfrm>
      </p:grpSpPr>
      <p:sp>
        <p:nvSpPr>
          <p:cNvPr id="114" name="Google Shape;114;g5feaf9edaf_0_7654:notes">
            <a:extLst>
              <a:ext uri="{FF2B5EF4-FFF2-40B4-BE49-F238E27FC236}">
                <a16:creationId xmlns:a16="http://schemas.microsoft.com/office/drawing/2014/main" id="{9A75F45B-1757-1260-D5A3-0841A6B384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eaf9edaf_0_7654:notes">
            <a:extLst>
              <a:ext uri="{FF2B5EF4-FFF2-40B4-BE49-F238E27FC236}">
                <a16:creationId xmlns:a16="http://schemas.microsoft.com/office/drawing/2014/main" id="{CD2624AB-1926-D024-02EE-B737045D077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3808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Slide">
  <p:cSld name="Blank Slide">
    <p:spTree>
      <p:nvGrpSpPr>
        <p:cNvPr id="1" name="Shape 100"/>
        <p:cNvGrpSpPr/>
        <p:nvPr/>
      </p:nvGrpSpPr>
      <p:grpSpPr>
        <a:xfrm>
          <a:off x="0" y="0"/>
          <a:ext cx="0" cy="0"/>
          <a:chOff x="0" y="0"/>
          <a:chExt cx="0" cy="0"/>
        </a:xfrm>
      </p:grpSpPr>
    </p:spTree>
    <p:extLst>
      <p:ext uri="{BB962C8B-B14F-4D97-AF65-F5344CB8AC3E}">
        <p14:creationId xmlns:p14="http://schemas.microsoft.com/office/powerpoint/2010/main" val="1748614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LIST">
  <p:cSld name="TITLE + LIST">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rot="-5400000">
            <a:off x="-2816401" y="2940600"/>
            <a:ext cx="7367200" cy="9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87" name="Google Shape;87;p13"/>
          <p:cNvSpPr txBox="1">
            <a:spLocks noGrp="1"/>
          </p:cNvSpPr>
          <p:nvPr>
            <p:ph type="body" idx="1"/>
          </p:nvPr>
        </p:nvSpPr>
        <p:spPr>
          <a:xfrm>
            <a:off x="7196233" y="1188467"/>
            <a:ext cx="4134000" cy="2883600"/>
          </a:xfrm>
          <a:prstGeom prst="rect">
            <a:avLst/>
          </a:prstGeom>
        </p:spPr>
        <p:txBody>
          <a:bodyPr spcFirstLastPara="1" wrap="square" lIns="91425" tIns="91425" rIns="91425" bIns="91425" anchor="t" anchorCtr="0">
            <a:noAutofit/>
          </a:bodyPr>
          <a:lstStyle>
            <a:lvl1pPr marL="609585" lvl="0" indent="-389457" rtl="0">
              <a:lnSpc>
                <a:spcPct val="150000"/>
              </a:lnSpc>
              <a:spcBef>
                <a:spcPts val="0"/>
              </a:spcBef>
              <a:spcAft>
                <a:spcPts val="0"/>
              </a:spcAft>
              <a:buSzPts val="1000"/>
              <a:buChar char="●"/>
              <a:defRPr sz="1333"/>
            </a:lvl1pPr>
            <a:lvl2pPr marL="1219170" lvl="1" indent="-389457" rtl="0">
              <a:lnSpc>
                <a:spcPct val="150000"/>
              </a:lnSpc>
              <a:spcBef>
                <a:spcPts val="2133"/>
              </a:spcBef>
              <a:spcAft>
                <a:spcPts val="0"/>
              </a:spcAft>
              <a:buSzPts val="1000"/>
              <a:buChar char="○"/>
              <a:defRPr sz="1333"/>
            </a:lvl2pPr>
            <a:lvl3pPr marL="1828754" lvl="2" indent="-389457" rtl="0">
              <a:lnSpc>
                <a:spcPct val="150000"/>
              </a:lnSpc>
              <a:spcBef>
                <a:spcPts val="2133"/>
              </a:spcBef>
              <a:spcAft>
                <a:spcPts val="0"/>
              </a:spcAft>
              <a:buSzPts val="1000"/>
              <a:buChar char="■"/>
              <a:defRPr sz="1333"/>
            </a:lvl3pPr>
            <a:lvl4pPr marL="2438339" lvl="3" indent="-389457" rtl="0">
              <a:lnSpc>
                <a:spcPct val="150000"/>
              </a:lnSpc>
              <a:spcBef>
                <a:spcPts val="2133"/>
              </a:spcBef>
              <a:spcAft>
                <a:spcPts val="0"/>
              </a:spcAft>
              <a:buSzPts val="1000"/>
              <a:buChar char="●"/>
              <a:defRPr sz="1333"/>
            </a:lvl4pPr>
            <a:lvl5pPr marL="3047924" lvl="4" indent="-389457" rtl="0">
              <a:lnSpc>
                <a:spcPct val="150000"/>
              </a:lnSpc>
              <a:spcBef>
                <a:spcPts val="2133"/>
              </a:spcBef>
              <a:spcAft>
                <a:spcPts val="0"/>
              </a:spcAft>
              <a:buSzPts val="1000"/>
              <a:buChar char="○"/>
              <a:defRPr sz="1333"/>
            </a:lvl5pPr>
            <a:lvl6pPr marL="3657509" lvl="5" indent="-389457" rtl="0">
              <a:lnSpc>
                <a:spcPct val="150000"/>
              </a:lnSpc>
              <a:spcBef>
                <a:spcPts val="2133"/>
              </a:spcBef>
              <a:spcAft>
                <a:spcPts val="0"/>
              </a:spcAft>
              <a:buSzPts val="1000"/>
              <a:buChar char="■"/>
              <a:defRPr sz="1333"/>
            </a:lvl6pPr>
            <a:lvl7pPr marL="4267093" lvl="6" indent="-389457" rtl="0">
              <a:lnSpc>
                <a:spcPct val="150000"/>
              </a:lnSpc>
              <a:spcBef>
                <a:spcPts val="2133"/>
              </a:spcBef>
              <a:spcAft>
                <a:spcPts val="0"/>
              </a:spcAft>
              <a:buSzPts val="1000"/>
              <a:buChar char="●"/>
              <a:defRPr sz="1333"/>
            </a:lvl7pPr>
            <a:lvl8pPr marL="4876678" lvl="7" indent="-389457" rtl="0">
              <a:lnSpc>
                <a:spcPct val="150000"/>
              </a:lnSpc>
              <a:spcBef>
                <a:spcPts val="2133"/>
              </a:spcBef>
              <a:spcAft>
                <a:spcPts val="0"/>
              </a:spcAft>
              <a:buSzPts val="1000"/>
              <a:buChar char="○"/>
              <a:defRPr sz="1333"/>
            </a:lvl8pPr>
            <a:lvl9pPr marL="5486263" lvl="8" indent="-389457" rtl="0">
              <a:lnSpc>
                <a:spcPct val="150000"/>
              </a:lnSpc>
              <a:spcBef>
                <a:spcPts val="2133"/>
              </a:spcBef>
              <a:spcAft>
                <a:spcPts val="2133"/>
              </a:spcAft>
              <a:buSzPts val="1000"/>
              <a:buChar char="■"/>
              <a:defRPr sz="1333"/>
            </a:lvl9pPr>
          </a:lstStyle>
          <a:p>
            <a:endParaRPr/>
          </a:p>
        </p:txBody>
      </p:sp>
    </p:spTree>
    <p:extLst>
      <p:ext uri="{BB962C8B-B14F-4D97-AF65-F5344CB8AC3E}">
        <p14:creationId xmlns:p14="http://schemas.microsoft.com/office/powerpoint/2010/main" val="2984007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11/19/25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‹Nº›</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courses.lumenlearning.com/suny-fmcc-boundless-worldhistory/chapter/chil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jpe"/><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s://courses.lumenlearning.com/suny-fmcc-boundless-worldhistory/chapter/chil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jpe"/><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courses.lumenlearning.com/suny-fmcc-boundless-worldhistory/chapter/chil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courses.lumenlearning.com/suny-fmcc-boundless-worldhistory/chapter/chil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e"/><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courses.lumenlearning.com/suny-fmcc-boundless-worldhistory/chapter/chil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www.moneypedia.de/index.php/Arturo_Alessandri_y_Palm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jpe"/><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courses.lumenlearning.com/suny-fmcc-boundless-worldhistory/chapter/chil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B440A6-48DF-9DAF-A433-6169AB932D6F}"/>
              </a:ext>
            </a:extLst>
          </p:cNvPr>
          <p:cNvPicPr>
            <a:picLocks noChangeAspect="1"/>
          </p:cNvPicPr>
          <p:nvPr/>
        </p:nvPicPr>
        <p:blipFill>
          <a:blip r:embed="rId2"/>
          <a:stretch>
            <a:fillRect/>
          </a:stretch>
        </p:blipFill>
        <p:spPr>
          <a:xfrm>
            <a:off x="0" y="0"/>
            <a:ext cx="12192000" cy="7575296"/>
          </a:xfrm>
          <a:prstGeom prst="rect">
            <a:avLst/>
          </a:prstGeom>
        </p:spPr>
      </p:pic>
      <p:sp>
        <p:nvSpPr>
          <p:cNvPr id="4" name="Google Shape;109;p20">
            <a:extLst>
              <a:ext uri="{FF2B5EF4-FFF2-40B4-BE49-F238E27FC236}">
                <a16:creationId xmlns:a16="http://schemas.microsoft.com/office/drawing/2014/main" id="{1722AABD-C619-5022-F88B-2515133D77C5}"/>
              </a:ext>
            </a:extLst>
          </p:cNvPr>
          <p:cNvSpPr txBox="1">
            <a:spLocks/>
          </p:cNvSpPr>
          <p:nvPr/>
        </p:nvSpPr>
        <p:spPr>
          <a:xfrm>
            <a:off x="415600" y="1072233"/>
            <a:ext cx="11360800" cy="273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r>
              <a:rPr lang="es-ES_tradnl" sz="3200" noProof="0" dirty="0">
                <a:solidFill>
                  <a:srgbClr val="FFFFFF"/>
                </a:solidFill>
              </a:rPr>
              <a:t>HISTORIA DE LAS IDEOLOGÍAS EN CHILE</a:t>
            </a:r>
          </a:p>
        </p:txBody>
      </p:sp>
      <p:sp>
        <p:nvSpPr>
          <p:cNvPr id="5" name="Google Shape;110;p20">
            <a:extLst>
              <a:ext uri="{FF2B5EF4-FFF2-40B4-BE49-F238E27FC236}">
                <a16:creationId xmlns:a16="http://schemas.microsoft.com/office/drawing/2014/main" id="{BA6A6272-A847-A3AF-D071-6FED81760193}"/>
              </a:ext>
            </a:extLst>
          </p:cNvPr>
          <p:cNvSpPr txBox="1">
            <a:spLocks/>
          </p:cNvSpPr>
          <p:nvPr/>
        </p:nvSpPr>
        <p:spPr>
          <a:xfrm>
            <a:off x="415600" y="3787648"/>
            <a:ext cx="11360800"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1pPr>
            <a:lvl2pPr marL="914400" marR="0" lvl="1"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2pPr>
            <a:lvl3pPr marL="1371600" marR="0" lvl="2"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3pPr>
            <a:lvl4pPr marL="1828800" marR="0" lvl="3"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4pPr>
            <a:lvl5pPr marL="2286000" marR="0" lvl="4"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5pPr>
            <a:lvl6pPr marL="2743200" marR="0" lvl="5"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6pPr>
            <a:lvl7pPr marL="3200400" marR="0" lvl="6"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7pPr>
            <a:lvl8pPr marL="3657600" marR="0" lvl="7"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8pPr>
            <a:lvl9pPr marL="4114800" marR="0" lvl="8"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9pPr>
          </a:lstStyle>
          <a:p>
            <a:pPr marL="0" indent="0"/>
            <a:r>
              <a:rPr lang="es-ES_tradnl" sz="1333" noProof="0" dirty="0">
                <a:solidFill>
                  <a:srgbClr val="FFFFFF"/>
                </a:solidFill>
              </a:rPr>
              <a:t>Prof. Antonia Fonck L.</a:t>
            </a:r>
          </a:p>
        </p:txBody>
      </p:sp>
      <p:sp>
        <p:nvSpPr>
          <p:cNvPr id="6" name="Google Shape;111;p20">
            <a:extLst>
              <a:ext uri="{FF2B5EF4-FFF2-40B4-BE49-F238E27FC236}">
                <a16:creationId xmlns:a16="http://schemas.microsoft.com/office/drawing/2014/main" id="{23CBD701-A61A-3771-0927-93AF923F5A37}"/>
              </a:ext>
            </a:extLst>
          </p:cNvPr>
          <p:cNvSpPr/>
          <p:nvPr/>
        </p:nvSpPr>
        <p:spPr>
          <a:xfrm>
            <a:off x="3690000" y="2673115"/>
            <a:ext cx="4812000" cy="98800"/>
          </a:xfrm>
          <a:prstGeom prst="rect">
            <a:avLst/>
          </a:prstGeom>
          <a:solidFill>
            <a:srgbClr val="FFFFFF">
              <a:alpha val="39290"/>
            </a:srgbClr>
          </a:solidFill>
          <a:ln>
            <a:noFill/>
          </a:ln>
        </p:spPr>
        <p:txBody>
          <a:bodyPr spcFirstLastPara="1" wrap="square" lIns="121900" tIns="121900" rIns="121900" bIns="121900" anchor="ctr" anchorCtr="0">
            <a:noAutofit/>
          </a:bodyPr>
          <a:lstStyle/>
          <a:p>
            <a:endParaRPr lang="es-ES_tradnl" sz="2400" noProof="0" dirty="0"/>
          </a:p>
        </p:txBody>
      </p:sp>
      <p:sp>
        <p:nvSpPr>
          <p:cNvPr id="7" name="Google Shape;112;p20">
            <a:extLst>
              <a:ext uri="{FF2B5EF4-FFF2-40B4-BE49-F238E27FC236}">
                <a16:creationId xmlns:a16="http://schemas.microsoft.com/office/drawing/2014/main" id="{FA09C0C9-308F-A820-3535-57E883F67484}"/>
              </a:ext>
            </a:extLst>
          </p:cNvPr>
          <p:cNvSpPr/>
          <p:nvPr/>
        </p:nvSpPr>
        <p:spPr>
          <a:xfrm>
            <a:off x="3690000" y="4148715"/>
            <a:ext cx="4812000" cy="98800"/>
          </a:xfrm>
          <a:prstGeom prst="rect">
            <a:avLst/>
          </a:prstGeom>
          <a:solidFill>
            <a:srgbClr val="FFFFFF">
              <a:alpha val="39290"/>
            </a:srgbClr>
          </a:solidFill>
          <a:ln>
            <a:noFill/>
          </a:ln>
        </p:spPr>
        <p:txBody>
          <a:bodyPr spcFirstLastPara="1" wrap="square" lIns="121900" tIns="121900" rIns="121900" bIns="121900" anchor="ctr" anchorCtr="0">
            <a:noAutofit/>
          </a:bodyPr>
          <a:lstStyle/>
          <a:p>
            <a:endParaRPr lang="es-ES_tradnl" sz="2400" noProof="0" dirty="0"/>
          </a:p>
        </p:txBody>
      </p:sp>
    </p:spTree>
    <p:extLst>
      <p:ext uri="{BB962C8B-B14F-4D97-AF65-F5344CB8AC3E}">
        <p14:creationId xmlns:p14="http://schemas.microsoft.com/office/powerpoint/2010/main" val="2333966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591F3D7A-2299-533E-1139-9B3144C2172C}"/>
            </a:ext>
          </a:extLst>
        </p:cNvPr>
        <p:cNvGrpSpPr/>
        <p:nvPr/>
      </p:nvGrpSpPr>
      <p:grpSpPr>
        <a:xfrm>
          <a:off x="0" y="0"/>
          <a:ext cx="0" cy="0"/>
          <a:chOff x="0" y="0"/>
          <a:chExt cx="0" cy="0"/>
        </a:xfrm>
      </p:grpSpPr>
      <p:sp>
        <p:nvSpPr>
          <p:cNvPr id="3" name="Google Shape;119;p21">
            <a:extLst>
              <a:ext uri="{FF2B5EF4-FFF2-40B4-BE49-F238E27FC236}">
                <a16:creationId xmlns:a16="http://schemas.microsoft.com/office/drawing/2014/main" id="{AF563919-EE9D-A770-2BE8-FB08E23BA49C}"/>
              </a:ext>
            </a:extLst>
          </p:cNvPr>
          <p:cNvSpPr txBox="1">
            <a:spLocks/>
          </p:cNvSpPr>
          <p:nvPr/>
        </p:nvSpPr>
        <p:spPr>
          <a:xfrm>
            <a:off x="867199" y="378385"/>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pic>
        <p:nvPicPr>
          <p:cNvPr id="4" name="Imagen 3">
            <a:extLst>
              <a:ext uri="{FF2B5EF4-FFF2-40B4-BE49-F238E27FC236}">
                <a16:creationId xmlns:a16="http://schemas.microsoft.com/office/drawing/2014/main" id="{63DE4E8C-0F42-B361-040B-4B5BE7F99181}"/>
              </a:ext>
            </a:extLst>
          </p:cNvPr>
          <p:cNvPicPr>
            <a:picLocks noChangeAspect="1"/>
          </p:cNvPicPr>
          <p:nvPr/>
        </p:nvPicPr>
        <p:blipFill>
          <a:blip r:embed="rId3"/>
          <a:stretch>
            <a:fillRect/>
          </a:stretch>
        </p:blipFill>
        <p:spPr>
          <a:xfrm>
            <a:off x="269348" y="677593"/>
            <a:ext cx="4038600" cy="5486400"/>
          </a:xfrm>
          <a:prstGeom prst="rect">
            <a:avLst/>
          </a:prstGeom>
        </p:spPr>
      </p:pic>
      <p:pic>
        <p:nvPicPr>
          <p:cNvPr id="9" name="Imagen 8">
            <a:extLst>
              <a:ext uri="{FF2B5EF4-FFF2-40B4-BE49-F238E27FC236}">
                <a16:creationId xmlns:a16="http://schemas.microsoft.com/office/drawing/2014/main" id="{038AF8E0-CF8B-E3A1-13D6-74B14DA560C4}"/>
              </a:ext>
            </a:extLst>
          </p:cNvPr>
          <p:cNvPicPr>
            <a:picLocks noChangeAspect="1"/>
          </p:cNvPicPr>
          <p:nvPr/>
        </p:nvPicPr>
        <p:blipFill>
          <a:blip r:embed="rId4"/>
          <a:stretch>
            <a:fillRect/>
          </a:stretch>
        </p:blipFill>
        <p:spPr>
          <a:xfrm>
            <a:off x="5374585" y="12020"/>
            <a:ext cx="5719628" cy="6858000"/>
          </a:xfrm>
          <a:prstGeom prst="rect">
            <a:avLst/>
          </a:prstGeom>
        </p:spPr>
      </p:pic>
    </p:spTree>
    <p:extLst>
      <p:ext uri="{BB962C8B-B14F-4D97-AF65-F5344CB8AC3E}">
        <p14:creationId xmlns:p14="http://schemas.microsoft.com/office/powerpoint/2010/main" val="2656039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6A020C74-F15F-3AD6-6263-A49E2D6CEA37}"/>
            </a:ext>
          </a:extLst>
        </p:cNvPr>
        <p:cNvGrpSpPr/>
        <p:nvPr/>
      </p:nvGrpSpPr>
      <p:grpSpPr>
        <a:xfrm>
          <a:off x="0" y="0"/>
          <a:ext cx="0" cy="0"/>
          <a:chOff x="0" y="0"/>
          <a:chExt cx="0" cy="0"/>
        </a:xfrm>
      </p:grpSpPr>
      <p:sp>
        <p:nvSpPr>
          <p:cNvPr id="3" name="Google Shape;119;p21">
            <a:extLst>
              <a:ext uri="{FF2B5EF4-FFF2-40B4-BE49-F238E27FC236}">
                <a16:creationId xmlns:a16="http://schemas.microsoft.com/office/drawing/2014/main" id="{2A7190CE-8481-E704-E697-66135223A5D9}"/>
              </a:ext>
            </a:extLst>
          </p:cNvPr>
          <p:cNvSpPr txBox="1">
            <a:spLocks/>
          </p:cNvSpPr>
          <p:nvPr/>
        </p:nvSpPr>
        <p:spPr>
          <a:xfrm>
            <a:off x="867199" y="378385"/>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pic>
        <p:nvPicPr>
          <p:cNvPr id="2" name="Imagen 1">
            <a:extLst>
              <a:ext uri="{FF2B5EF4-FFF2-40B4-BE49-F238E27FC236}">
                <a16:creationId xmlns:a16="http://schemas.microsoft.com/office/drawing/2014/main" id="{2F43705E-9FF0-7191-7810-4F2643405EEC}"/>
              </a:ext>
            </a:extLst>
          </p:cNvPr>
          <p:cNvPicPr>
            <a:picLocks noChangeAspect="1"/>
          </p:cNvPicPr>
          <p:nvPr/>
        </p:nvPicPr>
        <p:blipFill>
          <a:blip r:embed="rId3"/>
          <a:stretch>
            <a:fillRect/>
          </a:stretch>
        </p:blipFill>
        <p:spPr>
          <a:xfrm>
            <a:off x="7426559" y="866784"/>
            <a:ext cx="3466728" cy="5088049"/>
          </a:xfrm>
          <a:prstGeom prst="rect">
            <a:avLst/>
          </a:prstGeom>
        </p:spPr>
      </p:pic>
      <p:pic>
        <p:nvPicPr>
          <p:cNvPr id="9" name="Imagen 8">
            <a:extLst>
              <a:ext uri="{FF2B5EF4-FFF2-40B4-BE49-F238E27FC236}">
                <a16:creationId xmlns:a16="http://schemas.microsoft.com/office/drawing/2014/main" id="{ACD2441C-69A2-AFDF-0587-720AAE0354BA}"/>
              </a:ext>
            </a:extLst>
          </p:cNvPr>
          <p:cNvPicPr>
            <a:picLocks noChangeAspect="1"/>
          </p:cNvPicPr>
          <p:nvPr/>
        </p:nvPicPr>
        <p:blipFill>
          <a:blip r:embed="rId4"/>
          <a:stretch>
            <a:fillRect/>
          </a:stretch>
        </p:blipFill>
        <p:spPr>
          <a:xfrm>
            <a:off x="715617" y="866785"/>
            <a:ext cx="5791200" cy="5181600"/>
          </a:xfrm>
          <a:prstGeom prst="rect">
            <a:avLst/>
          </a:prstGeom>
        </p:spPr>
      </p:pic>
    </p:spTree>
    <p:extLst>
      <p:ext uri="{BB962C8B-B14F-4D97-AF65-F5344CB8AC3E}">
        <p14:creationId xmlns:p14="http://schemas.microsoft.com/office/powerpoint/2010/main" val="770951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115C3077-695D-4938-0D95-16C5B9155D8E}"/>
            </a:ext>
          </a:extLst>
        </p:cNvPr>
        <p:cNvGrpSpPr/>
        <p:nvPr/>
      </p:nvGrpSpPr>
      <p:grpSpPr>
        <a:xfrm>
          <a:off x="0" y="0"/>
          <a:ext cx="0" cy="0"/>
          <a:chOff x="0" y="0"/>
          <a:chExt cx="0" cy="0"/>
        </a:xfrm>
      </p:grpSpPr>
      <p:sp>
        <p:nvSpPr>
          <p:cNvPr id="117" name="Google Shape;117;p21">
            <a:extLst>
              <a:ext uri="{FF2B5EF4-FFF2-40B4-BE49-F238E27FC236}">
                <a16:creationId xmlns:a16="http://schemas.microsoft.com/office/drawing/2014/main" id="{14618CC0-09B8-3C64-A453-0F246000B7A9}"/>
              </a:ext>
            </a:extLst>
          </p:cNvPr>
          <p:cNvSpPr/>
          <p:nvPr/>
        </p:nvSpPr>
        <p:spPr>
          <a:xfrm>
            <a:off x="2807567" y="969200"/>
            <a:ext cx="8617600" cy="4716400"/>
          </a:xfrm>
          <a:prstGeom prst="rect">
            <a:avLst/>
          </a:prstGeom>
          <a:noFill/>
          <a:ln w="19050" cap="flat" cmpd="sng">
            <a:solidFill>
              <a:srgbClr val="78909C"/>
            </a:solidFill>
            <a:prstDash val="solid"/>
            <a:round/>
            <a:headEnd type="none" w="sm" len="sm"/>
            <a:tailEnd type="none" w="sm" len="sm"/>
          </a:ln>
        </p:spPr>
        <p:txBody>
          <a:bodyPr spcFirstLastPara="1" wrap="square" lIns="121900" tIns="121900" rIns="121900" bIns="121900" anchor="ctr" anchorCtr="0">
            <a:noAutofit/>
          </a:bodyPr>
          <a:lstStyle/>
          <a:p>
            <a:endParaRPr lang="es-ES_tradnl" sz="2400" dirty="0"/>
          </a:p>
        </p:txBody>
      </p:sp>
      <p:sp>
        <p:nvSpPr>
          <p:cNvPr id="118" name="Google Shape;118;p21">
            <a:extLst>
              <a:ext uri="{FF2B5EF4-FFF2-40B4-BE49-F238E27FC236}">
                <a16:creationId xmlns:a16="http://schemas.microsoft.com/office/drawing/2014/main" id="{57DBB1FF-75FC-675F-646E-C9C25C772264}"/>
              </a:ext>
            </a:extLst>
          </p:cNvPr>
          <p:cNvSpPr/>
          <p:nvPr/>
        </p:nvSpPr>
        <p:spPr>
          <a:xfrm>
            <a:off x="2328015" y="1516135"/>
            <a:ext cx="8617600" cy="47164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121" name="Google Shape;121;p21">
            <a:extLst>
              <a:ext uri="{FF2B5EF4-FFF2-40B4-BE49-F238E27FC236}">
                <a16:creationId xmlns:a16="http://schemas.microsoft.com/office/drawing/2014/main" id="{414A7976-7B7F-C232-F5B4-A4A334416421}"/>
              </a:ext>
            </a:extLst>
          </p:cNvPr>
          <p:cNvSpPr/>
          <p:nvPr/>
        </p:nvSpPr>
        <p:spPr>
          <a:xfrm rot="-5400000">
            <a:off x="-1422467" y="3379600"/>
            <a:ext cx="4240000" cy="988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122" name="Google Shape;122;p21">
            <a:extLst>
              <a:ext uri="{FF2B5EF4-FFF2-40B4-BE49-F238E27FC236}">
                <a16:creationId xmlns:a16="http://schemas.microsoft.com/office/drawing/2014/main" id="{15E49C85-FF4D-6D5C-52F5-B543AB420FE3}"/>
              </a:ext>
            </a:extLst>
          </p:cNvPr>
          <p:cNvSpPr/>
          <p:nvPr/>
        </p:nvSpPr>
        <p:spPr>
          <a:xfrm rot="-5400000">
            <a:off x="-715000" y="3379600"/>
            <a:ext cx="4240000" cy="988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2" name="CuadroTexto 1">
            <a:extLst>
              <a:ext uri="{FF2B5EF4-FFF2-40B4-BE49-F238E27FC236}">
                <a16:creationId xmlns:a16="http://schemas.microsoft.com/office/drawing/2014/main" id="{A53D2204-847C-A058-2D0D-34CF636B69DE}"/>
              </a:ext>
            </a:extLst>
          </p:cNvPr>
          <p:cNvSpPr txBox="1"/>
          <p:nvPr/>
        </p:nvSpPr>
        <p:spPr>
          <a:xfrm>
            <a:off x="2807567" y="1536174"/>
            <a:ext cx="8138048" cy="3416320"/>
          </a:xfrm>
          <a:prstGeom prst="rect">
            <a:avLst/>
          </a:prstGeom>
          <a:noFill/>
        </p:spPr>
        <p:txBody>
          <a:bodyPr wrap="square" rtlCol="0">
            <a:spAutoFit/>
          </a:bodyPr>
          <a:lstStyle/>
          <a:p>
            <a:r>
              <a:rPr lang="es-CL" sz="2400"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La crisis de 1925 es el punto en que el viejo régimen parlamentario termina de derrumbarse. Durante años, el Congreso había bloqueado sistemáticamente las reformas sociales y políticas impulsadas por Arturo Alessandri. La “rotativa ministerial” hacía imposible gobernar, y la creciente cuestión social -huelgas, pobreza urbana, inflación, organización obrera- mostraba que el país necesitaba cambios profundos que el parlamentarismo ya no podía procesar.</a:t>
            </a:r>
          </a:p>
        </p:txBody>
      </p:sp>
      <p:sp>
        <p:nvSpPr>
          <p:cNvPr id="3" name="Google Shape;119;p21">
            <a:extLst>
              <a:ext uri="{FF2B5EF4-FFF2-40B4-BE49-F238E27FC236}">
                <a16:creationId xmlns:a16="http://schemas.microsoft.com/office/drawing/2014/main" id="{946E5C98-AAA1-C8E8-A71D-0E527B79DEB7}"/>
              </a:ext>
            </a:extLst>
          </p:cNvPr>
          <p:cNvSpPr txBox="1">
            <a:spLocks/>
          </p:cNvSpPr>
          <p:nvPr/>
        </p:nvSpPr>
        <p:spPr>
          <a:xfrm>
            <a:off x="-250833" y="-166219"/>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r>
              <a:rPr lang="es-ES_tradnl" sz="3200" dirty="0">
                <a:solidFill>
                  <a:srgbClr val="78909C"/>
                </a:solidFill>
              </a:rPr>
              <a:t>Crisis 1925</a:t>
            </a:r>
          </a:p>
        </p:txBody>
      </p:sp>
    </p:spTree>
    <p:extLst>
      <p:ext uri="{BB962C8B-B14F-4D97-AF65-F5344CB8AC3E}">
        <p14:creationId xmlns:p14="http://schemas.microsoft.com/office/powerpoint/2010/main" val="3118172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0ABC7A4F-6F36-C982-8F68-208EB94A5D21}"/>
            </a:ext>
          </a:extLst>
        </p:cNvPr>
        <p:cNvGrpSpPr/>
        <p:nvPr/>
      </p:nvGrpSpPr>
      <p:grpSpPr>
        <a:xfrm>
          <a:off x="0" y="0"/>
          <a:ext cx="0" cy="0"/>
          <a:chOff x="0" y="0"/>
          <a:chExt cx="0" cy="0"/>
        </a:xfrm>
      </p:grpSpPr>
      <p:sp>
        <p:nvSpPr>
          <p:cNvPr id="121" name="Google Shape;121;p21">
            <a:extLst>
              <a:ext uri="{FF2B5EF4-FFF2-40B4-BE49-F238E27FC236}">
                <a16:creationId xmlns:a16="http://schemas.microsoft.com/office/drawing/2014/main" id="{50760664-76D4-8F9F-DDE6-E6D3D3138CAA}"/>
              </a:ext>
            </a:extLst>
          </p:cNvPr>
          <p:cNvSpPr/>
          <p:nvPr/>
        </p:nvSpPr>
        <p:spPr>
          <a:xfrm rot="-5400000">
            <a:off x="-1422467" y="3379600"/>
            <a:ext cx="4240000" cy="988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122" name="Google Shape;122;p21">
            <a:extLst>
              <a:ext uri="{FF2B5EF4-FFF2-40B4-BE49-F238E27FC236}">
                <a16:creationId xmlns:a16="http://schemas.microsoft.com/office/drawing/2014/main" id="{9B9EE925-A587-743F-E248-20521995E366}"/>
              </a:ext>
            </a:extLst>
          </p:cNvPr>
          <p:cNvSpPr/>
          <p:nvPr/>
        </p:nvSpPr>
        <p:spPr>
          <a:xfrm rot="-5400000">
            <a:off x="-715000" y="3379600"/>
            <a:ext cx="4240000" cy="988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2" name="CuadroTexto 1">
            <a:extLst>
              <a:ext uri="{FF2B5EF4-FFF2-40B4-BE49-F238E27FC236}">
                <a16:creationId xmlns:a16="http://schemas.microsoft.com/office/drawing/2014/main" id="{7C737390-6353-368B-6376-0CA58E831062}"/>
              </a:ext>
            </a:extLst>
          </p:cNvPr>
          <p:cNvSpPr txBox="1"/>
          <p:nvPr/>
        </p:nvSpPr>
        <p:spPr>
          <a:xfrm>
            <a:off x="1760724" y="1167565"/>
            <a:ext cx="10198682" cy="5262979"/>
          </a:xfrm>
          <a:prstGeom prst="rect">
            <a:avLst/>
          </a:prstGeom>
          <a:noFill/>
        </p:spPr>
        <p:txBody>
          <a:bodyPr wrap="square" rtlCol="0">
            <a:spAutoFit/>
          </a:bodyPr>
          <a:lstStyle/>
          <a:p>
            <a:r>
              <a:rPr lang="es-CL" sz="2400"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Tras cuatro años de </a:t>
            </a:r>
            <a:r>
              <a:rPr lang="es-CL" sz="2400" b="1"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estancamiento legislativo </a:t>
            </a:r>
            <a:r>
              <a:rPr lang="es-CL" sz="2400"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del gobierno de Arturo Alessandri, que había llegado a la presidencia de la República con un programa de reformas sociales que le hizo ganar gran popularidad y la aprobación de la una ley por el Congreso que creaba la dieta parlamentaria, el 2 de septiembre de 1924, </a:t>
            </a:r>
            <a:r>
              <a:rPr lang="es-CL" sz="2400" b="1"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un grupo de oficiales jóvenes del ejército encabezados por Marmaduke Grove y Carlos Ib</a:t>
            </a:r>
            <a:r>
              <a:rPr lang="es-CL" sz="2400"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áñez se reunió en la galería del Senado y presionó a los parlamentarios a que votaran en contra de la dieta parlamentaria. </a:t>
            </a:r>
          </a:p>
          <a:p>
            <a:r>
              <a:rPr lang="es-CL" sz="2400"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Dos días después y tras el apoyo a los amotinados por el general Luis Altamirano, los oficiales en conflicto </a:t>
            </a:r>
            <a:r>
              <a:rPr lang="es-CL" sz="2400" b="1"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expusieron sus demandas </a:t>
            </a:r>
            <a:r>
              <a:rPr lang="es-CL" sz="2400"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al presidente Alessandri: </a:t>
            </a:r>
            <a:r>
              <a:rPr lang="es-CL" sz="2400" b="1"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suprimir la dieta, aprobar de manera inmediata un impuesto a la renta, promulgar el Código Laboral </a:t>
            </a:r>
            <a:r>
              <a:rPr lang="es-CL" sz="2400"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que había presentado meses antes el gobierno al Congreso, mejoras salariales para los militares y la renuncia de tres ministros del gabinete. </a:t>
            </a:r>
          </a:p>
        </p:txBody>
      </p:sp>
      <p:sp>
        <p:nvSpPr>
          <p:cNvPr id="3" name="Google Shape;119;p21">
            <a:extLst>
              <a:ext uri="{FF2B5EF4-FFF2-40B4-BE49-F238E27FC236}">
                <a16:creationId xmlns:a16="http://schemas.microsoft.com/office/drawing/2014/main" id="{A848365E-C46A-B493-B025-945512490F6D}"/>
              </a:ext>
            </a:extLst>
          </p:cNvPr>
          <p:cNvSpPr txBox="1">
            <a:spLocks/>
          </p:cNvSpPr>
          <p:nvPr/>
        </p:nvSpPr>
        <p:spPr>
          <a:xfrm>
            <a:off x="-1622434" y="-60944"/>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r>
              <a:rPr lang="es-ES_tradnl" sz="3200" dirty="0">
                <a:solidFill>
                  <a:srgbClr val="78909C"/>
                </a:solidFill>
              </a:rPr>
              <a:t>Ruido de sables</a:t>
            </a:r>
          </a:p>
        </p:txBody>
      </p:sp>
    </p:spTree>
    <p:extLst>
      <p:ext uri="{BB962C8B-B14F-4D97-AF65-F5344CB8AC3E}">
        <p14:creationId xmlns:p14="http://schemas.microsoft.com/office/powerpoint/2010/main" val="460700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E8E26258-A843-F70C-BBCE-CF07C20FCF85}"/>
            </a:ext>
          </a:extLst>
        </p:cNvPr>
        <p:cNvGrpSpPr/>
        <p:nvPr/>
      </p:nvGrpSpPr>
      <p:grpSpPr>
        <a:xfrm>
          <a:off x="0" y="0"/>
          <a:ext cx="0" cy="0"/>
          <a:chOff x="0" y="0"/>
          <a:chExt cx="0" cy="0"/>
        </a:xfrm>
      </p:grpSpPr>
      <p:sp>
        <p:nvSpPr>
          <p:cNvPr id="121" name="Google Shape;121;p21">
            <a:extLst>
              <a:ext uri="{FF2B5EF4-FFF2-40B4-BE49-F238E27FC236}">
                <a16:creationId xmlns:a16="http://schemas.microsoft.com/office/drawing/2014/main" id="{DD38E500-B9BC-16E1-42FD-29419FC6C251}"/>
              </a:ext>
            </a:extLst>
          </p:cNvPr>
          <p:cNvSpPr/>
          <p:nvPr/>
        </p:nvSpPr>
        <p:spPr>
          <a:xfrm rot="-5400000">
            <a:off x="-1422467" y="3379600"/>
            <a:ext cx="4240000" cy="988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122" name="Google Shape;122;p21">
            <a:extLst>
              <a:ext uri="{FF2B5EF4-FFF2-40B4-BE49-F238E27FC236}">
                <a16:creationId xmlns:a16="http://schemas.microsoft.com/office/drawing/2014/main" id="{1280DF84-EBD9-8112-E461-9F415A34FAA7}"/>
              </a:ext>
            </a:extLst>
          </p:cNvPr>
          <p:cNvSpPr/>
          <p:nvPr/>
        </p:nvSpPr>
        <p:spPr>
          <a:xfrm rot="-5400000">
            <a:off x="-715000" y="3379600"/>
            <a:ext cx="4240000" cy="988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2" name="CuadroTexto 1">
            <a:extLst>
              <a:ext uri="{FF2B5EF4-FFF2-40B4-BE49-F238E27FC236}">
                <a16:creationId xmlns:a16="http://schemas.microsoft.com/office/drawing/2014/main" id="{4B171670-5CEB-6EA2-A9EC-790C6AE5AB1D}"/>
              </a:ext>
            </a:extLst>
          </p:cNvPr>
          <p:cNvSpPr txBox="1"/>
          <p:nvPr/>
        </p:nvSpPr>
        <p:spPr>
          <a:xfrm>
            <a:off x="1760724" y="1167565"/>
            <a:ext cx="10198682" cy="4154984"/>
          </a:xfrm>
          <a:prstGeom prst="rect">
            <a:avLst/>
          </a:prstGeom>
          <a:noFill/>
        </p:spPr>
        <p:txBody>
          <a:bodyPr wrap="square" rtlCol="0">
            <a:spAutoFit/>
          </a:bodyPr>
          <a:lstStyle/>
          <a:p>
            <a:r>
              <a:rPr lang="es-CL" sz="2400" dirty="0">
                <a:latin typeface="Roboto" panose="02000000000000000000" pitchFamily="2" charset="0"/>
                <a:ea typeface="Roboto" panose="02000000000000000000" pitchFamily="2" charset="0"/>
                <a:cs typeface="Roboto" panose="02000000000000000000" pitchFamily="2" charset="0"/>
              </a:rPr>
              <a:t>Una semana más tarde una Junta Militar </a:t>
            </a:r>
            <a:r>
              <a:rPr lang="es-CL" sz="2400" b="1" dirty="0">
                <a:latin typeface="Roboto" panose="02000000000000000000" pitchFamily="2" charset="0"/>
                <a:ea typeface="Roboto" panose="02000000000000000000" pitchFamily="2" charset="0"/>
                <a:cs typeface="Roboto" panose="02000000000000000000" pitchFamily="2" charset="0"/>
              </a:rPr>
              <a:t>clausuró el Congreso </a:t>
            </a:r>
            <a:r>
              <a:rPr lang="es-CL" sz="2400" dirty="0">
                <a:latin typeface="Roboto" panose="02000000000000000000" pitchFamily="2" charset="0"/>
                <a:ea typeface="Roboto" panose="02000000000000000000" pitchFamily="2" charset="0"/>
                <a:cs typeface="Roboto" panose="02000000000000000000" pitchFamily="2" charset="0"/>
              </a:rPr>
              <a:t>mientras Alessandri hizo entrega del mando al Vicepresidente, un 11 de septiembre y partió de viaje a Europa. </a:t>
            </a:r>
          </a:p>
          <a:p>
            <a:endParaRPr lang="es-CL" sz="2400" dirty="0">
              <a:latin typeface="Roboto" panose="02000000000000000000" pitchFamily="2" charset="0"/>
              <a:ea typeface="Roboto" panose="02000000000000000000" pitchFamily="2" charset="0"/>
              <a:cs typeface="Roboto" panose="02000000000000000000" pitchFamily="2" charset="0"/>
            </a:endParaRPr>
          </a:p>
          <a:p>
            <a:r>
              <a:rPr lang="es-CL" sz="2400" dirty="0">
                <a:latin typeface="Roboto" panose="02000000000000000000" pitchFamily="2" charset="0"/>
                <a:ea typeface="Roboto" panose="02000000000000000000" pitchFamily="2" charset="0"/>
                <a:cs typeface="Roboto" panose="02000000000000000000" pitchFamily="2" charset="0"/>
              </a:rPr>
              <a:t>Ese mismo día, se constituyó la primera </a:t>
            </a:r>
            <a:r>
              <a:rPr lang="es-CL" sz="2400" b="1" dirty="0">
                <a:latin typeface="Roboto" panose="02000000000000000000" pitchFamily="2" charset="0"/>
                <a:ea typeface="Roboto" panose="02000000000000000000" pitchFamily="2" charset="0"/>
                <a:cs typeface="Roboto" panose="02000000000000000000" pitchFamily="2" charset="0"/>
              </a:rPr>
              <a:t>Junta de Gobierno</a:t>
            </a:r>
            <a:r>
              <a:rPr lang="es-CL" sz="2400" dirty="0">
                <a:latin typeface="Roboto" panose="02000000000000000000" pitchFamily="2" charset="0"/>
                <a:ea typeface="Roboto" panose="02000000000000000000" pitchFamily="2" charset="0"/>
                <a:cs typeface="Roboto" panose="02000000000000000000" pitchFamily="2" charset="0"/>
              </a:rPr>
              <a:t>, presidida por el general Luis Altamirano, que disolvió el Congreso Nacional.</a:t>
            </a:r>
          </a:p>
          <a:p>
            <a:endParaRPr lang="es-CL" sz="2400" dirty="0">
              <a:latin typeface="Roboto" panose="02000000000000000000" pitchFamily="2" charset="0"/>
              <a:ea typeface="Roboto" panose="02000000000000000000" pitchFamily="2" charset="0"/>
              <a:cs typeface="Roboto" panose="02000000000000000000" pitchFamily="2" charset="0"/>
            </a:endParaRPr>
          </a:p>
          <a:p>
            <a:r>
              <a:rPr lang="es-CL" sz="2400" dirty="0">
                <a:latin typeface="Roboto" panose="02000000000000000000" pitchFamily="2" charset="0"/>
                <a:ea typeface="Roboto" panose="02000000000000000000" pitchFamily="2" charset="0"/>
                <a:cs typeface="Roboto" panose="02000000000000000000" pitchFamily="2" charset="0"/>
              </a:rPr>
              <a:t>En enero de 1925 un </a:t>
            </a:r>
            <a:r>
              <a:rPr lang="es-CL" sz="2400" b="1" dirty="0">
                <a:latin typeface="Roboto" panose="02000000000000000000" pitchFamily="2" charset="0"/>
                <a:ea typeface="Roboto" panose="02000000000000000000" pitchFamily="2" charset="0"/>
                <a:cs typeface="Roboto" panose="02000000000000000000" pitchFamily="2" charset="0"/>
              </a:rPr>
              <a:t>movimiento militar reformista </a:t>
            </a:r>
            <a:r>
              <a:rPr lang="es-CL" sz="2400" dirty="0">
                <a:latin typeface="Roboto" panose="02000000000000000000" pitchFamily="2" charset="0"/>
                <a:ea typeface="Roboto" panose="02000000000000000000" pitchFamily="2" charset="0"/>
                <a:cs typeface="Roboto" panose="02000000000000000000" pitchFamily="2" charset="0"/>
              </a:rPr>
              <a:t>reemplazó a la junta anterior y promovió el regreso del Presidente Alessandri.</a:t>
            </a:r>
          </a:p>
          <a:p>
            <a:endParaRPr lang="es-CL" sz="2400"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endParaRPr>
          </a:p>
          <a:p>
            <a:r>
              <a:rPr lang="es-CL" sz="2400"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Consolidación del poder de </a:t>
            </a:r>
            <a:r>
              <a:rPr lang="es-CL" sz="2400" b="1"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Carlos Ibáñez del Campo</a:t>
            </a:r>
          </a:p>
        </p:txBody>
      </p:sp>
      <p:sp>
        <p:nvSpPr>
          <p:cNvPr id="3" name="Google Shape;119;p21">
            <a:extLst>
              <a:ext uri="{FF2B5EF4-FFF2-40B4-BE49-F238E27FC236}">
                <a16:creationId xmlns:a16="http://schemas.microsoft.com/office/drawing/2014/main" id="{E82F426E-3706-38C6-AB7A-C3717F881146}"/>
              </a:ext>
            </a:extLst>
          </p:cNvPr>
          <p:cNvSpPr txBox="1">
            <a:spLocks/>
          </p:cNvSpPr>
          <p:nvPr/>
        </p:nvSpPr>
        <p:spPr>
          <a:xfrm>
            <a:off x="-1622434" y="-60944"/>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r>
              <a:rPr lang="es-ES_tradnl" sz="3200" dirty="0">
                <a:solidFill>
                  <a:srgbClr val="78909C"/>
                </a:solidFill>
              </a:rPr>
              <a:t>Ruido de sables</a:t>
            </a:r>
          </a:p>
        </p:txBody>
      </p:sp>
    </p:spTree>
    <p:extLst>
      <p:ext uri="{BB962C8B-B14F-4D97-AF65-F5344CB8AC3E}">
        <p14:creationId xmlns:p14="http://schemas.microsoft.com/office/powerpoint/2010/main" val="1126396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1F8503A1-0C4A-F4EB-4C79-FB62EF2BF517}"/>
            </a:ext>
          </a:extLst>
        </p:cNvPr>
        <p:cNvGrpSpPr/>
        <p:nvPr/>
      </p:nvGrpSpPr>
      <p:grpSpPr>
        <a:xfrm>
          <a:off x="0" y="0"/>
          <a:ext cx="0" cy="0"/>
          <a:chOff x="0" y="0"/>
          <a:chExt cx="0" cy="0"/>
        </a:xfrm>
      </p:grpSpPr>
      <p:sp>
        <p:nvSpPr>
          <p:cNvPr id="118" name="Google Shape;118;p21">
            <a:extLst>
              <a:ext uri="{FF2B5EF4-FFF2-40B4-BE49-F238E27FC236}">
                <a16:creationId xmlns:a16="http://schemas.microsoft.com/office/drawing/2014/main" id="{C3A7EA29-96E2-922A-B10A-6E5C98344BDE}"/>
              </a:ext>
            </a:extLst>
          </p:cNvPr>
          <p:cNvSpPr/>
          <p:nvPr/>
        </p:nvSpPr>
        <p:spPr>
          <a:xfrm>
            <a:off x="1715565" y="854765"/>
            <a:ext cx="10198139" cy="5466522"/>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121" name="Google Shape;121;p21">
            <a:extLst>
              <a:ext uri="{FF2B5EF4-FFF2-40B4-BE49-F238E27FC236}">
                <a16:creationId xmlns:a16="http://schemas.microsoft.com/office/drawing/2014/main" id="{9D454735-0AD6-481A-A5DD-BC998CCDB54E}"/>
              </a:ext>
            </a:extLst>
          </p:cNvPr>
          <p:cNvSpPr/>
          <p:nvPr/>
        </p:nvSpPr>
        <p:spPr>
          <a:xfrm rot="-5400000">
            <a:off x="-1422467" y="3379600"/>
            <a:ext cx="4240000" cy="988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122" name="Google Shape;122;p21">
            <a:extLst>
              <a:ext uri="{FF2B5EF4-FFF2-40B4-BE49-F238E27FC236}">
                <a16:creationId xmlns:a16="http://schemas.microsoft.com/office/drawing/2014/main" id="{6D48179B-2DD8-4351-1B56-AD606A9A1140}"/>
              </a:ext>
            </a:extLst>
          </p:cNvPr>
          <p:cNvSpPr/>
          <p:nvPr/>
        </p:nvSpPr>
        <p:spPr>
          <a:xfrm rot="-5400000">
            <a:off x="-715000" y="3379600"/>
            <a:ext cx="4240000" cy="988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2" name="CuadroTexto 1">
            <a:extLst>
              <a:ext uri="{FF2B5EF4-FFF2-40B4-BE49-F238E27FC236}">
                <a16:creationId xmlns:a16="http://schemas.microsoft.com/office/drawing/2014/main" id="{1F56E79A-4D5A-10C2-DED9-6F9BE4B3EC75}"/>
              </a:ext>
            </a:extLst>
          </p:cNvPr>
          <p:cNvSpPr txBox="1"/>
          <p:nvPr/>
        </p:nvSpPr>
        <p:spPr>
          <a:xfrm>
            <a:off x="2063067" y="1070461"/>
            <a:ext cx="8882548" cy="6001643"/>
          </a:xfrm>
          <a:prstGeom prst="rect">
            <a:avLst/>
          </a:prstGeom>
          <a:noFill/>
        </p:spPr>
        <p:txBody>
          <a:bodyPr wrap="square" rtlCol="0">
            <a:spAutoFit/>
          </a:bodyPr>
          <a:lstStyle/>
          <a:p>
            <a:pPr algn="just"/>
            <a:r>
              <a:rPr lang="es-CL" sz="2400" dirty="0">
                <a:latin typeface="Roboto" panose="02000000000000000000" pitchFamily="2" charset="0"/>
                <a:ea typeface="Roboto" panose="02000000000000000000" pitchFamily="2" charset="0"/>
                <a:cs typeface="Roboto" panose="02000000000000000000" pitchFamily="2" charset="0"/>
              </a:rPr>
              <a:t>En marzo de 1925 reasumió el poder, realizando importantes reformas. En materia política, una nueva carta fundamental, la Constitución de 1925 que fortaleció el poder presidencial y terminó con el régimen parlamentario. En lo económico, se creó el Banco Central y se estableció el régimen de patrón oro, asimismo, se promulgó una nueva legislación tributaria con el fin de compensar los menores ingresos fiscales del salitre. </a:t>
            </a:r>
          </a:p>
          <a:p>
            <a:pPr algn="just"/>
            <a:endParaRPr lang="es-CL" sz="2400" dirty="0">
              <a:latin typeface="Roboto" panose="02000000000000000000" pitchFamily="2" charset="0"/>
              <a:ea typeface="Roboto" panose="02000000000000000000" pitchFamily="2" charset="0"/>
              <a:cs typeface="Roboto" panose="02000000000000000000" pitchFamily="2" charset="0"/>
            </a:endParaRPr>
          </a:p>
          <a:p>
            <a:pPr algn="just"/>
            <a:r>
              <a:rPr lang="es-CL" sz="2400" dirty="0">
                <a:latin typeface="Roboto" panose="02000000000000000000" pitchFamily="2" charset="0"/>
                <a:ea typeface="Roboto" panose="02000000000000000000" pitchFamily="2" charset="0"/>
                <a:cs typeface="Roboto" panose="02000000000000000000" pitchFamily="2" charset="0"/>
              </a:rPr>
              <a:t>A pesar del éxito obtenido, las divisiones y desconfianzas entre Alessandri y los militares se fueron agudizando, hasta culminar con la renuncia del Presidente frente a las presiones del coronel Carlos </a:t>
            </a:r>
            <a:r>
              <a:rPr lang="es-CL" sz="2400" dirty="0" err="1">
                <a:latin typeface="Roboto" panose="02000000000000000000" pitchFamily="2" charset="0"/>
                <a:ea typeface="Roboto" panose="02000000000000000000" pitchFamily="2" charset="0"/>
                <a:cs typeface="Roboto" panose="02000000000000000000" pitchFamily="2" charset="0"/>
              </a:rPr>
              <a:t>Ibañez</a:t>
            </a:r>
            <a:r>
              <a:rPr lang="es-CL" sz="2400" dirty="0">
                <a:latin typeface="Roboto" panose="02000000000000000000" pitchFamily="2" charset="0"/>
                <a:ea typeface="Roboto" panose="02000000000000000000" pitchFamily="2" charset="0"/>
                <a:cs typeface="Roboto" panose="02000000000000000000" pitchFamily="2" charset="0"/>
              </a:rPr>
              <a:t> del Campo caudillo de los militares que asumió la Presidencia entre 1927 y 1931, período en cual Alessandri se exilió nuevamente en Europa.</a:t>
            </a:r>
          </a:p>
          <a:p>
            <a:br>
              <a:rPr lang="es-CL" sz="2400" dirty="0"/>
            </a:br>
            <a:endParaRPr lang="es-CL" sz="24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87533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7CFA0684-0FF8-BB83-E71A-BD7B471B0CE5}"/>
            </a:ext>
          </a:extLst>
        </p:cNvPr>
        <p:cNvGrpSpPr/>
        <p:nvPr/>
      </p:nvGrpSpPr>
      <p:grpSpPr>
        <a:xfrm>
          <a:off x="0" y="0"/>
          <a:ext cx="0" cy="0"/>
          <a:chOff x="0" y="0"/>
          <a:chExt cx="0" cy="0"/>
        </a:xfrm>
      </p:grpSpPr>
      <p:sp>
        <p:nvSpPr>
          <p:cNvPr id="121" name="Google Shape;121;p21">
            <a:extLst>
              <a:ext uri="{FF2B5EF4-FFF2-40B4-BE49-F238E27FC236}">
                <a16:creationId xmlns:a16="http://schemas.microsoft.com/office/drawing/2014/main" id="{BD713BD4-C8FF-F1DB-F85F-75478F4445BD}"/>
              </a:ext>
            </a:extLst>
          </p:cNvPr>
          <p:cNvSpPr/>
          <p:nvPr/>
        </p:nvSpPr>
        <p:spPr>
          <a:xfrm rot="-5400000">
            <a:off x="-1422467" y="3379600"/>
            <a:ext cx="4240000" cy="988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122" name="Google Shape;122;p21">
            <a:extLst>
              <a:ext uri="{FF2B5EF4-FFF2-40B4-BE49-F238E27FC236}">
                <a16:creationId xmlns:a16="http://schemas.microsoft.com/office/drawing/2014/main" id="{E5FC87B6-CF69-F836-7071-53A2C8A64AF8}"/>
              </a:ext>
            </a:extLst>
          </p:cNvPr>
          <p:cNvSpPr/>
          <p:nvPr/>
        </p:nvSpPr>
        <p:spPr>
          <a:xfrm rot="-5400000">
            <a:off x="-715000" y="3379600"/>
            <a:ext cx="4240000" cy="988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2" name="CuadroTexto 1">
            <a:extLst>
              <a:ext uri="{FF2B5EF4-FFF2-40B4-BE49-F238E27FC236}">
                <a16:creationId xmlns:a16="http://schemas.microsoft.com/office/drawing/2014/main" id="{8669AEE6-7F9F-ED61-183D-EF66E75D1791}"/>
              </a:ext>
            </a:extLst>
          </p:cNvPr>
          <p:cNvSpPr txBox="1"/>
          <p:nvPr/>
        </p:nvSpPr>
        <p:spPr>
          <a:xfrm>
            <a:off x="1454400" y="-928747"/>
            <a:ext cx="6536930" cy="8217634"/>
          </a:xfrm>
          <a:prstGeom prst="rect">
            <a:avLst/>
          </a:prstGeom>
          <a:noFill/>
        </p:spPr>
        <p:txBody>
          <a:bodyPr wrap="square" rtlCol="0">
            <a:spAutoFit/>
          </a:bodyPr>
          <a:lstStyle/>
          <a:p>
            <a:br>
              <a:rPr lang="es-CL" sz="2800" dirty="0">
                <a:latin typeface="Roboto" panose="02000000000000000000" pitchFamily="2" charset="0"/>
                <a:ea typeface="Roboto" panose="02000000000000000000" pitchFamily="2" charset="0"/>
                <a:cs typeface="Roboto" panose="02000000000000000000" pitchFamily="2" charset="0"/>
              </a:rPr>
            </a:br>
            <a:br>
              <a:rPr lang="es-CL" sz="2800" dirty="0">
                <a:latin typeface="Roboto" panose="02000000000000000000" pitchFamily="2" charset="0"/>
                <a:ea typeface="Roboto" panose="02000000000000000000" pitchFamily="2" charset="0"/>
                <a:cs typeface="Roboto" panose="02000000000000000000" pitchFamily="2" charset="0"/>
              </a:rPr>
            </a:br>
            <a:endParaRPr lang="es-CL" sz="2800" dirty="0">
              <a:latin typeface="Roboto" panose="02000000000000000000" pitchFamily="2" charset="0"/>
              <a:ea typeface="Roboto" panose="02000000000000000000" pitchFamily="2" charset="0"/>
              <a:cs typeface="Roboto" panose="02000000000000000000" pitchFamily="2" charset="0"/>
            </a:endParaRPr>
          </a:p>
          <a:p>
            <a:r>
              <a:rPr lang="es-CL" sz="2800" dirty="0">
                <a:latin typeface="Roboto" panose="02000000000000000000" pitchFamily="2" charset="0"/>
                <a:ea typeface="Roboto" panose="02000000000000000000" pitchFamily="2" charset="0"/>
                <a:cs typeface="Roboto" panose="02000000000000000000" pitchFamily="2" charset="0"/>
              </a:rPr>
              <a:t>La nueva Constitución política fue aprobada a fines de 1925. </a:t>
            </a:r>
          </a:p>
          <a:p>
            <a:r>
              <a:rPr lang="es-CL" sz="2800" dirty="0">
                <a:latin typeface="Roboto" panose="02000000000000000000" pitchFamily="2" charset="0"/>
                <a:ea typeface="Roboto" panose="02000000000000000000" pitchFamily="2" charset="0"/>
                <a:cs typeface="Roboto" panose="02000000000000000000" pitchFamily="2" charset="0"/>
              </a:rPr>
              <a:t>La nueva carta fundamental fijó un régimen representativo, de carácter presidencial y con una separación estricta de poderes. El presidente desarrollaría las funciones de jefe de Estado y gobierno, nombrando y removiendo a los ministros; un Congreso bicameral tendría una función colegisladora; y la forma de gobierno territorial sería unitaria. Por otra parte, separó definitivamente la Iglesia del Estado y modernizó la estructura estatal.</a:t>
            </a:r>
          </a:p>
          <a:p>
            <a:endParaRPr lang="es-CL" sz="2400" dirty="0">
              <a:latin typeface="Roboto" panose="02000000000000000000" pitchFamily="2" charset="0"/>
              <a:ea typeface="Roboto" panose="02000000000000000000" pitchFamily="2" charset="0"/>
              <a:cs typeface="Roboto" panose="02000000000000000000" pitchFamily="2" charset="0"/>
            </a:endParaRPr>
          </a:p>
        </p:txBody>
      </p:sp>
      <p:pic>
        <p:nvPicPr>
          <p:cNvPr id="4" name="Imagen 3">
            <a:extLst>
              <a:ext uri="{FF2B5EF4-FFF2-40B4-BE49-F238E27FC236}">
                <a16:creationId xmlns:a16="http://schemas.microsoft.com/office/drawing/2014/main" id="{B2CAE079-975E-CAE4-90C9-E19EF3F12741}"/>
              </a:ext>
            </a:extLst>
          </p:cNvPr>
          <p:cNvPicPr>
            <a:picLocks noChangeAspect="1"/>
          </p:cNvPicPr>
          <p:nvPr/>
        </p:nvPicPr>
        <p:blipFill>
          <a:blip r:embed="rId3"/>
          <a:stretch>
            <a:fillRect/>
          </a:stretch>
        </p:blipFill>
        <p:spPr>
          <a:xfrm>
            <a:off x="7991330" y="0"/>
            <a:ext cx="4200670" cy="6858000"/>
          </a:xfrm>
          <a:prstGeom prst="rect">
            <a:avLst/>
          </a:prstGeom>
        </p:spPr>
      </p:pic>
    </p:spTree>
    <p:extLst>
      <p:ext uri="{BB962C8B-B14F-4D97-AF65-F5344CB8AC3E}">
        <p14:creationId xmlns:p14="http://schemas.microsoft.com/office/powerpoint/2010/main" val="2804773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CB7DB64C-2648-1028-BAF9-C813815B3F7B}"/>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CD9DC766-396E-AE13-31B6-970647E85CD4}"/>
              </a:ext>
            </a:extLst>
          </p:cNvPr>
          <p:cNvSpPr txBox="1"/>
          <p:nvPr/>
        </p:nvSpPr>
        <p:spPr>
          <a:xfrm>
            <a:off x="397565" y="1113588"/>
            <a:ext cx="8426816" cy="4524315"/>
          </a:xfrm>
          <a:prstGeom prst="rect">
            <a:avLst/>
          </a:prstGeom>
          <a:noFill/>
        </p:spPr>
        <p:txBody>
          <a:bodyPr wrap="square" rtlCol="0">
            <a:spAutoFit/>
          </a:bodyPr>
          <a:lstStyle/>
          <a:p>
            <a:r>
              <a:rPr lang="es-CL" sz="2400" dirty="0">
                <a:latin typeface="Roboto" panose="02000000000000000000" pitchFamily="2" charset="0"/>
                <a:ea typeface="Roboto" panose="02000000000000000000" pitchFamily="2" charset="0"/>
                <a:cs typeface="Roboto" panose="02000000000000000000" pitchFamily="2" charset="0"/>
              </a:rPr>
              <a:t>Carlos Ibáñez del Campo fue un militar que ascendió al poder en la década de 1920, impulsado por el descontento ante la ineficacia del sistema parlamentario chileno. Como líder de la oficialidad joven del Ejército, fue elegido presidente en 1927 con una abrumadora mayoría de votos. Su administración implementó reformas significativas, como la creación de la Contraloría General de la República, buscando sanear la administración pública e impulsar la industria y agricultura. Sin embargo, su gobierno se volvió autoritario, persiguiendo y exiliando a opositores (un régimen recordado por sus arbitrariedades y excesos), lo que culminó con su pérdida de poder en julio de 1931. </a:t>
            </a:r>
          </a:p>
        </p:txBody>
      </p:sp>
      <p:sp>
        <p:nvSpPr>
          <p:cNvPr id="3" name="Google Shape;119;p21">
            <a:extLst>
              <a:ext uri="{FF2B5EF4-FFF2-40B4-BE49-F238E27FC236}">
                <a16:creationId xmlns:a16="http://schemas.microsoft.com/office/drawing/2014/main" id="{9E84C101-14AC-7486-BEDA-70BE79A3C11F}"/>
              </a:ext>
            </a:extLst>
          </p:cNvPr>
          <p:cNvSpPr txBox="1">
            <a:spLocks/>
          </p:cNvSpPr>
          <p:nvPr/>
        </p:nvSpPr>
        <p:spPr>
          <a:xfrm>
            <a:off x="1734398" y="0"/>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sp>
        <p:nvSpPr>
          <p:cNvPr id="5" name="Título 4">
            <a:extLst>
              <a:ext uri="{FF2B5EF4-FFF2-40B4-BE49-F238E27FC236}">
                <a16:creationId xmlns:a16="http://schemas.microsoft.com/office/drawing/2014/main" id="{7FE829FB-F12F-6ED5-D99E-EF8C0A3DA78C}"/>
              </a:ext>
            </a:extLst>
          </p:cNvPr>
          <p:cNvSpPr>
            <a:spLocks noGrp="1"/>
          </p:cNvSpPr>
          <p:nvPr>
            <p:ph type="ctrTitle"/>
          </p:nvPr>
        </p:nvSpPr>
        <p:spPr>
          <a:xfrm>
            <a:off x="1181528" y="-401471"/>
            <a:ext cx="7367200" cy="976800"/>
          </a:xfrm>
        </p:spPr>
        <p:txBody>
          <a:bodyPr/>
          <a:lstStyle/>
          <a:p>
            <a:r>
              <a:rPr lang="es-CL"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Carlos </a:t>
            </a:r>
            <a:r>
              <a:rPr lang="es-CL" dirty="0" err="1">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Ibañez</a:t>
            </a:r>
            <a:r>
              <a:rPr lang="es-CL"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 del campo</a:t>
            </a:r>
          </a:p>
        </p:txBody>
      </p:sp>
      <p:sp>
        <p:nvSpPr>
          <p:cNvPr id="8" name="Google Shape;118;p21">
            <a:extLst>
              <a:ext uri="{FF2B5EF4-FFF2-40B4-BE49-F238E27FC236}">
                <a16:creationId xmlns:a16="http://schemas.microsoft.com/office/drawing/2014/main" id="{8511CB39-3406-FC2B-038A-4202192EC1D0}"/>
              </a:ext>
            </a:extLst>
          </p:cNvPr>
          <p:cNvSpPr/>
          <p:nvPr/>
        </p:nvSpPr>
        <p:spPr>
          <a:xfrm>
            <a:off x="1734398" y="6858000"/>
            <a:ext cx="11781673" cy="68580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pic>
        <p:nvPicPr>
          <p:cNvPr id="7" name="Imagen 6">
            <a:extLst>
              <a:ext uri="{FF2B5EF4-FFF2-40B4-BE49-F238E27FC236}">
                <a16:creationId xmlns:a16="http://schemas.microsoft.com/office/drawing/2014/main" id="{851FF5D3-2881-71E3-C2FE-DE5FBA47AB2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824381" y="613686"/>
            <a:ext cx="3228100" cy="4812443"/>
          </a:xfrm>
          <a:prstGeom prst="rect">
            <a:avLst/>
          </a:prstGeom>
        </p:spPr>
      </p:pic>
    </p:spTree>
    <p:extLst>
      <p:ext uri="{BB962C8B-B14F-4D97-AF65-F5344CB8AC3E}">
        <p14:creationId xmlns:p14="http://schemas.microsoft.com/office/powerpoint/2010/main" val="394718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DA73BD6E-FB4F-F23B-8B16-36D84A643875}"/>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5DBA8B24-8C64-A431-988E-963EACA3AD62}"/>
              </a:ext>
            </a:extLst>
          </p:cNvPr>
          <p:cNvSpPr txBox="1"/>
          <p:nvPr/>
        </p:nvSpPr>
        <p:spPr>
          <a:xfrm>
            <a:off x="397565" y="715843"/>
            <a:ext cx="8426816" cy="4893647"/>
          </a:xfrm>
          <a:prstGeom prst="rect">
            <a:avLst/>
          </a:prstGeom>
          <a:noFill/>
        </p:spPr>
        <p:txBody>
          <a:bodyPr wrap="square" rtlCol="0">
            <a:spAutoFit/>
          </a:bodyPr>
          <a:lstStyle/>
          <a:p>
            <a:r>
              <a:rPr lang="es-CL" sz="2400" dirty="0">
                <a:latin typeface="Roboto" panose="02000000000000000000" pitchFamily="2" charset="0"/>
                <a:ea typeface="Roboto" panose="02000000000000000000" pitchFamily="2" charset="0"/>
                <a:cs typeface="Roboto" panose="02000000000000000000" pitchFamily="2" charset="0"/>
              </a:rPr>
              <a:t>Ibáñez ascendió al poder en la década de 1920 impulsado por el descontento de la sociedad. El país estaba hastiado de la inestabilidad y el vacío de poder.</a:t>
            </a:r>
          </a:p>
          <a:p>
            <a:r>
              <a:rPr lang="es-CL" sz="2400" dirty="0">
                <a:latin typeface="Roboto" panose="02000000000000000000" pitchFamily="2" charset="0"/>
                <a:ea typeface="Roboto" panose="02000000000000000000" pitchFamily="2" charset="0"/>
                <a:cs typeface="Roboto" panose="02000000000000000000" pitchFamily="2" charset="0"/>
              </a:rPr>
              <a:t>La crisis que él se propuso resolver, y que lo llevó a ser elegido con una abrumadora mayoría de votos en 1927, era la crisis del régimen liberal (o parlamentario). La mayoría de la población estaba abrumada por:</a:t>
            </a:r>
          </a:p>
          <a:p>
            <a:r>
              <a:rPr lang="es-CL" sz="2400" dirty="0">
                <a:latin typeface="Roboto" panose="02000000000000000000" pitchFamily="2" charset="0"/>
                <a:ea typeface="Roboto" panose="02000000000000000000" pitchFamily="2" charset="0"/>
                <a:cs typeface="Roboto" panose="02000000000000000000" pitchFamily="2" charset="0"/>
              </a:rPr>
              <a:t>• Las convulsiones, la agitación parlamentaria y las dificultades económicas.</a:t>
            </a:r>
          </a:p>
          <a:p>
            <a:r>
              <a:rPr lang="es-CL" sz="2400" dirty="0">
                <a:latin typeface="Roboto" panose="02000000000000000000" pitchFamily="2" charset="0"/>
                <a:ea typeface="Roboto" panose="02000000000000000000" pitchFamily="2" charset="0"/>
                <a:cs typeface="Roboto" panose="02000000000000000000" pitchFamily="2" charset="0"/>
              </a:rPr>
              <a:t>• La ineficacia del sistema político.</a:t>
            </a:r>
          </a:p>
          <a:p>
            <a:r>
              <a:rPr lang="es-CL" sz="2400" dirty="0">
                <a:latin typeface="Roboto" panose="02000000000000000000" pitchFamily="2" charset="0"/>
                <a:ea typeface="Roboto" panose="02000000000000000000" pitchFamily="2" charset="0"/>
                <a:cs typeface="Roboto" panose="02000000000000000000" pitchFamily="2" charset="0"/>
              </a:rPr>
              <a:t>La sociedad añoraba un gobierno fuerte, que pusiese fin a la inestabilidad y al vacío de poder.</a:t>
            </a:r>
          </a:p>
          <a:p>
            <a:endParaRPr lang="es-CL" sz="2400" dirty="0">
              <a:latin typeface="Roboto" panose="02000000000000000000" pitchFamily="2" charset="0"/>
              <a:ea typeface="Roboto" panose="02000000000000000000" pitchFamily="2" charset="0"/>
              <a:cs typeface="Roboto" panose="02000000000000000000" pitchFamily="2" charset="0"/>
            </a:endParaRPr>
          </a:p>
        </p:txBody>
      </p:sp>
      <p:sp>
        <p:nvSpPr>
          <p:cNvPr id="3" name="Google Shape;119;p21">
            <a:extLst>
              <a:ext uri="{FF2B5EF4-FFF2-40B4-BE49-F238E27FC236}">
                <a16:creationId xmlns:a16="http://schemas.microsoft.com/office/drawing/2014/main" id="{E971B534-EAD8-792E-37F6-2629150F6E90}"/>
              </a:ext>
            </a:extLst>
          </p:cNvPr>
          <p:cNvSpPr txBox="1">
            <a:spLocks/>
          </p:cNvSpPr>
          <p:nvPr/>
        </p:nvSpPr>
        <p:spPr>
          <a:xfrm>
            <a:off x="1734398" y="0"/>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sp>
        <p:nvSpPr>
          <p:cNvPr id="5" name="Título 4">
            <a:extLst>
              <a:ext uri="{FF2B5EF4-FFF2-40B4-BE49-F238E27FC236}">
                <a16:creationId xmlns:a16="http://schemas.microsoft.com/office/drawing/2014/main" id="{52EA2E25-2CE0-DB9A-B4E8-39AF188B913D}"/>
              </a:ext>
            </a:extLst>
          </p:cNvPr>
          <p:cNvSpPr>
            <a:spLocks noGrp="1"/>
          </p:cNvSpPr>
          <p:nvPr>
            <p:ph type="ctrTitle"/>
          </p:nvPr>
        </p:nvSpPr>
        <p:spPr>
          <a:xfrm>
            <a:off x="1181528" y="-401471"/>
            <a:ext cx="7367200" cy="976800"/>
          </a:xfrm>
        </p:spPr>
        <p:txBody>
          <a:bodyPr/>
          <a:lstStyle/>
          <a:p>
            <a:r>
              <a:rPr lang="es-CL"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Carlos </a:t>
            </a:r>
            <a:r>
              <a:rPr lang="es-CL" dirty="0" err="1">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Ibañez</a:t>
            </a:r>
            <a:r>
              <a:rPr lang="es-CL"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 del campo</a:t>
            </a:r>
          </a:p>
        </p:txBody>
      </p:sp>
      <p:sp>
        <p:nvSpPr>
          <p:cNvPr id="8" name="Google Shape;118;p21">
            <a:extLst>
              <a:ext uri="{FF2B5EF4-FFF2-40B4-BE49-F238E27FC236}">
                <a16:creationId xmlns:a16="http://schemas.microsoft.com/office/drawing/2014/main" id="{587172EC-F9FE-9324-E6F9-FCCEEA2B89B5}"/>
              </a:ext>
            </a:extLst>
          </p:cNvPr>
          <p:cNvSpPr/>
          <p:nvPr/>
        </p:nvSpPr>
        <p:spPr>
          <a:xfrm>
            <a:off x="1734398" y="6858000"/>
            <a:ext cx="11781673" cy="68580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pic>
        <p:nvPicPr>
          <p:cNvPr id="7" name="Imagen 6">
            <a:extLst>
              <a:ext uri="{FF2B5EF4-FFF2-40B4-BE49-F238E27FC236}">
                <a16:creationId xmlns:a16="http://schemas.microsoft.com/office/drawing/2014/main" id="{D03396C9-A1D4-4965-F558-F02C455BAF1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824381" y="613686"/>
            <a:ext cx="3228100" cy="4812443"/>
          </a:xfrm>
          <a:prstGeom prst="rect">
            <a:avLst/>
          </a:prstGeom>
        </p:spPr>
      </p:pic>
    </p:spTree>
    <p:extLst>
      <p:ext uri="{BB962C8B-B14F-4D97-AF65-F5344CB8AC3E}">
        <p14:creationId xmlns:p14="http://schemas.microsoft.com/office/powerpoint/2010/main" val="372916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4CAB1F8A-0571-34C4-F166-FFF5060BD69B}"/>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B73A8E0A-DE4A-ABE5-3D84-4825DDADAF20}"/>
              </a:ext>
            </a:extLst>
          </p:cNvPr>
          <p:cNvSpPr txBox="1"/>
          <p:nvPr/>
        </p:nvSpPr>
        <p:spPr>
          <a:xfrm>
            <a:off x="397565" y="1823453"/>
            <a:ext cx="8426816" cy="3416320"/>
          </a:xfrm>
          <a:prstGeom prst="rect">
            <a:avLst/>
          </a:prstGeom>
          <a:noFill/>
        </p:spPr>
        <p:txBody>
          <a:bodyPr wrap="square" rtlCol="0">
            <a:spAutoFit/>
          </a:bodyPr>
          <a:lstStyle/>
          <a:p>
            <a:r>
              <a:rPr lang="es-CL" sz="2400" dirty="0">
                <a:latin typeface="Roboto" panose="02000000000000000000" pitchFamily="2" charset="0"/>
                <a:ea typeface="Roboto" panose="02000000000000000000" pitchFamily="2" charset="0"/>
                <a:cs typeface="Roboto" panose="02000000000000000000" pitchFamily="2" charset="0"/>
              </a:rPr>
              <a:t>El alto nivel de endeudamiento público y la errada política monetaria del gobierno frente a la gran crisis mundial de 1929, hicieron inmanejable la política económica y llevaron a un colapso fiscal, productivo y financiero. En 1931, el apoyo al gobierno era nulo; las multitudes descontentas salieron a las calles y los estudiantes universitarios junto con los profesionales iniciaron una gran huelga. El movimiento se hizo incontrolable y el presidente Ibáñez se vio obligado a renunciar. </a:t>
            </a:r>
          </a:p>
        </p:txBody>
      </p:sp>
      <p:sp>
        <p:nvSpPr>
          <p:cNvPr id="3" name="Google Shape;119;p21">
            <a:extLst>
              <a:ext uri="{FF2B5EF4-FFF2-40B4-BE49-F238E27FC236}">
                <a16:creationId xmlns:a16="http://schemas.microsoft.com/office/drawing/2014/main" id="{B9197BCF-DAF7-45A6-5CBE-6771C4C5B0BF}"/>
              </a:ext>
            </a:extLst>
          </p:cNvPr>
          <p:cNvSpPr txBox="1">
            <a:spLocks/>
          </p:cNvSpPr>
          <p:nvPr/>
        </p:nvSpPr>
        <p:spPr>
          <a:xfrm>
            <a:off x="1734398" y="0"/>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sp>
        <p:nvSpPr>
          <p:cNvPr id="5" name="Título 4">
            <a:extLst>
              <a:ext uri="{FF2B5EF4-FFF2-40B4-BE49-F238E27FC236}">
                <a16:creationId xmlns:a16="http://schemas.microsoft.com/office/drawing/2014/main" id="{3B4F8293-9698-118F-4F63-E845497EABF2}"/>
              </a:ext>
            </a:extLst>
          </p:cNvPr>
          <p:cNvSpPr>
            <a:spLocks noGrp="1"/>
          </p:cNvSpPr>
          <p:nvPr>
            <p:ph type="ctrTitle"/>
          </p:nvPr>
        </p:nvSpPr>
        <p:spPr>
          <a:xfrm>
            <a:off x="927373" y="125286"/>
            <a:ext cx="7367200" cy="976800"/>
          </a:xfrm>
        </p:spPr>
        <p:txBody>
          <a:bodyPr/>
          <a:lstStyle/>
          <a:p>
            <a:r>
              <a:rPr lang="es-CL"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Inestabilidad 1929-1932</a:t>
            </a:r>
          </a:p>
        </p:txBody>
      </p:sp>
      <p:sp>
        <p:nvSpPr>
          <p:cNvPr id="8" name="Google Shape;118;p21">
            <a:extLst>
              <a:ext uri="{FF2B5EF4-FFF2-40B4-BE49-F238E27FC236}">
                <a16:creationId xmlns:a16="http://schemas.microsoft.com/office/drawing/2014/main" id="{DB9DC8A6-25F1-CFF8-8003-E49329FC6B8B}"/>
              </a:ext>
            </a:extLst>
          </p:cNvPr>
          <p:cNvSpPr/>
          <p:nvPr/>
        </p:nvSpPr>
        <p:spPr>
          <a:xfrm>
            <a:off x="1734398" y="6858000"/>
            <a:ext cx="11781673" cy="68580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pic>
        <p:nvPicPr>
          <p:cNvPr id="7" name="Imagen 6">
            <a:extLst>
              <a:ext uri="{FF2B5EF4-FFF2-40B4-BE49-F238E27FC236}">
                <a16:creationId xmlns:a16="http://schemas.microsoft.com/office/drawing/2014/main" id="{EFA7588B-EC23-542E-73F0-E3C16E106D9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824381" y="613686"/>
            <a:ext cx="3228100" cy="4812443"/>
          </a:xfrm>
          <a:prstGeom prst="rect">
            <a:avLst/>
          </a:prstGeom>
        </p:spPr>
      </p:pic>
    </p:spTree>
    <p:extLst>
      <p:ext uri="{BB962C8B-B14F-4D97-AF65-F5344CB8AC3E}">
        <p14:creationId xmlns:p14="http://schemas.microsoft.com/office/powerpoint/2010/main" val="1128196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C88982E3-099E-4D98-560A-B7E5A24ADA20}"/>
            </a:ext>
          </a:extLst>
        </p:cNvPr>
        <p:cNvGrpSpPr/>
        <p:nvPr/>
      </p:nvGrpSpPr>
      <p:grpSpPr>
        <a:xfrm>
          <a:off x="0" y="0"/>
          <a:ext cx="0" cy="0"/>
          <a:chOff x="0" y="0"/>
          <a:chExt cx="0" cy="0"/>
        </a:xfrm>
      </p:grpSpPr>
      <p:sp>
        <p:nvSpPr>
          <p:cNvPr id="117" name="Google Shape;117;p21">
            <a:extLst>
              <a:ext uri="{FF2B5EF4-FFF2-40B4-BE49-F238E27FC236}">
                <a16:creationId xmlns:a16="http://schemas.microsoft.com/office/drawing/2014/main" id="{1A2804F6-DC0D-89B1-B624-11DDA9F489BE}"/>
              </a:ext>
            </a:extLst>
          </p:cNvPr>
          <p:cNvSpPr/>
          <p:nvPr/>
        </p:nvSpPr>
        <p:spPr>
          <a:xfrm>
            <a:off x="2807567" y="969200"/>
            <a:ext cx="8617600" cy="4716400"/>
          </a:xfrm>
          <a:prstGeom prst="rect">
            <a:avLst/>
          </a:prstGeom>
          <a:noFill/>
          <a:ln w="19050" cap="flat" cmpd="sng">
            <a:solidFill>
              <a:srgbClr val="78909C"/>
            </a:solidFill>
            <a:prstDash val="solid"/>
            <a:round/>
            <a:headEnd type="none" w="sm" len="sm"/>
            <a:tailEnd type="none" w="sm" len="sm"/>
          </a:ln>
        </p:spPr>
        <p:txBody>
          <a:bodyPr spcFirstLastPara="1" wrap="square" lIns="121900" tIns="121900" rIns="121900" bIns="121900" anchor="ctr" anchorCtr="0">
            <a:noAutofit/>
          </a:bodyPr>
          <a:lstStyle/>
          <a:p>
            <a:endParaRPr lang="es-ES_tradnl" sz="2400" dirty="0"/>
          </a:p>
        </p:txBody>
      </p:sp>
      <p:sp>
        <p:nvSpPr>
          <p:cNvPr id="118" name="Google Shape;118;p21">
            <a:extLst>
              <a:ext uri="{FF2B5EF4-FFF2-40B4-BE49-F238E27FC236}">
                <a16:creationId xmlns:a16="http://schemas.microsoft.com/office/drawing/2014/main" id="{37C1B806-C3F1-7324-4B78-F11BB015D16C}"/>
              </a:ext>
            </a:extLst>
          </p:cNvPr>
          <p:cNvSpPr/>
          <p:nvPr/>
        </p:nvSpPr>
        <p:spPr>
          <a:xfrm>
            <a:off x="2328015" y="1516135"/>
            <a:ext cx="8617600" cy="47164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121" name="Google Shape;121;p21">
            <a:extLst>
              <a:ext uri="{FF2B5EF4-FFF2-40B4-BE49-F238E27FC236}">
                <a16:creationId xmlns:a16="http://schemas.microsoft.com/office/drawing/2014/main" id="{003981AE-D484-28EC-D91E-40163F0F5F1D}"/>
              </a:ext>
            </a:extLst>
          </p:cNvPr>
          <p:cNvSpPr/>
          <p:nvPr/>
        </p:nvSpPr>
        <p:spPr>
          <a:xfrm rot="-5400000">
            <a:off x="-1422467" y="3379600"/>
            <a:ext cx="4240000" cy="988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122" name="Google Shape;122;p21">
            <a:extLst>
              <a:ext uri="{FF2B5EF4-FFF2-40B4-BE49-F238E27FC236}">
                <a16:creationId xmlns:a16="http://schemas.microsoft.com/office/drawing/2014/main" id="{CBCA8941-7D5C-336C-D99A-44EF34F75CF2}"/>
              </a:ext>
            </a:extLst>
          </p:cNvPr>
          <p:cNvSpPr/>
          <p:nvPr/>
        </p:nvSpPr>
        <p:spPr>
          <a:xfrm rot="-5400000">
            <a:off x="-715000" y="3379600"/>
            <a:ext cx="4240000" cy="988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2" name="CuadroTexto 1">
            <a:extLst>
              <a:ext uri="{FF2B5EF4-FFF2-40B4-BE49-F238E27FC236}">
                <a16:creationId xmlns:a16="http://schemas.microsoft.com/office/drawing/2014/main" id="{0A5DB6BB-200A-28FB-C93D-EF8A39581E25}"/>
              </a:ext>
            </a:extLst>
          </p:cNvPr>
          <p:cNvSpPr txBox="1"/>
          <p:nvPr/>
        </p:nvSpPr>
        <p:spPr>
          <a:xfrm>
            <a:off x="5091101" y="2373856"/>
            <a:ext cx="4951788" cy="2390141"/>
          </a:xfrm>
          <a:prstGeom prst="rect">
            <a:avLst/>
          </a:prstGeom>
          <a:noFill/>
        </p:spPr>
        <p:txBody>
          <a:bodyPr wrap="square" rtlCol="0">
            <a:spAutoFit/>
          </a:bodyPr>
          <a:lstStyle/>
          <a:p>
            <a:r>
              <a:rPr lang="es-CL" sz="3733" b="1" cap="small" dirty="0">
                <a:solidFill>
                  <a:schemeClr val="accent4">
                    <a:lumMod val="75000"/>
                  </a:schemeClr>
                </a:solidFill>
                <a:latin typeface="Roboto" panose="02000000000000000000" pitchFamily="2" charset="0"/>
                <a:ea typeface="Roboto" panose="02000000000000000000" pitchFamily="2" charset="0"/>
                <a:cs typeface="Roboto" panose="02000000000000000000" pitchFamily="2" charset="0"/>
              </a:rPr>
              <a:t>Chile 1920-1958: Estado Desarrollista y el ascenso de la clase media</a:t>
            </a:r>
          </a:p>
        </p:txBody>
      </p:sp>
    </p:spTree>
    <p:extLst>
      <p:ext uri="{BB962C8B-B14F-4D97-AF65-F5344CB8AC3E}">
        <p14:creationId xmlns:p14="http://schemas.microsoft.com/office/powerpoint/2010/main" val="2443943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52048E1A-A2E9-FD1A-988B-5E9C1A59C0FE}"/>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D29D1087-6D59-C62E-A835-180D2AA98FFF}"/>
              </a:ext>
            </a:extLst>
          </p:cNvPr>
          <p:cNvSpPr txBox="1"/>
          <p:nvPr/>
        </p:nvSpPr>
        <p:spPr>
          <a:xfrm>
            <a:off x="322797" y="856357"/>
            <a:ext cx="11781672" cy="6001643"/>
          </a:xfrm>
          <a:prstGeom prst="rect">
            <a:avLst/>
          </a:prstGeom>
          <a:noFill/>
        </p:spPr>
        <p:txBody>
          <a:bodyPr wrap="square" rtlCol="0">
            <a:spAutoFit/>
          </a:bodyPr>
          <a:lstStyle/>
          <a:p>
            <a:r>
              <a:rPr lang="es-CL" sz="2400" dirty="0">
                <a:latin typeface="Roboto" panose="02000000000000000000" pitchFamily="2" charset="0"/>
                <a:ea typeface="Roboto" panose="02000000000000000000" pitchFamily="2" charset="0"/>
                <a:cs typeface="Roboto" panose="02000000000000000000" pitchFamily="2" charset="0"/>
              </a:rPr>
              <a:t>Reconstrucción, orden y transición hacia el Estado desarrollista</a:t>
            </a:r>
          </a:p>
          <a:p>
            <a:endParaRPr lang="es-CL" sz="2400" dirty="0">
              <a:latin typeface="Roboto" panose="02000000000000000000" pitchFamily="2" charset="0"/>
              <a:ea typeface="Roboto" panose="02000000000000000000" pitchFamily="2" charset="0"/>
              <a:cs typeface="Roboto" panose="02000000000000000000" pitchFamily="2" charset="0"/>
            </a:endParaRPr>
          </a:p>
          <a:p>
            <a:r>
              <a:rPr lang="es-CL" sz="2400" dirty="0">
                <a:latin typeface="Roboto" panose="02000000000000000000" pitchFamily="2" charset="0"/>
                <a:ea typeface="Roboto" panose="02000000000000000000" pitchFamily="2" charset="0"/>
                <a:cs typeface="Roboto" panose="02000000000000000000" pitchFamily="2" charset="0"/>
              </a:rPr>
              <a:t>El segundo gobierno de Alessandri no se parece al primero. Ya no es el caudillo rebelde que desafió al parlamentarismo, sino un presidente que vuelve al poder en medio del caos posterior a la caída de Ibáñez y la crisis económica mundial. Entre 1932 y 1938 gobierna como un restaurador del orden institucional, intentando estabilizar un país atravesado por golpes militares, depresión económica y fragmentación política.</a:t>
            </a:r>
          </a:p>
          <a:p>
            <a:endParaRPr lang="es-CL" sz="2400" dirty="0">
              <a:latin typeface="Roboto" panose="02000000000000000000" pitchFamily="2" charset="0"/>
              <a:ea typeface="Roboto" panose="02000000000000000000" pitchFamily="2" charset="0"/>
              <a:cs typeface="Roboto" panose="02000000000000000000" pitchFamily="2" charset="0"/>
            </a:endParaRPr>
          </a:p>
          <a:p>
            <a:r>
              <a:rPr lang="es-CL" sz="2400" dirty="0">
                <a:latin typeface="Roboto" panose="02000000000000000000" pitchFamily="2" charset="0"/>
                <a:ea typeface="Roboto" panose="02000000000000000000" pitchFamily="2" charset="0"/>
                <a:cs typeface="Roboto" panose="02000000000000000000" pitchFamily="2" charset="0"/>
              </a:rPr>
              <a:t>Orden, disciplina y autoridad presidencial</a:t>
            </a:r>
          </a:p>
          <a:p>
            <a:r>
              <a:rPr lang="es-CL" sz="2400" dirty="0">
                <a:latin typeface="Roboto" panose="02000000000000000000" pitchFamily="2" charset="0"/>
                <a:ea typeface="Roboto" panose="02000000000000000000" pitchFamily="2" charset="0"/>
                <a:cs typeface="Roboto" panose="02000000000000000000" pitchFamily="2" charset="0"/>
              </a:rPr>
              <a:t>Si en 1920 fue el “León de Tarapacá”, en 1932 es el “Alessandri del orden”:</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reprime huelgas y movilizaciones que considera amenazas al restablecimiento institucional</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fortalece las policías (Carabineros había sido creado en 1927 bajo Ibáñez)</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controla de cerca al Ejército y limita su intervención política</a:t>
            </a:r>
          </a:p>
          <a:p>
            <a:endParaRPr lang="es-CL" sz="2400" dirty="0">
              <a:latin typeface="Roboto" panose="02000000000000000000" pitchFamily="2" charset="0"/>
              <a:ea typeface="Roboto" panose="02000000000000000000" pitchFamily="2" charset="0"/>
              <a:cs typeface="Roboto" panose="02000000000000000000" pitchFamily="2" charset="0"/>
            </a:endParaRPr>
          </a:p>
        </p:txBody>
      </p:sp>
      <p:sp>
        <p:nvSpPr>
          <p:cNvPr id="3" name="Google Shape;119;p21">
            <a:extLst>
              <a:ext uri="{FF2B5EF4-FFF2-40B4-BE49-F238E27FC236}">
                <a16:creationId xmlns:a16="http://schemas.microsoft.com/office/drawing/2014/main" id="{2874DBF0-2E28-BE38-ED8E-55902961275D}"/>
              </a:ext>
            </a:extLst>
          </p:cNvPr>
          <p:cNvSpPr txBox="1">
            <a:spLocks/>
          </p:cNvSpPr>
          <p:nvPr/>
        </p:nvSpPr>
        <p:spPr>
          <a:xfrm>
            <a:off x="1734398" y="-120443"/>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sp>
        <p:nvSpPr>
          <p:cNvPr id="5" name="Título 4">
            <a:extLst>
              <a:ext uri="{FF2B5EF4-FFF2-40B4-BE49-F238E27FC236}">
                <a16:creationId xmlns:a16="http://schemas.microsoft.com/office/drawing/2014/main" id="{3353E76E-E01E-C8A7-DAD2-D50E4E38A004}"/>
              </a:ext>
            </a:extLst>
          </p:cNvPr>
          <p:cNvSpPr>
            <a:spLocks noGrp="1"/>
          </p:cNvSpPr>
          <p:nvPr>
            <p:ph type="ctrTitle"/>
          </p:nvPr>
        </p:nvSpPr>
        <p:spPr>
          <a:xfrm>
            <a:off x="2412400" y="-329374"/>
            <a:ext cx="7367200" cy="976800"/>
          </a:xfrm>
        </p:spPr>
        <p:txBody>
          <a:bodyPr/>
          <a:lstStyle/>
          <a:p>
            <a:r>
              <a:rPr lang="es-CL"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Segundo gobierno de Arturo Alessandri</a:t>
            </a:r>
          </a:p>
        </p:txBody>
      </p:sp>
      <p:sp>
        <p:nvSpPr>
          <p:cNvPr id="8" name="Google Shape;118;p21">
            <a:extLst>
              <a:ext uri="{FF2B5EF4-FFF2-40B4-BE49-F238E27FC236}">
                <a16:creationId xmlns:a16="http://schemas.microsoft.com/office/drawing/2014/main" id="{005B4810-29BD-DAB1-3716-AEA20F6C64C1}"/>
              </a:ext>
            </a:extLst>
          </p:cNvPr>
          <p:cNvSpPr/>
          <p:nvPr/>
        </p:nvSpPr>
        <p:spPr>
          <a:xfrm>
            <a:off x="1734398" y="6858000"/>
            <a:ext cx="11781673" cy="68580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Tree>
    <p:extLst>
      <p:ext uri="{BB962C8B-B14F-4D97-AF65-F5344CB8AC3E}">
        <p14:creationId xmlns:p14="http://schemas.microsoft.com/office/powerpoint/2010/main" val="3287461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D057EA62-43DD-D5A5-8206-E6E80DEE1B1F}"/>
            </a:ext>
          </a:extLst>
        </p:cNvPr>
        <p:cNvGrpSpPr/>
        <p:nvPr/>
      </p:nvGrpSpPr>
      <p:grpSpPr>
        <a:xfrm>
          <a:off x="0" y="0"/>
          <a:ext cx="0" cy="0"/>
          <a:chOff x="0" y="0"/>
          <a:chExt cx="0" cy="0"/>
        </a:xfrm>
      </p:grpSpPr>
      <p:sp>
        <p:nvSpPr>
          <p:cNvPr id="3" name="Google Shape;119;p21">
            <a:extLst>
              <a:ext uri="{FF2B5EF4-FFF2-40B4-BE49-F238E27FC236}">
                <a16:creationId xmlns:a16="http://schemas.microsoft.com/office/drawing/2014/main" id="{C37400AD-8200-71EF-5EC1-F206806780B6}"/>
              </a:ext>
            </a:extLst>
          </p:cNvPr>
          <p:cNvSpPr txBox="1">
            <a:spLocks/>
          </p:cNvSpPr>
          <p:nvPr/>
        </p:nvSpPr>
        <p:spPr>
          <a:xfrm>
            <a:off x="-663427" y="131130"/>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pic>
        <p:nvPicPr>
          <p:cNvPr id="5" name="Imagen 4">
            <a:extLst>
              <a:ext uri="{FF2B5EF4-FFF2-40B4-BE49-F238E27FC236}">
                <a16:creationId xmlns:a16="http://schemas.microsoft.com/office/drawing/2014/main" id="{05F6CF7C-D8AD-07D8-DCF6-2A90A30FA62D}"/>
              </a:ext>
            </a:extLst>
          </p:cNvPr>
          <p:cNvPicPr>
            <a:picLocks noChangeAspect="1"/>
          </p:cNvPicPr>
          <p:nvPr/>
        </p:nvPicPr>
        <p:blipFill>
          <a:blip r:embed="rId3"/>
          <a:stretch>
            <a:fillRect/>
          </a:stretch>
        </p:blipFill>
        <p:spPr>
          <a:xfrm>
            <a:off x="0" y="0"/>
            <a:ext cx="5174760" cy="6858000"/>
          </a:xfrm>
          <a:prstGeom prst="rect">
            <a:avLst/>
          </a:prstGeom>
        </p:spPr>
      </p:pic>
      <p:sp>
        <p:nvSpPr>
          <p:cNvPr id="6" name="CuadroTexto 5">
            <a:extLst>
              <a:ext uri="{FF2B5EF4-FFF2-40B4-BE49-F238E27FC236}">
                <a16:creationId xmlns:a16="http://schemas.microsoft.com/office/drawing/2014/main" id="{B9A25D22-8663-69DD-3477-5E8F8CA065DB}"/>
              </a:ext>
            </a:extLst>
          </p:cNvPr>
          <p:cNvSpPr txBox="1"/>
          <p:nvPr/>
        </p:nvSpPr>
        <p:spPr>
          <a:xfrm>
            <a:off x="5838187" y="2506967"/>
            <a:ext cx="5990196" cy="1200329"/>
          </a:xfrm>
          <a:prstGeom prst="rect">
            <a:avLst/>
          </a:prstGeom>
          <a:noFill/>
        </p:spPr>
        <p:txBody>
          <a:bodyPr wrap="square" rtlCol="0">
            <a:spAutoFit/>
          </a:bodyPr>
          <a:lstStyle/>
          <a:p>
            <a:r>
              <a:rPr lang="es-CL" sz="3600" dirty="0">
                <a:latin typeface="Roboto" panose="02000000000000000000" pitchFamily="2" charset="0"/>
                <a:ea typeface="Roboto" panose="02000000000000000000" pitchFamily="2" charset="0"/>
                <a:cs typeface="Roboto" panose="02000000000000000000" pitchFamily="2" charset="0"/>
              </a:rPr>
              <a:t>GOBIERNOS RADICALES 1938-1952</a:t>
            </a:r>
          </a:p>
        </p:txBody>
      </p:sp>
    </p:spTree>
    <p:extLst>
      <p:ext uri="{BB962C8B-B14F-4D97-AF65-F5344CB8AC3E}">
        <p14:creationId xmlns:p14="http://schemas.microsoft.com/office/powerpoint/2010/main" val="2140131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E15ED045-CC38-51CD-CCEF-5FEBD1D69706}"/>
            </a:ext>
          </a:extLst>
        </p:cNvPr>
        <p:cNvGrpSpPr/>
        <p:nvPr/>
      </p:nvGrpSpPr>
      <p:grpSpPr>
        <a:xfrm>
          <a:off x="0" y="0"/>
          <a:ext cx="0" cy="0"/>
          <a:chOff x="0" y="0"/>
          <a:chExt cx="0" cy="0"/>
        </a:xfrm>
      </p:grpSpPr>
      <p:sp>
        <p:nvSpPr>
          <p:cNvPr id="3" name="Google Shape;119;p21">
            <a:extLst>
              <a:ext uri="{FF2B5EF4-FFF2-40B4-BE49-F238E27FC236}">
                <a16:creationId xmlns:a16="http://schemas.microsoft.com/office/drawing/2014/main" id="{6328731B-138A-74FF-3B31-BE58E316DE7E}"/>
              </a:ext>
            </a:extLst>
          </p:cNvPr>
          <p:cNvSpPr txBox="1">
            <a:spLocks/>
          </p:cNvSpPr>
          <p:nvPr/>
        </p:nvSpPr>
        <p:spPr>
          <a:xfrm>
            <a:off x="-663427" y="131130"/>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sp>
        <p:nvSpPr>
          <p:cNvPr id="6" name="CuadroTexto 5">
            <a:extLst>
              <a:ext uri="{FF2B5EF4-FFF2-40B4-BE49-F238E27FC236}">
                <a16:creationId xmlns:a16="http://schemas.microsoft.com/office/drawing/2014/main" id="{C995EABE-243F-1BDB-377A-04C556D1280B}"/>
              </a:ext>
            </a:extLst>
          </p:cNvPr>
          <p:cNvSpPr txBox="1"/>
          <p:nvPr/>
        </p:nvSpPr>
        <p:spPr>
          <a:xfrm>
            <a:off x="209237" y="784764"/>
            <a:ext cx="5990196" cy="646331"/>
          </a:xfrm>
          <a:prstGeom prst="rect">
            <a:avLst/>
          </a:prstGeom>
          <a:noFill/>
        </p:spPr>
        <p:txBody>
          <a:bodyPr wrap="square" rtlCol="0">
            <a:spAutoFit/>
          </a:bodyPr>
          <a:lstStyle/>
          <a:p>
            <a:r>
              <a:rPr lang="es-CL" sz="3600" dirty="0">
                <a:latin typeface="Roboto" panose="02000000000000000000" pitchFamily="2" charset="0"/>
                <a:ea typeface="Roboto" panose="02000000000000000000" pitchFamily="2" charset="0"/>
                <a:cs typeface="Roboto" panose="02000000000000000000" pitchFamily="2" charset="0"/>
              </a:rPr>
              <a:t>Frente Popular</a:t>
            </a:r>
          </a:p>
        </p:txBody>
      </p:sp>
      <p:sp>
        <p:nvSpPr>
          <p:cNvPr id="4" name="CuadroTexto 3">
            <a:extLst>
              <a:ext uri="{FF2B5EF4-FFF2-40B4-BE49-F238E27FC236}">
                <a16:creationId xmlns:a16="http://schemas.microsoft.com/office/drawing/2014/main" id="{AC8E9B05-4364-6CE8-ED7C-1396B2AE9E41}"/>
              </a:ext>
            </a:extLst>
          </p:cNvPr>
          <p:cNvSpPr txBox="1"/>
          <p:nvPr/>
        </p:nvSpPr>
        <p:spPr>
          <a:xfrm>
            <a:off x="209237" y="1548921"/>
            <a:ext cx="11561917" cy="4893647"/>
          </a:xfrm>
          <a:prstGeom prst="rect">
            <a:avLst/>
          </a:prstGeom>
          <a:noFill/>
        </p:spPr>
        <p:txBody>
          <a:bodyPr wrap="square" rtlCol="0">
            <a:spAutoFit/>
          </a:bodyPr>
          <a:lstStyle/>
          <a:p>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Inspirado en Francia (1935) y España (1936).</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Impulsado por el Partido Comunista para enfrentar a la derecha de Alessandri.</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Integrado por: Radicales, Socialistas, PC, y otros.</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Candidato: Pedro Aguirre Cerda.</a:t>
            </a:r>
          </a:p>
          <a:p>
            <a:endParaRPr lang="es-CL" sz="2400" dirty="0">
              <a:latin typeface="Roboto" panose="02000000000000000000" pitchFamily="2" charset="0"/>
              <a:ea typeface="Roboto" panose="02000000000000000000" pitchFamily="2" charset="0"/>
              <a:cs typeface="Roboto" panose="02000000000000000000" pitchFamily="2" charset="0"/>
            </a:endParaRPr>
          </a:p>
          <a:p>
            <a:r>
              <a:rPr lang="es-CL" sz="2400" dirty="0">
                <a:latin typeface="Roboto" panose="02000000000000000000" pitchFamily="2" charset="0"/>
                <a:ea typeface="Roboto" panose="02000000000000000000" pitchFamily="2" charset="0"/>
                <a:cs typeface="Roboto" panose="02000000000000000000" pitchFamily="2" charset="0"/>
              </a:rPr>
              <a:t>La elección de 1938</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Competencia: Aguirre Cerda vs. Gustavo Ross (derecha) vs. Carlos Ibáñez (con apoyo nacista).</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Fallido golpe “nacista” obliga a Ibáñez a bajar su candidatura y respaldar a Aguirre Cerda.</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Triunfo estrecho del Frente Popular.</a:t>
            </a:r>
          </a:p>
          <a:p>
            <a:endParaRPr lang="es-CL" sz="24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74413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1A6AA9DE-DED0-A60F-5035-833A71F78A2C}"/>
            </a:ext>
          </a:extLst>
        </p:cNvPr>
        <p:cNvGrpSpPr/>
        <p:nvPr/>
      </p:nvGrpSpPr>
      <p:grpSpPr>
        <a:xfrm>
          <a:off x="0" y="0"/>
          <a:ext cx="0" cy="0"/>
          <a:chOff x="0" y="0"/>
          <a:chExt cx="0" cy="0"/>
        </a:xfrm>
      </p:grpSpPr>
      <p:sp>
        <p:nvSpPr>
          <p:cNvPr id="3" name="Google Shape;119;p21">
            <a:extLst>
              <a:ext uri="{FF2B5EF4-FFF2-40B4-BE49-F238E27FC236}">
                <a16:creationId xmlns:a16="http://schemas.microsoft.com/office/drawing/2014/main" id="{F789D5FD-AB7F-A073-DAEE-1832F5CD3DB5}"/>
              </a:ext>
            </a:extLst>
          </p:cNvPr>
          <p:cNvSpPr txBox="1">
            <a:spLocks/>
          </p:cNvSpPr>
          <p:nvPr/>
        </p:nvSpPr>
        <p:spPr>
          <a:xfrm>
            <a:off x="-663427" y="131130"/>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sp>
        <p:nvSpPr>
          <p:cNvPr id="2" name="CuadroTexto 1">
            <a:extLst>
              <a:ext uri="{FF2B5EF4-FFF2-40B4-BE49-F238E27FC236}">
                <a16:creationId xmlns:a16="http://schemas.microsoft.com/office/drawing/2014/main" id="{E0BF6521-8A4C-02D0-D0EB-6A20DAA2625C}"/>
              </a:ext>
            </a:extLst>
          </p:cNvPr>
          <p:cNvSpPr txBox="1"/>
          <p:nvPr/>
        </p:nvSpPr>
        <p:spPr>
          <a:xfrm>
            <a:off x="537015" y="619530"/>
            <a:ext cx="11396265" cy="6001643"/>
          </a:xfrm>
          <a:prstGeom prst="rect">
            <a:avLst/>
          </a:prstGeom>
          <a:noFill/>
        </p:spPr>
        <p:txBody>
          <a:bodyPr wrap="square" rtlCol="0">
            <a:spAutoFit/>
          </a:bodyPr>
          <a:lstStyle/>
          <a:p>
            <a:r>
              <a:rPr lang="es-CL" sz="2400" dirty="0">
                <a:latin typeface="Roboto" panose="02000000000000000000" pitchFamily="2" charset="0"/>
                <a:ea typeface="Roboto" panose="02000000000000000000" pitchFamily="2" charset="0"/>
                <a:cs typeface="Roboto" panose="02000000000000000000" pitchFamily="2" charset="0"/>
              </a:rPr>
              <a:t>La época del Partido Radical en Chile se caracteriza por un periodo de predominio de la clase media en el poder y la adopción de un modelo económico enfocado en el desarrollo estatal, extendiéndose aproximadamente desde 1938 hasta 1952.</a:t>
            </a:r>
          </a:p>
          <a:p>
            <a:endParaRPr lang="es-CL" sz="2400" dirty="0">
              <a:latin typeface="Roboto" panose="02000000000000000000" pitchFamily="2" charset="0"/>
              <a:ea typeface="Roboto" panose="02000000000000000000" pitchFamily="2" charset="0"/>
              <a:cs typeface="Roboto" panose="02000000000000000000" pitchFamily="2" charset="0"/>
            </a:endParaRPr>
          </a:p>
          <a:p>
            <a:r>
              <a:rPr lang="es-CL" sz="2400" dirty="0">
                <a:latin typeface="Roboto" panose="02000000000000000000" pitchFamily="2" charset="0"/>
                <a:ea typeface="Roboto" panose="02000000000000000000" pitchFamily="2" charset="0"/>
                <a:cs typeface="Roboto" panose="02000000000000000000" pitchFamily="2" charset="0"/>
              </a:rPr>
              <a:t>Liderazgo Político de la Clase Media: El Partido Radical asumió la representación de los sectores medios de la sociedad, estando compuesto por profesionales, burócratas, pequeños empresarios y sectores agrícolas. Su llegada al poder en 1938, a la cabeza de la coalición del Frente Popular, consolidó la presencia de la clase media en la vida nacional.</a:t>
            </a:r>
          </a:p>
          <a:p>
            <a:endParaRPr lang="es-CL" sz="2400" dirty="0">
              <a:latin typeface="Roboto" panose="02000000000000000000" pitchFamily="2" charset="0"/>
              <a:ea typeface="Roboto" panose="02000000000000000000" pitchFamily="2" charset="0"/>
              <a:cs typeface="Roboto" panose="02000000000000000000" pitchFamily="2" charset="0"/>
            </a:endParaRPr>
          </a:p>
          <a:p>
            <a:r>
              <a:rPr lang="es-CL" sz="2400" dirty="0">
                <a:latin typeface="Roboto" panose="02000000000000000000" pitchFamily="2" charset="0"/>
                <a:ea typeface="Roboto" panose="02000000000000000000" pitchFamily="2" charset="0"/>
                <a:cs typeface="Roboto" panose="02000000000000000000" pitchFamily="2" charset="0"/>
              </a:rPr>
              <a:t>Estilo Político de Conciliación: La administración radical se caracterizó por un estilo político de flexibilidad y un clima de conciliación, lo que permitió la participación en el gobierno de sectores de diferentes signos políticos, asegurando la estabilidad del sistema político, aunque este no estuvo exento de estallidos de violencia popular.</a:t>
            </a:r>
          </a:p>
          <a:p>
            <a:endParaRPr lang="es-CL" sz="24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809706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0A412B49-7A29-CF7E-1BC5-A64E0E7474CE}"/>
            </a:ext>
          </a:extLst>
        </p:cNvPr>
        <p:cNvGrpSpPr/>
        <p:nvPr/>
      </p:nvGrpSpPr>
      <p:grpSpPr>
        <a:xfrm>
          <a:off x="0" y="0"/>
          <a:ext cx="0" cy="0"/>
          <a:chOff x="0" y="0"/>
          <a:chExt cx="0" cy="0"/>
        </a:xfrm>
      </p:grpSpPr>
      <p:sp>
        <p:nvSpPr>
          <p:cNvPr id="3" name="Google Shape;119;p21">
            <a:extLst>
              <a:ext uri="{FF2B5EF4-FFF2-40B4-BE49-F238E27FC236}">
                <a16:creationId xmlns:a16="http://schemas.microsoft.com/office/drawing/2014/main" id="{0E04CE5C-CBB0-7411-BA27-218054BBBE0B}"/>
              </a:ext>
            </a:extLst>
          </p:cNvPr>
          <p:cNvSpPr txBox="1">
            <a:spLocks/>
          </p:cNvSpPr>
          <p:nvPr/>
        </p:nvSpPr>
        <p:spPr>
          <a:xfrm>
            <a:off x="-663427" y="131130"/>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sp>
        <p:nvSpPr>
          <p:cNvPr id="2" name="CuadroTexto 1">
            <a:extLst>
              <a:ext uri="{FF2B5EF4-FFF2-40B4-BE49-F238E27FC236}">
                <a16:creationId xmlns:a16="http://schemas.microsoft.com/office/drawing/2014/main" id="{EC0172D5-F1A0-C1C2-0AEA-F9336D455A1E}"/>
              </a:ext>
            </a:extLst>
          </p:cNvPr>
          <p:cNvSpPr txBox="1"/>
          <p:nvPr/>
        </p:nvSpPr>
        <p:spPr>
          <a:xfrm>
            <a:off x="397867" y="797510"/>
            <a:ext cx="11396265" cy="5262979"/>
          </a:xfrm>
          <a:prstGeom prst="rect">
            <a:avLst/>
          </a:prstGeom>
          <a:noFill/>
        </p:spPr>
        <p:txBody>
          <a:bodyPr wrap="square" rtlCol="0">
            <a:spAutoFit/>
          </a:bodyPr>
          <a:lstStyle/>
          <a:p>
            <a:endParaRPr lang="es-CL" sz="2400" dirty="0">
              <a:latin typeface="Roboto" panose="02000000000000000000" pitchFamily="2" charset="0"/>
              <a:ea typeface="Roboto" panose="02000000000000000000" pitchFamily="2" charset="0"/>
              <a:cs typeface="Roboto" panose="02000000000000000000" pitchFamily="2" charset="0"/>
            </a:endParaRPr>
          </a:p>
          <a:p>
            <a:r>
              <a:rPr lang="es-CL" sz="2400" dirty="0">
                <a:latin typeface="Roboto" panose="02000000000000000000" pitchFamily="2" charset="0"/>
                <a:ea typeface="Roboto" panose="02000000000000000000" pitchFamily="2" charset="0"/>
                <a:cs typeface="Roboto" panose="02000000000000000000" pitchFamily="2" charset="0"/>
              </a:rPr>
              <a:t>Modelo de Desarrollo Económico Hacia Adentro: Durante esta época, se impulsó el "esfuerzo desarrollista", que se materializó en el modelo de sustitución de importaciones (ISI). Esto fue motivado por el consenso social de que el modelo de exportación de materias primas estaba agotado.</a:t>
            </a:r>
          </a:p>
          <a:p>
            <a:endParaRPr lang="es-CL" sz="2400" dirty="0">
              <a:latin typeface="Roboto" panose="02000000000000000000" pitchFamily="2" charset="0"/>
              <a:ea typeface="Roboto" panose="02000000000000000000" pitchFamily="2" charset="0"/>
              <a:cs typeface="Roboto" panose="02000000000000000000" pitchFamily="2" charset="0"/>
            </a:endParaRPr>
          </a:p>
          <a:p>
            <a:r>
              <a:rPr lang="es-CL" sz="2400" dirty="0">
                <a:latin typeface="Roboto" panose="02000000000000000000" pitchFamily="2" charset="0"/>
                <a:ea typeface="Roboto" panose="02000000000000000000" pitchFamily="2" charset="0"/>
                <a:cs typeface="Roboto" panose="02000000000000000000" pitchFamily="2" charset="0"/>
              </a:rPr>
              <a:t>Estado como Agente de Desarrollo: La clase media consolidada en el poder aspiró a transformar al Estado en un agente activo del desarrollo económico, social y cultural. Esto se concretó con la creación de la Corporación de Fomento de la Producción (CORFO) en 1939, una agencia que realizó una obra trascendente al iniciar la electrificación del país y fomentar sectores clave como el petróleo (Empresa Nacional de Petróleos, ENAP) y el acero (Compañía de Aceros del Pacífico, CAP).</a:t>
            </a:r>
          </a:p>
          <a:p>
            <a:endParaRPr lang="es-CL" sz="24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167195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FAB0AD3A-5D59-EB76-091B-66F9F1DC0724}"/>
            </a:ext>
          </a:extLst>
        </p:cNvPr>
        <p:cNvGrpSpPr/>
        <p:nvPr/>
      </p:nvGrpSpPr>
      <p:grpSpPr>
        <a:xfrm>
          <a:off x="0" y="0"/>
          <a:ext cx="0" cy="0"/>
          <a:chOff x="0" y="0"/>
          <a:chExt cx="0" cy="0"/>
        </a:xfrm>
      </p:grpSpPr>
      <p:sp>
        <p:nvSpPr>
          <p:cNvPr id="3" name="Google Shape;119;p21">
            <a:extLst>
              <a:ext uri="{FF2B5EF4-FFF2-40B4-BE49-F238E27FC236}">
                <a16:creationId xmlns:a16="http://schemas.microsoft.com/office/drawing/2014/main" id="{212251FE-1BD6-9269-51A9-A32CA07ACD42}"/>
              </a:ext>
            </a:extLst>
          </p:cNvPr>
          <p:cNvSpPr txBox="1">
            <a:spLocks/>
          </p:cNvSpPr>
          <p:nvPr/>
        </p:nvSpPr>
        <p:spPr>
          <a:xfrm>
            <a:off x="-663427" y="131130"/>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pic>
        <p:nvPicPr>
          <p:cNvPr id="5" name="Imagen 4">
            <a:extLst>
              <a:ext uri="{FF2B5EF4-FFF2-40B4-BE49-F238E27FC236}">
                <a16:creationId xmlns:a16="http://schemas.microsoft.com/office/drawing/2014/main" id="{4EDF0710-DA69-AAF2-88B8-D0996C57B826}"/>
              </a:ext>
            </a:extLst>
          </p:cNvPr>
          <p:cNvPicPr>
            <a:picLocks noChangeAspect="1"/>
          </p:cNvPicPr>
          <p:nvPr/>
        </p:nvPicPr>
        <p:blipFill>
          <a:blip r:embed="rId3"/>
          <a:stretch>
            <a:fillRect/>
          </a:stretch>
        </p:blipFill>
        <p:spPr>
          <a:xfrm>
            <a:off x="397867" y="482600"/>
            <a:ext cx="4203700" cy="5892800"/>
          </a:xfrm>
          <a:prstGeom prst="rect">
            <a:avLst/>
          </a:prstGeom>
        </p:spPr>
      </p:pic>
      <p:sp>
        <p:nvSpPr>
          <p:cNvPr id="6" name="CuadroTexto 5">
            <a:extLst>
              <a:ext uri="{FF2B5EF4-FFF2-40B4-BE49-F238E27FC236}">
                <a16:creationId xmlns:a16="http://schemas.microsoft.com/office/drawing/2014/main" id="{2929CECC-1CB8-1F2A-DA0A-94BD776E3A24}"/>
              </a:ext>
            </a:extLst>
          </p:cNvPr>
          <p:cNvSpPr txBox="1"/>
          <p:nvPr/>
        </p:nvSpPr>
        <p:spPr>
          <a:xfrm>
            <a:off x="4876800" y="482600"/>
            <a:ext cx="7315200" cy="3631763"/>
          </a:xfrm>
          <a:prstGeom prst="rect">
            <a:avLst/>
          </a:prstGeom>
          <a:noFill/>
        </p:spPr>
        <p:txBody>
          <a:bodyPr wrap="square" rtlCol="0">
            <a:spAutoFit/>
          </a:bodyPr>
          <a:lstStyle/>
          <a:p>
            <a:r>
              <a:rPr lang="es-CL" sz="2800" cap="small" dirty="0">
                <a:latin typeface="Roboto" panose="02000000000000000000" pitchFamily="2" charset="0"/>
                <a:ea typeface="Roboto" panose="02000000000000000000" pitchFamily="2" charset="0"/>
                <a:cs typeface="Roboto" panose="02000000000000000000" pitchFamily="2" charset="0"/>
              </a:rPr>
              <a:t>Gabriel González Videla</a:t>
            </a:r>
          </a:p>
          <a:p>
            <a:endParaRPr lang="es-CL" sz="2800" cap="small" dirty="0">
              <a:latin typeface="Roboto" panose="02000000000000000000" pitchFamily="2" charset="0"/>
              <a:ea typeface="Roboto" panose="02000000000000000000" pitchFamily="2" charset="0"/>
              <a:cs typeface="Roboto" panose="02000000000000000000" pitchFamily="2" charset="0"/>
            </a:endParaRPr>
          </a:p>
          <a:p>
            <a:endParaRPr lang="es-CL" sz="2800" cap="small" dirty="0">
              <a:latin typeface="Roboto" panose="02000000000000000000" pitchFamily="2" charset="0"/>
              <a:ea typeface="Roboto" panose="02000000000000000000" pitchFamily="2" charset="0"/>
              <a:cs typeface="Roboto" panose="02000000000000000000" pitchFamily="2" charset="0"/>
            </a:endParaRPr>
          </a:p>
          <a:p>
            <a:endParaRPr lang="es-CL" sz="2800" cap="small" dirty="0">
              <a:latin typeface="Roboto" panose="02000000000000000000" pitchFamily="2" charset="0"/>
              <a:ea typeface="Roboto" panose="02000000000000000000" pitchFamily="2" charset="0"/>
              <a:cs typeface="Roboto" panose="02000000000000000000" pitchFamily="2" charset="0"/>
            </a:endParaRPr>
          </a:p>
          <a:p>
            <a:endParaRPr lang="es-CL" sz="2800" cap="small" dirty="0">
              <a:latin typeface="Roboto" panose="02000000000000000000" pitchFamily="2" charset="0"/>
              <a:ea typeface="Roboto" panose="02000000000000000000" pitchFamily="2" charset="0"/>
              <a:cs typeface="Roboto" panose="02000000000000000000" pitchFamily="2" charset="0"/>
            </a:endParaRPr>
          </a:p>
          <a:p>
            <a:r>
              <a:rPr lang="es-CL" i="1" dirty="0">
                <a:latin typeface="Roboto" panose="02000000000000000000" pitchFamily="2" charset="0"/>
                <a:ea typeface="Roboto" panose="02000000000000000000" pitchFamily="2" charset="0"/>
                <a:cs typeface="Roboto" panose="02000000000000000000" pitchFamily="2" charset="0"/>
              </a:rPr>
              <a:t>Yo les aseguro a ustedes que no habrá poder humano</a:t>
            </a:r>
            <a:br>
              <a:rPr lang="es-CL" i="1" dirty="0">
                <a:latin typeface="Roboto" panose="02000000000000000000" pitchFamily="2" charset="0"/>
                <a:ea typeface="Roboto" panose="02000000000000000000" pitchFamily="2" charset="0"/>
                <a:cs typeface="Roboto" panose="02000000000000000000" pitchFamily="2" charset="0"/>
              </a:rPr>
            </a:br>
            <a:r>
              <a:rPr lang="es-CL" i="1" dirty="0">
                <a:latin typeface="Roboto" panose="02000000000000000000" pitchFamily="2" charset="0"/>
                <a:ea typeface="Roboto" panose="02000000000000000000" pitchFamily="2" charset="0"/>
                <a:cs typeface="Roboto" panose="02000000000000000000" pitchFamily="2" charset="0"/>
              </a:rPr>
              <a:t>ni divino capaz de romper los lazos que me unen con el Partido Comunista y con el pueblo</a:t>
            </a:r>
            <a:br>
              <a:rPr lang="es-CL" sz="2800" dirty="0">
                <a:latin typeface="Roboto" panose="02000000000000000000" pitchFamily="2" charset="0"/>
                <a:ea typeface="Roboto" panose="02000000000000000000" pitchFamily="2" charset="0"/>
                <a:cs typeface="Roboto" panose="02000000000000000000" pitchFamily="2" charset="0"/>
              </a:rPr>
            </a:br>
            <a:r>
              <a:rPr lang="es-CL" dirty="0">
                <a:latin typeface="Roboto" panose="02000000000000000000" pitchFamily="2" charset="0"/>
                <a:ea typeface="Roboto" panose="02000000000000000000" pitchFamily="2" charset="0"/>
                <a:cs typeface="Roboto" panose="02000000000000000000" pitchFamily="2" charset="0"/>
              </a:rPr>
              <a:t>Gabriel González Videla, Plaza de la Constitución, 20 de agosto de 1946</a:t>
            </a:r>
            <a:endParaRPr lang="es-CL" sz="2800" cap="small"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28249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2228B003-B1B9-18A5-C55D-60EDD9620985}"/>
            </a:ext>
          </a:extLst>
        </p:cNvPr>
        <p:cNvGrpSpPr/>
        <p:nvPr/>
      </p:nvGrpSpPr>
      <p:grpSpPr>
        <a:xfrm>
          <a:off x="0" y="0"/>
          <a:ext cx="0" cy="0"/>
          <a:chOff x="0" y="0"/>
          <a:chExt cx="0" cy="0"/>
        </a:xfrm>
      </p:grpSpPr>
      <p:sp>
        <p:nvSpPr>
          <p:cNvPr id="3" name="Google Shape;119;p21">
            <a:extLst>
              <a:ext uri="{FF2B5EF4-FFF2-40B4-BE49-F238E27FC236}">
                <a16:creationId xmlns:a16="http://schemas.microsoft.com/office/drawing/2014/main" id="{44E66FDE-5281-5CA2-D1FC-4118088F21DD}"/>
              </a:ext>
            </a:extLst>
          </p:cNvPr>
          <p:cNvSpPr txBox="1">
            <a:spLocks/>
          </p:cNvSpPr>
          <p:nvPr/>
        </p:nvSpPr>
        <p:spPr>
          <a:xfrm>
            <a:off x="-583914" y="-234697"/>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sp>
        <p:nvSpPr>
          <p:cNvPr id="2" name="CuadroTexto 1">
            <a:extLst>
              <a:ext uri="{FF2B5EF4-FFF2-40B4-BE49-F238E27FC236}">
                <a16:creationId xmlns:a16="http://schemas.microsoft.com/office/drawing/2014/main" id="{2BDAE485-3698-7543-9F1C-7BBA3EE77506}"/>
              </a:ext>
            </a:extLst>
          </p:cNvPr>
          <p:cNvSpPr txBox="1"/>
          <p:nvPr/>
        </p:nvSpPr>
        <p:spPr>
          <a:xfrm>
            <a:off x="689264" y="172279"/>
            <a:ext cx="10813471" cy="8032968"/>
          </a:xfrm>
          <a:prstGeom prst="rect">
            <a:avLst/>
          </a:prstGeom>
          <a:noFill/>
        </p:spPr>
        <p:txBody>
          <a:bodyPr wrap="square" rtlCol="0">
            <a:spAutoFit/>
          </a:bodyPr>
          <a:lstStyle/>
          <a:p>
            <a:endParaRPr lang="es-CL" sz="2800" dirty="0">
              <a:latin typeface="Roboto" panose="02000000000000000000" pitchFamily="2" charset="0"/>
              <a:ea typeface="Roboto" panose="02000000000000000000" pitchFamily="2" charset="0"/>
              <a:cs typeface="Roboto" panose="02000000000000000000" pitchFamily="2" charset="0"/>
            </a:endParaRPr>
          </a:p>
          <a:p>
            <a:r>
              <a:rPr lang="es-CL" sz="2800" dirty="0"/>
              <a:t>Su primer gabinete estuvo integrado por radicales, liberales y, por primera vez en la historia del país, comunistas, quienes ocuparon las carteras del Trabajo, Agricultura y Tierras y Colonización. Sin embargo, en abril de 1947, debido a una serie de movilizaciones sociales impulsadas por los comunistas y producto del impacto de la Guerra Fría en  Chile, estos debieron abandonar el gabinete. En adelante, González Videla gobernó con los más diversos sectores e incluyó a militares en varios de sus gabinetes, entre los que destacó la presencia del almirante Holger como Ministro del Interior en dos ocasiones.</a:t>
            </a:r>
          </a:p>
          <a:p>
            <a:endParaRPr lang="es-CL" sz="2800" dirty="0"/>
          </a:p>
          <a:p>
            <a:r>
              <a:rPr lang="es-CL" sz="2800" dirty="0"/>
              <a:t>Tras un año de fuertes conflictos sociales, González Videla promulgó en septiembre de 1948 la Ley de Defensa Permanente de la Democracia, que declaró ilegal al Partido Comunista y desencadenó una persecución en contra de sus militante. </a:t>
            </a:r>
          </a:p>
          <a:p>
            <a:br>
              <a:rPr lang="es-CL" dirty="0"/>
            </a:br>
            <a:endParaRPr lang="es-CL" dirty="0"/>
          </a:p>
          <a:p>
            <a:br>
              <a:rPr lang="es-CL" dirty="0"/>
            </a:br>
            <a:endParaRPr lang="es-CL" dirty="0"/>
          </a:p>
          <a:p>
            <a:endParaRPr lang="es-CL" sz="24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645028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379E648F-90D7-C6FC-EE2D-BCF3E456B86F}"/>
            </a:ext>
          </a:extLst>
        </p:cNvPr>
        <p:cNvGrpSpPr/>
        <p:nvPr/>
      </p:nvGrpSpPr>
      <p:grpSpPr>
        <a:xfrm>
          <a:off x="0" y="0"/>
          <a:ext cx="0" cy="0"/>
          <a:chOff x="0" y="0"/>
          <a:chExt cx="0" cy="0"/>
        </a:xfrm>
      </p:grpSpPr>
      <p:sp>
        <p:nvSpPr>
          <p:cNvPr id="3" name="Google Shape;119;p21">
            <a:extLst>
              <a:ext uri="{FF2B5EF4-FFF2-40B4-BE49-F238E27FC236}">
                <a16:creationId xmlns:a16="http://schemas.microsoft.com/office/drawing/2014/main" id="{9F7AEB13-1C43-C2F6-2E2E-8EB9220AA40B}"/>
              </a:ext>
            </a:extLst>
          </p:cNvPr>
          <p:cNvSpPr txBox="1">
            <a:spLocks/>
          </p:cNvSpPr>
          <p:nvPr/>
        </p:nvSpPr>
        <p:spPr>
          <a:xfrm>
            <a:off x="-583914" y="-234697"/>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sp>
        <p:nvSpPr>
          <p:cNvPr id="2" name="CuadroTexto 1">
            <a:extLst>
              <a:ext uri="{FF2B5EF4-FFF2-40B4-BE49-F238E27FC236}">
                <a16:creationId xmlns:a16="http://schemas.microsoft.com/office/drawing/2014/main" id="{760F24DD-4BCB-EF7C-9130-5888CDA2BC37}"/>
              </a:ext>
            </a:extLst>
          </p:cNvPr>
          <p:cNvSpPr txBox="1"/>
          <p:nvPr/>
        </p:nvSpPr>
        <p:spPr>
          <a:xfrm>
            <a:off x="397867" y="-442036"/>
            <a:ext cx="11396265" cy="10187404"/>
          </a:xfrm>
          <a:prstGeom prst="rect">
            <a:avLst/>
          </a:prstGeom>
          <a:noFill/>
        </p:spPr>
        <p:txBody>
          <a:bodyPr wrap="square" rtlCol="0">
            <a:spAutoFit/>
          </a:bodyPr>
          <a:lstStyle/>
          <a:p>
            <a:endParaRPr lang="es-ES_tradnl" sz="2800" dirty="0">
              <a:latin typeface="Roboto" panose="02000000000000000000" pitchFamily="2" charset="0"/>
              <a:ea typeface="Roboto" panose="02000000000000000000" pitchFamily="2" charset="0"/>
              <a:cs typeface="Roboto" panose="02000000000000000000" pitchFamily="2" charset="0"/>
            </a:endParaRPr>
          </a:p>
          <a:p>
            <a:pPr algn="ctr"/>
            <a:r>
              <a:rPr lang="es-ES_tradnl" sz="2800" dirty="0"/>
              <a:t>Fin de la Ley Maldita y reforma electoral 1958</a:t>
            </a:r>
          </a:p>
          <a:p>
            <a:endParaRPr lang="es-ES_tradnl" sz="2800" dirty="0"/>
          </a:p>
          <a:p>
            <a:r>
              <a:rPr lang="es-ES_tradnl" sz="2800" dirty="0"/>
              <a:t>Los partidos políticos chilenos, en esa época, constituían movimientos nacionales de opinión, con un programa único y una fuerte organización unitaria que cubría todo el país </a:t>
            </a:r>
          </a:p>
          <a:p>
            <a:endParaRPr lang="es-ES_tradnl" sz="2800" dirty="0"/>
          </a:p>
          <a:p>
            <a:r>
              <a:rPr lang="es-ES_tradnl" sz="2800" dirty="0"/>
              <a:t>La reforma electoral de 1958, que devolvió́ a la legalidad al Partido Comunista tras diez años al margen, también determinó que las alianzas ante las elecciones debían ser programáticas. Las coaliciones que presentaban candidatos debían, por ley, tener visiones ideológicas y programáticas afines. Esto consolidó una tendencia histórica de hacer política dirigida por bandos, lo que determinó una división en tipos de “subculturas” </a:t>
            </a:r>
          </a:p>
          <a:p>
            <a:endParaRPr lang="es-ES_tradnl" sz="2800" dirty="0"/>
          </a:p>
          <a:p>
            <a:r>
              <a:rPr lang="es-ES_tradnl" sz="2800" dirty="0"/>
              <a:t>El contexto ideológico mundial, la radicalización de las posturas internas y la cristalización de las diferencias como antagonistas, favorecieron un escenario polarizado. </a:t>
            </a:r>
          </a:p>
          <a:p>
            <a:endParaRPr lang="es-ES_tradnl" sz="2800" dirty="0"/>
          </a:p>
          <a:p>
            <a:endParaRPr lang="es-ES_tradnl" sz="2800" dirty="0"/>
          </a:p>
          <a:p>
            <a:endParaRPr lang="es-ES_tradnl" sz="2800" dirty="0"/>
          </a:p>
          <a:p>
            <a:br>
              <a:rPr lang="es-ES_tradnl" dirty="0"/>
            </a:br>
            <a:endParaRPr lang="es-ES_tradnl" dirty="0"/>
          </a:p>
          <a:p>
            <a:br>
              <a:rPr lang="es-ES_tradnl" dirty="0"/>
            </a:br>
            <a:endParaRPr lang="es-ES_tradnl" dirty="0"/>
          </a:p>
          <a:p>
            <a:endParaRPr lang="es-ES_tradnl" sz="2400" dirty="0">
              <a:latin typeface="Roboto" panose="02000000000000000000" pitchFamily="2" charset="0"/>
              <a:ea typeface="Roboto" panose="02000000000000000000" pitchFamily="2" charset="0"/>
              <a:cs typeface="Roboto" panose="02000000000000000000" pitchFamily="2" charset="0"/>
            </a:endParaRPr>
          </a:p>
        </p:txBody>
      </p:sp>
      <p:sp>
        <p:nvSpPr>
          <p:cNvPr id="4" name="Google Shape;118;p21">
            <a:extLst>
              <a:ext uri="{FF2B5EF4-FFF2-40B4-BE49-F238E27FC236}">
                <a16:creationId xmlns:a16="http://schemas.microsoft.com/office/drawing/2014/main" id="{0FECA7A6-3035-2559-CA27-8E4B7F86BD81}"/>
              </a:ext>
            </a:extLst>
          </p:cNvPr>
          <p:cNvSpPr/>
          <p:nvPr/>
        </p:nvSpPr>
        <p:spPr>
          <a:xfrm>
            <a:off x="0" y="742103"/>
            <a:ext cx="12192000" cy="6115897"/>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Tree>
    <p:extLst>
      <p:ext uri="{BB962C8B-B14F-4D97-AF65-F5344CB8AC3E}">
        <p14:creationId xmlns:p14="http://schemas.microsoft.com/office/powerpoint/2010/main" val="1527594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849D83A9-5703-5D9B-C0E7-B98135719BFF}"/>
            </a:ext>
          </a:extLst>
        </p:cNvPr>
        <p:cNvGrpSpPr/>
        <p:nvPr/>
      </p:nvGrpSpPr>
      <p:grpSpPr>
        <a:xfrm>
          <a:off x="0" y="0"/>
          <a:ext cx="0" cy="0"/>
          <a:chOff x="0" y="0"/>
          <a:chExt cx="0" cy="0"/>
        </a:xfrm>
      </p:grpSpPr>
      <p:sp>
        <p:nvSpPr>
          <p:cNvPr id="3" name="Google Shape;119;p21">
            <a:extLst>
              <a:ext uri="{FF2B5EF4-FFF2-40B4-BE49-F238E27FC236}">
                <a16:creationId xmlns:a16="http://schemas.microsoft.com/office/drawing/2014/main" id="{552EE00D-E739-2858-FBEB-52F2F418177B}"/>
              </a:ext>
            </a:extLst>
          </p:cNvPr>
          <p:cNvSpPr txBox="1">
            <a:spLocks/>
          </p:cNvSpPr>
          <p:nvPr/>
        </p:nvSpPr>
        <p:spPr>
          <a:xfrm>
            <a:off x="-583914" y="-234697"/>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sp>
        <p:nvSpPr>
          <p:cNvPr id="2" name="CuadroTexto 1">
            <a:extLst>
              <a:ext uri="{FF2B5EF4-FFF2-40B4-BE49-F238E27FC236}">
                <a16:creationId xmlns:a16="http://schemas.microsoft.com/office/drawing/2014/main" id="{2EB05D72-2058-EF4F-2A08-4A6FAFBD6AA4}"/>
              </a:ext>
            </a:extLst>
          </p:cNvPr>
          <p:cNvSpPr txBox="1"/>
          <p:nvPr/>
        </p:nvSpPr>
        <p:spPr>
          <a:xfrm>
            <a:off x="397867" y="253703"/>
            <a:ext cx="11396265" cy="6555641"/>
          </a:xfrm>
          <a:prstGeom prst="rect">
            <a:avLst/>
          </a:prstGeom>
          <a:noFill/>
        </p:spPr>
        <p:txBody>
          <a:bodyPr wrap="square" rtlCol="0">
            <a:spAutoFit/>
          </a:bodyPr>
          <a:lstStyle/>
          <a:p>
            <a:pPr algn="ctr"/>
            <a:r>
              <a:rPr lang="es-CL" sz="2800" dirty="0">
                <a:latin typeface="Roboto" panose="02000000000000000000" pitchFamily="2" charset="0"/>
                <a:ea typeface="Roboto" panose="02000000000000000000" pitchFamily="2" charset="0"/>
                <a:cs typeface="Roboto" panose="02000000000000000000" pitchFamily="2" charset="0"/>
              </a:rPr>
              <a:t>Época de las planificaciones globales</a:t>
            </a:r>
          </a:p>
          <a:p>
            <a:endParaRPr lang="es-CL" sz="2800" dirty="0">
              <a:latin typeface="Roboto" panose="02000000000000000000" pitchFamily="2" charset="0"/>
              <a:ea typeface="Roboto" panose="02000000000000000000" pitchFamily="2" charset="0"/>
              <a:cs typeface="Roboto" panose="02000000000000000000" pitchFamily="2" charset="0"/>
            </a:endParaRPr>
          </a:p>
          <a:p>
            <a:r>
              <a:rPr lang="es-CL" sz="2400" dirty="0"/>
              <a:t>Naturaleza de los Proyectos: Exclusión y Polarización</a:t>
            </a:r>
          </a:p>
          <a:p>
            <a:r>
              <a:rPr lang="es-CL" sz="2400" dirty="0"/>
              <a:t>El aspecto definitorio de estas "planificaciones globales" fue su naturaleza diferente y excluyente:</a:t>
            </a:r>
          </a:p>
          <a:p>
            <a:r>
              <a:rPr lang="es-CL" sz="2400" dirty="0"/>
              <a:t>1. Convicción Excluyente: Cada sector político (la izquierda, la derecha y el centro) creyó tener la solución para el país y presentó su propio proyecto.</a:t>
            </a:r>
          </a:p>
          <a:p>
            <a:r>
              <a:rPr lang="es-CL" sz="2400" dirty="0"/>
              <a:t>2. Imposibilidad de Acuerdo: Esta diferencia y exclusión mutua hicieron imposible lograr el acuerdo político necesario.</a:t>
            </a:r>
          </a:p>
          <a:p>
            <a:r>
              <a:rPr lang="es-CL" sz="2400" dirty="0"/>
              <a:t>3. Polarización: La incapacidad para llegar a compromisos agudizó las diferencias y condujo a la polarización de la vida política</a:t>
            </a:r>
          </a:p>
          <a:p>
            <a:endParaRPr lang="es-CL" sz="2400" dirty="0">
              <a:latin typeface="Roboto" panose="02000000000000000000" pitchFamily="2" charset="0"/>
              <a:ea typeface="Roboto" panose="02000000000000000000" pitchFamily="2" charset="0"/>
              <a:cs typeface="Roboto" panose="02000000000000000000" pitchFamily="2" charset="0"/>
            </a:endParaRPr>
          </a:p>
          <a:p>
            <a:endParaRPr lang="es-CL" sz="2800" dirty="0">
              <a:latin typeface="Roboto" panose="02000000000000000000" pitchFamily="2" charset="0"/>
              <a:ea typeface="Roboto" panose="02000000000000000000" pitchFamily="2" charset="0"/>
              <a:cs typeface="Roboto" panose="02000000000000000000" pitchFamily="2" charset="0"/>
            </a:endParaRPr>
          </a:p>
          <a:p>
            <a:br>
              <a:rPr lang="es-CL" dirty="0"/>
            </a:br>
            <a:endParaRPr lang="es-CL" dirty="0"/>
          </a:p>
          <a:p>
            <a:br>
              <a:rPr lang="es-CL" dirty="0"/>
            </a:br>
            <a:endParaRPr lang="es-CL" dirty="0"/>
          </a:p>
          <a:p>
            <a:endParaRPr lang="es-CL" sz="2400" dirty="0">
              <a:latin typeface="Roboto" panose="02000000000000000000" pitchFamily="2" charset="0"/>
              <a:ea typeface="Roboto" panose="02000000000000000000" pitchFamily="2" charset="0"/>
              <a:cs typeface="Roboto" panose="02000000000000000000" pitchFamily="2" charset="0"/>
            </a:endParaRPr>
          </a:p>
        </p:txBody>
      </p:sp>
      <p:pic>
        <p:nvPicPr>
          <p:cNvPr id="5" name="Gráfico 4" descr="Earth globe: Americas con relleno sólido">
            <a:extLst>
              <a:ext uri="{FF2B5EF4-FFF2-40B4-BE49-F238E27FC236}">
                <a16:creationId xmlns:a16="http://schemas.microsoft.com/office/drawing/2014/main" id="{59B58FDA-D302-164C-0453-F3428F1015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9339" y="4404436"/>
            <a:ext cx="2199861" cy="2199861"/>
          </a:xfrm>
          <a:prstGeom prst="rect">
            <a:avLst/>
          </a:prstGeom>
        </p:spPr>
      </p:pic>
      <p:pic>
        <p:nvPicPr>
          <p:cNvPr id="7" name="Gráfico 6" descr="Earth globe: Africa and Europe con relleno sólido">
            <a:extLst>
              <a:ext uri="{FF2B5EF4-FFF2-40B4-BE49-F238E27FC236}">
                <a16:creationId xmlns:a16="http://schemas.microsoft.com/office/drawing/2014/main" id="{4EDF9280-4166-BDEB-F300-D362F731E2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1051" y="4404437"/>
            <a:ext cx="2199860" cy="2199860"/>
          </a:xfrm>
          <a:prstGeom prst="rect">
            <a:avLst/>
          </a:prstGeom>
        </p:spPr>
      </p:pic>
    </p:spTree>
    <p:extLst>
      <p:ext uri="{BB962C8B-B14F-4D97-AF65-F5344CB8AC3E}">
        <p14:creationId xmlns:p14="http://schemas.microsoft.com/office/powerpoint/2010/main" val="643076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CB93D973-537D-3B44-F2C9-ADB002A7AEAB}"/>
            </a:ext>
          </a:extLst>
        </p:cNvPr>
        <p:cNvGrpSpPr/>
        <p:nvPr/>
      </p:nvGrpSpPr>
      <p:grpSpPr>
        <a:xfrm>
          <a:off x="0" y="0"/>
          <a:ext cx="0" cy="0"/>
          <a:chOff x="0" y="0"/>
          <a:chExt cx="0" cy="0"/>
        </a:xfrm>
      </p:grpSpPr>
      <p:sp>
        <p:nvSpPr>
          <p:cNvPr id="3" name="Google Shape;119;p21">
            <a:extLst>
              <a:ext uri="{FF2B5EF4-FFF2-40B4-BE49-F238E27FC236}">
                <a16:creationId xmlns:a16="http://schemas.microsoft.com/office/drawing/2014/main" id="{1AE3400C-7531-4FCA-E83E-6CB4086D5FE5}"/>
              </a:ext>
            </a:extLst>
          </p:cNvPr>
          <p:cNvSpPr txBox="1">
            <a:spLocks/>
          </p:cNvSpPr>
          <p:nvPr/>
        </p:nvSpPr>
        <p:spPr>
          <a:xfrm>
            <a:off x="-583914" y="-234697"/>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sp>
        <p:nvSpPr>
          <p:cNvPr id="2" name="CuadroTexto 1">
            <a:extLst>
              <a:ext uri="{FF2B5EF4-FFF2-40B4-BE49-F238E27FC236}">
                <a16:creationId xmlns:a16="http://schemas.microsoft.com/office/drawing/2014/main" id="{E5480B13-9914-ECA3-7CB2-ED82B378A0EB}"/>
              </a:ext>
            </a:extLst>
          </p:cNvPr>
          <p:cNvSpPr txBox="1"/>
          <p:nvPr/>
        </p:nvSpPr>
        <p:spPr>
          <a:xfrm>
            <a:off x="397867" y="253703"/>
            <a:ext cx="11396265" cy="6986528"/>
          </a:xfrm>
          <a:prstGeom prst="rect">
            <a:avLst/>
          </a:prstGeom>
          <a:noFill/>
        </p:spPr>
        <p:txBody>
          <a:bodyPr wrap="square" rtlCol="0">
            <a:spAutoFit/>
          </a:bodyPr>
          <a:lstStyle/>
          <a:p>
            <a:pPr algn="ctr"/>
            <a:r>
              <a:rPr lang="es-CL" sz="2800" dirty="0">
                <a:latin typeface="Roboto" panose="02000000000000000000" pitchFamily="2" charset="0"/>
                <a:ea typeface="Roboto" panose="02000000000000000000" pitchFamily="2" charset="0"/>
                <a:cs typeface="Roboto" panose="02000000000000000000" pitchFamily="2" charset="0"/>
              </a:rPr>
              <a:t>Época de las planificaciones globales</a:t>
            </a:r>
          </a:p>
          <a:p>
            <a:endParaRPr lang="es-CL" sz="2800" dirty="0">
              <a:latin typeface="Roboto" panose="02000000000000000000" pitchFamily="2" charset="0"/>
              <a:ea typeface="Roboto" panose="02000000000000000000" pitchFamily="2" charset="0"/>
              <a:cs typeface="Roboto" panose="02000000000000000000" pitchFamily="2" charset="0"/>
            </a:endParaRPr>
          </a:p>
          <a:p>
            <a:r>
              <a:rPr lang="es-CL" sz="2400" dirty="0">
                <a:latin typeface="Roboto" panose="02000000000000000000" pitchFamily="2" charset="0"/>
                <a:ea typeface="Roboto" panose="02000000000000000000" pitchFamily="2" charset="0"/>
                <a:cs typeface="Roboto" panose="02000000000000000000" pitchFamily="2" charset="0"/>
              </a:rPr>
              <a:t>Estos proyectos buscaban corregir los profundos desequilibrios existentes en la sociedad chilena en las estructuras sociales y económicas. A pesar de que el modelo de desarrollo hacia adentro implementado desde la década de 1930 había permitido un crecimiento sostenido, este no había logrado satisfacer las crecientes demandas de los diferentes sectores sociales, persistiendo carencias habitacionales, laborales y educacionales, y una fuerte dependencia de los mercados externos.</a:t>
            </a:r>
          </a:p>
          <a:p>
            <a:r>
              <a:rPr lang="es-CL" sz="2400" dirty="0">
                <a:latin typeface="Roboto" panose="02000000000000000000" pitchFamily="2" charset="0"/>
                <a:ea typeface="Roboto" panose="02000000000000000000" pitchFamily="2" charset="0"/>
                <a:cs typeface="Roboto" panose="02000000000000000000" pitchFamily="2" charset="0"/>
              </a:rPr>
              <a:t>Las graves diferencias en la sociedad llevaron a cada partido político a realizar su propio diagnóstico y a concluir que eran necesarias transformaciones profundas en todos los ámbitos de la vida nacional.</a:t>
            </a:r>
          </a:p>
          <a:p>
            <a:endParaRPr lang="es-CL" sz="2800" dirty="0">
              <a:latin typeface="Roboto" panose="02000000000000000000" pitchFamily="2" charset="0"/>
              <a:ea typeface="Roboto" panose="02000000000000000000" pitchFamily="2" charset="0"/>
              <a:cs typeface="Roboto" panose="02000000000000000000" pitchFamily="2" charset="0"/>
            </a:endParaRPr>
          </a:p>
          <a:p>
            <a:endParaRPr lang="es-CL" sz="2800" dirty="0">
              <a:latin typeface="Roboto" panose="02000000000000000000" pitchFamily="2" charset="0"/>
              <a:ea typeface="Roboto" panose="02000000000000000000" pitchFamily="2" charset="0"/>
              <a:cs typeface="Roboto" panose="02000000000000000000" pitchFamily="2" charset="0"/>
            </a:endParaRPr>
          </a:p>
          <a:p>
            <a:br>
              <a:rPr lang="es-CL" dirty="0"/>
            </a:br>
            <a:endParaRPr lang="es-CL" dirty="0"/>
          </a:p>
          <a:p>
            <a:br>
              <a:rPr lang="es-CL" dirty="0"/>
            </a:br>
            <a:endParaRPr lang="es-CL" dirty="0"/>
          </a:p>
          <a:p>
            <a:endParaRPr lang="es-CL" sz="24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05332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29B54932-B9ED-392C-3EDC-B969C77E4490}"/>
            </a:ext>
          </a:extLst>
        </p:cNvPr>
        <p:cNvGrpSpPr/>
        <p:nvPr/>
      </p:nvGrpSpPr>
      <p:grpSpPr>
        <a:xfrm>
          <a:off x="0" y="0"/>
          <a:ext cx="0" cy="0"/>
          <a:chOff x="0" y="0"/>
          <a:chExt cx="0" cy="0"/>
        </a:xfrm>
      </p:grpSpPr>
      <p:sp>
        <p:nvSpPr>
          <p:cNvPr id="117" name="Google Shape;117;p21">
            <a:extLst>
              <a:ext uri="{FF2B5EF4-FFF2-40B4-BE49-F238E27FC236}">
                <a16:creationId xmlns:a16="http://schemas.microsoft.com/office/drawing/2014/main" id="{74F9352C-9E29-B778-E560-1254C24FC373}"/>
              </a:ext>
            </a:extLst>
          </p:cNvPr>
          <p:cNvSpPr/>
          <p:nvPr/>
        </p:nvSpPr>
        <p:spPr>
          <a:xfrm>
            <a:off x="2807567" y="969200"/>
            <a:ext cx="8617600" cy="4716400"/>
          </a:xfrm>
          <a:prstGeom prst="rect">
            <a:avLst/>
          </a:prstGeom>
          <a:noFill/>
          <a:ln w="19050" cap="flat" cmpd="sng">
            <a:solidFill>
              <a:srgbClr val="78909C"/>
            </a:solidFill>
            <a:prstDash val="solid"/>
            <a:round/>
            <a:headEnd type="none" w="sm" len="sm"/>
            <a:tailEnd type="none" w="sm" len="sm"/>
          </a:ln>
        </p:spPr>
        <p:txBody>
          <a:bodyPr spcFirstLastPara="1" wrap="square" lIns="121900" tIns="121900" rIns="121900" bIns="121900" anchor="ctr" anchorCtr="0">
            <a:noAutofit/>
          </a:bodyPr>
          <a:lstStyle/>
          <a:p>
            <a:endParaRPr lang="es-ES_tradnl" sz="2400" dirty="0"/>
          </a:p>
        </p:txBody>
      </p:sp>
      <p:sp>
        <p:nvSpPr>
          <p:cNvPr id="118" name="Google Shape;118;p21">
            <a:extLst>
              <a:ext uri="{FF2B5EF4-FFF2-40B4-BE49-F238E27FC236}">
                <a16:creationId xmlns:a16="http://schemas.microsoft.com/office/drawing/2014/main" id="{0BA5CD66-D792-55DB-4288-FE743CD9EE24}"/>
              </a:ext>
            </a:extLst>
          </p:cNvPr>
          <p:cNvSpPr/>
          <p:nvPr/>
        </p:nvSpPr>
        <p:spPr>
          <a:xfrm>
            <a:off x="2328015" y="1516135"/>
            <a:ext cx="8617600" cy="47164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121" name="Google Shape;121;p21">
            <a:extLst>
              <a:ext uri="{FF2B5EF4-FFF2-40B4-BE49-F238E27FC236}">
                <a16:creationId xmlns:a16="http://schemas.microsoft.com/office/drawing/2014/main" id="{20703560-B037-0C22-795C-F918DC7AA29B}"/>
              </a:ext>
            </a:extLst>
          </p:cNvPr>
          <p:cNvSpPr/>
          <p:nvPr/>
        </p:nvSpPr>
        <p:spPr>
          <a:xfrm rot="-5400000">
            <a:off x="-1422467" y="3379600"/>
            <a:ext cx="4240000" cy="988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122" name="Google Shape;122;p21">
            <a:extLst>
              <a:ext uri="{FF2B5EF4-FFF2-40B4-BE49-F238E27FC236}">
                <a16:creationId xmlns:a16="http://schemas.microsoft.com/office/drawing/2014/main" id="{2ED34507-9F61-AD4C-DB62-8D042B54C6EC}"/>
              </a:ext>
            </a:extLst>
          </p:cNvPr>
          <p:cNvSpPr/>
          <p:nvPr/>
        </p:nvSpPr>
        <p:spPr>
          <a:xfrm rot="-5400000">
            <a:off x="-715000" y="3379600"/>
            <a:ext cx="4240000" cy="988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
        <p:nvSpPr>
          <p:cNvPr id="2" name="CuadroTexto 1">
            <a:extLst>
              <a:ext uri="{FF2B5EF4-FFF2-40B4-BE49-F238E27FC236}">
                <a16:creationId xmlns:a16="http://schemas.microsoft.com/office/drawing/2014/main" id="{59073A28-7C36-46F4-CB92-8D6B82FEC5E8}"/>
              </a:ext>
            </a:extLst>
          </p:cNvPr>
          <p:cNvSpPr txBox="1"/>
          <p:nvPr/>
        </p:nvSpPr>
        <p:spPr>
          <a:xfrm>
            <a:off x="3035482" y="1619240"/>
            <a:ext cx="7760787" cy="3785652"/>
          </a:xfrm>
          <a:prstGeom prst="rect">
            <a:avLst/>
          </a:prstGeom>
          <a:noFill/>
        </p:spPr>
        <p:txBody>
          <a:bodyPr wrap="square" rtlCol="0">
            <a:spAutoFit/>
          </a:bodyPr>
          <a:lstStyle/>
          <a:p>
            <a:r>
              <a:rPr lang="es-CL" sz="2400" dirty="0">
                <a:latin typeface="Roboto" panose="02000000000000000000" pitchFamily="2" charset="0"/>
                <a:ea typeface="Roboto" panose="02000000000000000000" pitchFamily="2" charset="0"/>
                <a:cs typeface="Roboto" panose="02000000000000000000" pitchFamily="2" charset="0"/>
              </a:rPr>
              <a:t>El </a:t>
            </a:r>
            <a:r>
              <a:rPr lang="es-CL" sz="2400" b="1" dirty="0">
                <a:latin typeface="Roboto" panose="02000000000000000000" pitchFamily="2" charset="0"/>
                <a:ea typeface="Roboto" panose="02000000000000000000" pitchFamily="2" charset="0"/>
                <a:cs typeface="Roboto" panose="02000000000000000000" pitchFamily="2" charset="0"/>
              </a:rPr>
              <a:t>régimen parlamentario chileno </a:t>
            </a:r>
            <a:r>
              <a:rPr lang="es-CL" sz="2400" dirty="0">
                <a:latin typeface="Roboto" panose="02000000000000000000" pitchFamily="2" charset="0"/>
                <a:ea typeface="Roboto" panose="02000000000000000000" pitchFamily="2" charset="0"/>
                <a:cs typeface="Roboto" panose="02000000000000000000" pitchFamily="2" charset="0"/>
              </a:rPr>
              <a:t>(1891–1925) estaba dominado por la “rotativa ministerial”:</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gabinetes que duraban días o semanas</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partidos que usaban el Congreso como arena de negociación interna</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un Ejecutivo debilitado, incapaz de conducir reformas</a:t>
            </a:r>
          </a:p>
          <a:p>
            <a:r>
              <a:rPr lang="es-CL" sz="2400" dirty="0">
                <a:latin typeface="Roboto" panose="02000000000000000000" pitchFamily="2" charset="0"/>
                <a:ea typeface="Roboto" panose="02000000000000000000" pitchFamily="2" charset="0"/>
                <a:cs typeface="Roboto" panose="02000000000000000000" pitchFamily="2" charset="0"/>
              </a:rPr>
              <a:t>La sensación pública era de parálisis y desconexión, especialmente frente a la cuestión social. </a:t>
            </a:r>
          </a:p>
          <a:p>
            <a:r>
              <a:rPr lang="es-CL" sz="2400"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En ese contexto, Arturo Alessandri ofrece una alternativa</a:t>
            </a:r>
          </a:p>
        </p:txBody>
      </p:sp>
      <p:sp>
        <p:nvSpPr>
          <p:cNvPr id="3" name="Google Shape;119;p21">
            <a:extLst>
              <a:ext uri="{FF2B5EF4-FFF2-40B4-BE49-F238E27FC236}">
                <a16:creationId xmlns:a16="http://schemas.microsoft.com/office/drawing/2014/main" id="{BC1CD2A3-7017-7314-6441-006B896E41FD}"/>
              </a:ext>
            </a:extLst>
          </p:cNvPr>
          <p:cNvSpPr txBox="1">
            <a:spLocks/>
          </p:cNvSpPr>
          <p:nvPr/>
        </p:nvSpPr>
        <p:spPr>
          <a:xfrm>
            <a:off x="867199" y="378385"/>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spTree>
    <p:extLst>
      <p:ext uri="{BB962C8B-B14F-4D97-AF65-F5344CB8AC3E}">
        <p14:creationId xmlns:p14="http://schemas.microsoft.com/office/powerpoint/2010/main" val="1771065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C4BA5D87-E715-C75E-9B88-AAD4489C7365}"/>
              </a:ext>
            </a:extLst>
          </p:cNvPr>
          <p:cNvSpPr txBox="1"/>
          <p:nvPr/>
        </p:nvSpPr>
        <p:spPr>
          <a:xfrm>
            <a:off x="702366" y="2282352"/>
            <a:ext cx="11036441" cy="4349773"/>
          </a:xfrm>
          <a:prstGeom prst="rect">
            <a:avLst/>
          </a:prstGeom>
        </p:spPr>
        <p:txBody>
          <a:bodyPr vert="horz" lIns="91440" tIns="45720" rIns="91440" bIns="45720" rtlCol="0">
            <a:normAutofit lnSpcReduction="10000"/>
          </a:bodyPr>
          <a:lstStyle/>
          <a:p>
            <a:pPr defTabSz="914400">
              <a:lnSpc>
                <a:spcPct val="90000"/>
              </a:lnSpc>
              <a:spcAft>
                <a:spcPts val="600"/>
              </a:spcAft>
            </a:pPr>
            <a:r>
              <a:rPr lang="es-ES_tradnl" sz="2000" noProof="0" dirty="0">
                <a:latin typeface="Roboto" panose="02000000000000000000" pitchFamily="2" charset="0"/>
                <a:ea typeface="Roboto" panose="02000000000000000000" pitchFamily="2" charset="0"/>
                <a:cs typeface="Roboto" panose="02000000000000000000" pitchFamily="2" charset="0"/>
              </a:rPr>
              <a:t>En 1957 fue elegido senador por Santiago y en 1958 salió electo Presidente de la República, con el apoyo del partido Liberal y Conservador, terminando, tras veinte años, con el predominio político del centro y la izquierda.</a:t>
            </a:r>
          </a:p>
          <a:p>
            <a:pPr defTabSz="914400">
              <a:lnSpc>
                <a:spcPct val="90000"/>
              </a:lnSpc>
              <a:spcAft>
                <a:spcPts val="600"/>
              </a:spcAft>
            </a:pPr>
            <a:r>
              <a:rPr lang="es-ES_tradnl" sz="2000" noProof="0" dirty="0">
                <a:latin typeface="Roboto" panose="02000000000000000000" pitchFamily="2" charset="0"/>
                <a:ea typeface="Roboto" panose="02000000000000000000" pitchFamily="2" charset="0"/>
                <a:cs typeface="Roboto" panose="02000000000000000000" pitchFamily="2" charset="0"/>
              </a:rPr>
              <a:t>Durante su gobierno aplicó un activo programa económico y social y enfrentó los efectos del terremoto de 1960. A pesar de esta dificultad, apoyó la realización del Mundial de fútbol de 1962 que dio un fuerte impulso a la naciente televisión, medio de comunicación que propició fervientemente. En el plano internacional se alineó con Estados Unidos, tras el triunfo de la Revolución Cubana en 1959 y aplicó algunas de las reformas impulsadas por la Alianza por el Progreso como una limitada Reforma Agraria a través de la ley </a:t>
            </a:r>
            <a:r>
              <a:rPr lang="es-ES_tradnl" sz="2000" noProof="0" dirty="0" err="1">
                <a:latin typeface="Roboto" panose="02000000000000000000" pitchFamily="2" charset="0"/>
                <a:ea typeface="Roboto" panose="02000000000000000000" pitchFamily="2" charset="0"/>
                <a:cs typeface="Roboto" panose="02000000000000000000" pitchFamily="2" charset="0"/>
              </a:rPr>
              <a:t>N°</a:t>
            </a:r>
            <a:r>
              <a:rPr lang="es-ES_tradnl" sz="2000" noProof="0" dirty="0">
                <a:latin typeface="Roboto" panose="02000000000000000000" pitchFamily="2" charset="0"/>
                <a:ea typeface="Roboto" panose="02000000000000000000" pitchFamily="2" charset="0"/>
                <a:cs typeface="Roboto" panose="02000000000000000000" pitchFamily="2" charset="0"/>
              </a:rPr>
              <a:t> 15.020 promulgada en 1962.</a:t>
            </a:r>
          </a:p>
          <a:p>
            <a:pPr defTabSz="914400">
              <a:lnSpc>
                <a:spcPct val="90000"/>
              </a:lnSpc>
              <a:spcAft>
                <a:spcPts val="600"/>
              </a:spcAft>
            </a:pPr>
            <a:r>
              <a:rPr lang="es-ES_tradnl" sz="2000" noProof="0" dirty="0">
                <a:latin typeface="Roboto" panose="02000000000000000000" pitchFamily="2" charset="0"/>
                <a:ea typeface="Roboto" panose="02000000000000000000" pitchFamily="2" charset="0"/>
                <a:cs typeface="Roboto" panose="02000000000000000000" pitchFamily="2" charset="0"/>
              </a:rPr>
              <a:t>Luego de una corta etapa de bonanza económica caracterizada por su política de control de la inflación que incluyó la sustitución del peso por el escudo y la fijación del tipo de cambio, se inició un período de crisis financiera que obligó a devaluar la moneda en 1961, lo que provocó una gran efervescencia social en contra de las medidas impuestas por su gobierno.</a:t>
            </a:r>
          </a:p>
          <a:p>
            <a:pPr defTabSz="914400">
              <a:lnSpc>
                <a:spcPct val="90000"/>
              </a:lnSpc>
              <a:spcAft>
                <a:spcPts val="600"/>
              </a:spcAft>
            </a:pPr>
            <a:r>
              <a:rPr lang="es-ES_tradnl" sz="2000" noProof="0" dirty="0">
                <a:latin typeface="Roboto" panose="02000000000000000000" pitchFamily="2" charset="0"/>
                <a:ea typeface="Roboto" panose="02000000000000000000" pitchFamily="2" charset="0"/>
                <a:cs typeface="Roboto" panose="02000000000000000000" pitchFamily="2" charset="0"/>
              </a:rPr>
              <a:t>Al concluir su mandato volvió a sus funciones empresariales. Sin embargo, en 1970, la derecha agrupada en el Partido Nacional desde 1966, lo alzó nuevamente como candidato presidencial, elección en la que salió segundo, detrás de Salvador Allende.</a:t>
            </a:r>
          </a:p>
          <a:p>
            <a:pPr indent="-228600" defTabSz="914400">
              <a:lnSpc>
                <a:spcPct val="90000"/>
              </a:lnSpc>
              <a:spcAft>
                <a:spcPts val="600"/>
              </a:spcAft>
              <a:buFont typeface="Arial" panose="020B0604020202020204" pitchFamily="34" charset="0"/>
              <a:buChar char="•"/>
            </a:pPr>
            <a:endParaRPr lang="en-US" sz="1500" dirty="0"/>
          </a:p>
        </p:txBody>
      </p:sp>
      <p:sp>
        <p:nvSpPr>
          <p:cNvPr id="3" name="CuadroTexto 2">
            <a:extLst>
              <a:ext uri="{FF2B5EF4-FFF2-40B4-BE49-F238E27FC236}">
                <a16:creationId xmlns:a16="http://schemas.microsoft.com/office/drawing/2014/main" id="{04774F7D-59B3-47BF-0932-1639076F1B13}"/>
              </a:ext>
            </a:extLst>
          </p:cNvPr>
          <p:cNvSpPr txBox="1"/>
          <p:nvPr/>
        </p:nvSpPr>
        <p:spPr>
          <a:xfrm>
            <a:off x="702366" y="518303"/>
            <a:ext cx="9687339" cy="646331"/>
          </a:xfrm>
          <a:prstGeom prst="rect">
            <a:avLst/>
          </a:prstGeom>
          <a:noFill/>
        </p:spPr>
        <p:txBody>
          <a:bodyPr wrap="square" rtlCol="0">
            <a:spAutoFit/>
          </a:bodyPr>
          <a:lstStyle/>
          <a:p>
            <a:r>
              <a:rPr lang="es-CL" sz="3600" dirty="0">
                <a:solidFill>
                  <a:schemeClr val="bg1"/>
                </a:solidFill>
                <a:latin typeface="Roboto" panose="02000000000000000000" pitchFamily="2" charset="0"/>
                <a:ea typeface="Roboto" panose="02000000000000000000" pitchFamily="2" charset="0"/>
                <a:cs typeface="Roboto" panose="02000000000000000000" pitchFamily="2" charset="0"/>
              </a:rPr>
              <a:t>Jorge Alessandri Palma</a:t>
            </a:r>
          </a:p>
        </p:txBody>
      </p:sp>
      <p:pic>
        <p:nvPicPr>
          <p:cNvPr id="8" name="Imagen 7">
            <a:extLst>
              <a:ext uri="{FF2B5EF4-FFF2-40B4-BE49-F238E27FC236}">
                <a16:creationId xmlns:a16="http://schemas.microsoft.com/office/drawing/2014/main" id="{C5420C1F-EE30-BF01-D407-C916C9846815}"/>
              </a:ext>
            </a:extLst>
          </p:cNvPr>
          <p:cNvPicPr>
            <a:picLocks noChangeAspect="1"/>
          </p:cNvPicPr>
          <p:nvPr/>
        </p:nvPicPr>
        <p:blipFill>
          <a:blip r:embed="rId2"/>
          <a:stretch>
            <a:fillRect/>
          </a:stretch>
        </p:blipFill>
        <p:spPr>
          <a:xfrm>
            <a:off x="5762404" y="22084"/>
            <a:ext cx="1593858" cy="1892432"/>
          </a:xfrm>
          <a:prstGeom prst="rect">
            <a:avLst/>
          </a:prstGeom>
        </p:spPr>
      </p:pic>
    </p:spTree>
    <p:extLst>
      <p:ext uri="{BB962C8B-B14F-4D97-AF65-F5344CB8AC3E}">
        <p14:creationId xmlns:p14="http://schemas.microsoft.com/office/powerpoint/2010/main" val="2971583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898BFC-45A4-171E-8A30-AC1DBABD201B}"/>
              </a:ext>
            </a:extLst>
          </p:cNvPr>
          <p:cNvSpPr>
            <a:spLocks noGrp="1"/>
          </p:cNvSpPr>
          <p:nvPr>
            <p:ph type="title"/>
          </p:nvPr>
        </p:nvSpPr>
        <p:spPr>
          <a:xfrm>
            <a:off x="609600" y="274637"/>
            <a:ext cx="10972800" cy="7093571"/>
          </a:xfrm>
        </p:spPr>
        <p:txBody>
          <a:bodyPr>
            <a:noAutofit/>
          </a:bodyPr>
          <a:lstStyle/>
          <a:p>
            <a:pPr algn="l"/>
            <a:r>
              <a:rPr lang="es-CL" sz="2400" dirty="0"/>
              <a:t>• La administración de Alessandri tuvo que lidiar con un desequilibrio macroeconómico que se había acentuado desde los años cincuenta. Aunque Alessandri aplicó un plan de estabilización económica y logró algunos éxitos iniciales contra la inflación, al final de su mandato era evidente que el proyecto político gubernamental no se había materializado, limitándose a resolver problemas urgentes, como los daños causados por el terremoto y maremoto de 1960.</a:t>
            </a:r>
            <a:br>
              <a:rPr lang="es-CL" sz="2400" dirty="0"/>
            </a:br>
            <a:br>
              <a:rPr lang="es-CL" sz="2400" dirty="0"/>
            </a:br>
            <a:r>
              <a:rPr lang="es-CL" sz="2400" dirty="0"/>
              <a:t>• A pesar de los esfuerzos desarrollistas del Estado iniciados en 1930, persistían carencias habitacionales, laborales y educacionales. La inflación crónica que se aceleró en la década de 1950 (con una tasa media anual de 38.3% entre 1950 y 1959) contribuyó al malestar que demandaba soluciones radicales.</a:t>
            </a:r>
            <a:br>
              <a:rPr lang="es-CL" sz="2400" dirty="0"/>
            </a:br>
            <a:br>
              <a:rPr lang="es-CL" sz="2400" dirty="0"/>
            </a:br>
            <a:r>
              <a:rPr lang="es-CL" sz="2400" dirty="0"/>
              <a:t>• El sistema político, a partir de la elección de Alessandri en 1958, ya comenzaba a mostrar crecientes grados de polarización e intolerancia por la cristalización de </a:t>
            </a:r>
            <a:br>
              <a:rPr lang="es-CL" sz="2400" dirty="0"/>
            </a:br>
            <a:br>
              <a:rPr lang="es-CL" sz="2400" dirty="0"/>
            </a:br>
            <a:br>
              <a:rPr lang="es-CL" sz="2400" dirty="0"/>
            </a:br>
            <a:endParaRPr lang="es-CL" sz="2400" dirty="0"/>
          </a:p>
        </p:txBody>
      </p:sp>
    </p:spTree>
    <p:extLst>
      <p:ext uri="{BB962C8B-B14F-4D97-AF65-F5344CB8AC3E}">
        <p14:creationId xmlns:p14="http://schemas.microsoft.com/office/powerpoint/2010/main" val="1821869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6244CC1-D3B9-A2E2-CBF8-1FCD0D88F140}"/>
              </a:ext>
            </a:extLst>
          </p:cNvPr>
          <p:cNvSpPr txBox="1"/>
          <p:nvPr/>
        </p:nvSpPr>
        <p:spPr>
          <a:xfrm>
            <a:off x="304800" y="503583"/>
            <a:ext cx="10959548" cy="6186309"/>
          </a:xfrm>
          <a:prstGeom prst="rect">
            <a:avLst/>
          </a:prstGeom>
          <a:noFill/>
        </p:spPr>
        <p:txBody>
          <a:bodyPr wrap="square" rtlCol="0">
            <a:spAutoFit/>
          </a:bodyPr>
          <a:lstStyle/>
          <a:p>
            <a:r>
              <a:rPr lang="es-CL" dirty="0">
                <a:latin typeface="Roboto" panose="02000000000000000000" pitchFamily="2" charset="0"/>
                <a:ea typeface="Roboto" panose="02000000000000000000" pitchFamily="2" charset="0"/>
                <a:cs typeface="Roboto" panose="02000000000000000000" pitchFamily="2" charset="0"/>
              </a:rPr>
              <a:t>La polarización fue el resultado directo de la incapacidad del sistema político para resolver los </a:t>
            </a:r>
            <a:r>
              <a:rPr lang="es-CL" b="1" dirty="0">
                <a:latin typeface="Roboto" panose="02000000000000000000" pitchFamily="2" charset="0"/>
                <a:ea typeface="Roboto" panose="02000000000000000000" pitchFamily="2" charset="0"/>
                <a:cs typeface="Roboto" panose="02000000000000000000" pitchFamily="2" charset="0"/>
              </a:rPr>
              <a:t>profundos desequilibrios</a:t>
            </a:r>
            <a:r>
              <a:rPr lang="es-CL" dirty="0">
                <a:latin typeface="Roboto" panose="02000000000000000000" pitchFamily="2" charset="0"/>
                <a:ea typeface="Roboto" panose="02000000000000000000" pitchFamily="2" charset="0"/>
                <a:cs typeface="Roboto" panose="02000000000000000000" pitchFamily="2" charset="0"/>
              </a:rPr>
              <a:t> estructurales y las crecientes demandas sociales.</a:t>
            </a:r>
          </a:p>
          <a:p>
            <a:endParaRPr lang="es-CL" dirty="0">
              <a:latin typeface="Roboto" panose="02000000000000000000" pitchFamily="2" charset="0"/>
              <a:ea typeface="Roboto" panose="02000000000000000000" pitchFamily="2" charset="0"/>
              <a:cs typeface="Roboto" panose="02000000000000000000" pitchFamily="2" charset="0"/>
            </a:endParaRPr>
          </a:p>
          <a:p>
            <a:r>
              <a:rPr lang="es-CL" dirty="0">
                <a:latin typeface="Roboto" panose="02000000000000000000" pitchFamily="2" charset="0"/>
                <a:ea typeface="Roboto" panose="02000000000000000000" pitchFamily="2" charset="0"/>
                <a:cs typeface="Roboto" panose="02000000000000000000" pitchFamily="2" charset="0"/>
              </a:rPr>
              <a:t>• </a:t>
            </a:r>
            <a:r>
              <a:rPr lang="es-CL" b="1" dirty="0">
                <a:latin typeface="Roboto" panose="02000000000000000000" pitchFamily="2" charset="0"/>
                <a:ea typeface="Roboto" panose="02000000000000000000" pitchFamily="2" charset="0"/>
                <a:cs typeface="Roboto" panose="02000000000000000000" pitchFamily="2" charset="0"/>
              </a:rPr>
              <a:t>Surgimiento de Proyectos Excluyentes:</a:t>
            </a:r>
            <a:r>
              <a:rPr lang="es-CL" dirty="0">
                <a:latin typeface="Roboto" panose="02000000000000000000" pitchFamily="2" charset="0"/>
                <a:ea typeface="Roboto" panose="02000000000000000000" pitchFamily="2" charset="0"/>
                <a:cs typeface="Roboto" panose="02000000000000000000" pitchFamily="2" charset="0"/>
              </a:rPr>
              <a:t> A </a:t>
            </a:r>
            <a:r>
              <a:rPr lang="es-CL" b="1" dirty="0">
                <a:latin typeface="Roboto" panose="02000000000000000000" pitchFamily="2" charset="0"/>
                <a:ea typeface="Roboto" panose="02000000000000000000" pitchFamily="2" charset="0"/>
                <a:cs typeface="Roboto" panose="02000000000000000000" pitchFamily="2" charset="0"/>
              </a:rPr>
              <a:t>fines de la década de 1950</a:t>
            </a:r>
            <a:r>
              <a:rPr lang="es-CL" dirty="0">
                <a:latin typeface="Roboto" panose="02000000000000000000" pitchFamily="2" charset="0"/>
                <a:ea typeface="Roboto" panose="02000000000000000000" pitchFamily="2" charset="0"/>
                <a:cs typeface="Roboto" panose="02000000000000000000" pitchFamily="2" charset="0"/>
              </a:rPr>
              <a:t>, los partidos políticos (izquierda, derecha y centro) comenzaron a elaborar </a:t>
            </a:r>
            <a:r>
              <a:rPr lang="es-CL" b="1" dirty="0">
                <a:latin typeface="Roboto" panose="02000000000000000000" pitchFamily="2" charset="0"/>
                <a:ea typeface="Roboto" panose="02000000000000000000" pitchFamily="2" charset="0"/>
                <a:cs typeface="Roboto" panose="02000000000000000000" pitchFamily="2" charset="0"/>
              </a:rPr>
              <a:t>"planificaciones globales"</a:t>
            </a:r>
            <a:r>
              <a:rPr lang="es-CL" dirty="0">
                <a:latin typeface="Roboto" panose="02000000000000000000" pitchFamily="2" charset="0"/>
                <a:ea typeface="Roboto" panose="02000000000000000000" pitchFamily="2" charset="0"/>
                <a:cs typeface="Roboto" panose="02000000000000000000" pitchFamily="2" charset="0"/>
              </a:rPr>
              <a:t>. Estas eran concepciones que implicaban un </a:t>
            </a:r>
            <a:r>
              <a:rPr lang="es-CL" b="1" dirty="0">
                <a:latin typeface="Roboto" panose="02000000000000000000" pitchFamily="2" charset="0"/>
                <a:ea typeface="Roboto" panose="02000000000000000000" pitchFamily="2" charset="0"/>
                <a:cs typeface="Roboto" panose="02000000000000000000" pitchFamily="2" charset="0"/>
              </a:rPr>
              <a:t>cambio integral de la sociedad</a:t>
            </a:r>
            <a:r>
              <a:rPr lang="es-CL" dirty="0">
                <a:latin typeface="Roboto" panose="02000000000000000000" pitchFamily="2" charset="0"/>
                <a:ea typeface="Roboto" panose="02000000000000000000" pitchFamily="2" charset="0"/>
                <a:cs typeface="Roboto" panose="02000000000000000000" pitchFamily="2" charset="0"/>
              </a:rPr>
              <a:t> para corregir los desequilibrios existentes.</a:t>
            </a:r>
          </a:p>
          <a:p>
            <a:r>
              <a:rPr lang="es-CL" dirty="0">
                <a:latin typeface="Roboto" panose="02000000000000000000" pitchFamily="2" charset="0"/>
                <a:ea typeface="Roboto" panose="02000000000000000000" pitchFamily="2" charset="0"/>
                <a:cs typeface="Roboto" panose="02000000000000000000" pitchFamily="2" charset="0"/>
              </a:rPr>
              <a:t>• </a:t>
            </a:r>
            <a:r>
              <a:rPr lang="es-CL" b="1" dirty="0">
                <a:latin typeface="Roboto" panose="02000000000000000000" pitchFamily="2" charset="0"/>
                <a:ea typeface="Roboto" panose="02000000000000000000" pitchFamily="2" charset="0"/>
                <a:cs typeface="Roboto" panose="02000000000000000000" pitchFamily="2" charset="0"/>
              </a:rPr>
              <a:t>La Raíz de la Polarización:</a:t>
            </a:r>
            <a:r>
              <a:rPr lang="es-CL" dirty="0">
                <a:latin typeface="Roboto" panose="02000000000000000000" pitchFamily="2" charset="0"/>
                <a:ea typeface="Roboto" panose="02000000000000000000" pitchFamily="2" charset="0"/>
                <a:cs typeface="Roboto" panose="02000000000000000000" pitchFamily="2" charset="0"/>
              </a:rPr>
              <a:t> La clave de la polarización fue que cada sector político creyó tener </a:t>
            </a:r>
            <a:r>
              <a:rPr lang="es-CL" b="1" dirty="0">
                <a:latin typeface="Roboto" panose="02000000000000000000" pitchFamily="2" charset="0"/>
                <a:ea typeface="Roboto" panose="02000000000000000000" pitchFamily="2" charset="0"/>
                <a:cs typeface="Roboto" panose="02000000000000000000" pitchFamily="2" charset="0"/>
              </a:rPr>
              <a:t>"la solución para el país"</a:t>
            </a:r>
            <a:r>
              <a:rPr lang="es-CL" dirty="0">
                <a:latin typeface="Roboto" panose="02000000000000000000" pitchFamily="2" charset="0"/>
                <a:ea typeface="Roboto" panose="02000000000000000000" pitchFamily="2" charset="0"/>
                <a:cs typeface="Roboto" panose="02000000000000000000" pitchFamily="2" charset="0"/>
              </a:rPr>
              <a:t>, y cada uno presentó su proyecto, siendo estos </a:t>
            </a:r>
            <a:r>
              <a:rPr lang="es-CL" b="1" dirty="0">
                <a:latin typeface="Roboto" panose="02000000000000000000" pitchFamily="2" charset="0"/>
                <a:ea typeface="Roboto" panose="02000000000000000000" pitchFamily="2" charset="0"/>
                <a:cs typeface="Roboto" panose="02000000000000000000" pitchFamily="2" charset="0"/>
              </a:rPr>
              <a:t>"diferente y excluyente del otro"</a:t>
            </a:r>
            <a:r>
              <a:rPr lang="es-CL" dirty="0">
                <a:latin typeface="Roboto" panose="02000000000000000000" pitchFamily="2" charset="0"/>
                <a:ea typeface="Roboto" panose="02000000000000000000" pitchFamily="2" charset="0"/>
                <a:cs typeface="Roboto" panose="02000000000000000000" pitchFamily="2" charset="0"/>
              </a:rPr>
              <a:t>. Esta naturaleza excluyente imposibilitó el acuerdo político necesario y agudizó las diferencias.</a:t>
            </a:r>
          </a:p>
          <a:p>
            <a:r>
              <a:rPr lang="es-CL" dirty="0">
                <a:latin typeface="Roboto" panose="02000000000000000000" pitchFamily="2" charset="0"/>
                <a:ea typeface="Roboto" panose="02000000000000000000" pitchFamily="2" charset="0"/>
                <a:cs typeface="Roboto" panose="02000000000000000000" pitchFamily="2" charset="0"/>
              </a:rPr>
              <a:t>• </a:t>
            </a:r>
            <a:r>
              <a:rPr lang="es-CL" b="1" dirty="0">
                <a:latin typeface="Roboto" panose="02000000000000000000" pitchFamily="2" charset="0"/>
                <a:ea typeface="Roboto" panose="02000000000000000000" pitchFamily="2" charset="0"/>
                <a:cs typeface="Roboto" panose="02000000000000000000" pitchFamily="2" charset="0"/>
              </a:rPr>
              <a:t>Materialización en el "Sistema de Tercios":</a:t>
            </a:r>
            <a:r>
              <a:rPr lang="es-CL" dirty="0">
                <a:latin typeface="Roboto" panose="02000000000000000000" pitchFamily="2" charset="0"/>
                <a:ea typeface="Roboto" panose="02000000000000000000" pitchFamily="2" charset="0"/>
                <a:cs typeface="Roboto" panose="02000000000000000000" pitchFamily="2" charset="0"/>
              </a:rPr>
              <a:t> Esta tendencia de proyectos excluyentes, claramente planteada desde 1958, se materializó en la lucha electoral de </a:t>
            </a:r>
            <a:r>
              <a:rPr lang="es-CL" b="1" dirty="0">
                <a:latin typeface="Roboto" panose="02000000000000000000" pitchFamily="2" charset="0"/>
                <a:ea typeface="Roboto" panose="02000000000000000000" pitchFamily="2" charset="0"/>
                <a:cs typeface="Roboto" panose="02000000000000000000" pitchFamily="2" charset="0"/>
              </a:rPr>
              <a:t>1970</a:t>
            </a:r>
            <a:r>
              <a:rPr lang="es-CL" dirty="0">
                <a:latin typeface="Roboto" panose="02000000000000000000" pitchFamily="2" charset="0"/>
                <a:ea typeface="Roboto" panose="02000000000000000000" pitchFamily="2" charset="0"/>
                <a:cs typeface="Roboto" panose="02000000000000000000" pitchFamily="2" charset="0"/>
              </a:rPr>
              <a:t>, que enfrentó precisamente a </a:t>
            </a:r>
            <a:r>
              <a:rPr lang="es-CL" b="1" dirty="0">
                <a:latin typeface="Roboto" panose="02000000000000000000" pitchFamily="2" charset="0"/>
                <a:ea typeface="Roboto" panose="02000000000000000000" pitchFamily="2" charset="0"/>
                <a:cs typeface="Roboto" panose="02000000000000000000" pitchFamily="2" charset="0"/>
              </a:rPr>
              <a:t>tres programas, tres concepciones de la sociedad</a:t>
            </a:r>
            <a:r>
              <a:rPr lang="es-CL" dirty="0">
                <a:latin typeface="Roboto" panose="02000000000000000000" pitchFamily="2" charset="0"/>
                <a:ea typeface="Roboto" panose="02000000000000000000" pitchFamily="2" charset="0"/>
                <a:cs typeface="Roboto" panose="02000000000000000000" pitchFamily="2" charset="0"/>
              </a:rPr>
              <a:t> (Izquierda, Centro y Derecha):</a:t>
            </a:r>
          </a:p>
          <a:p>
            <a:r>
              <a:rPr lang="es-CL" dirty="0">
                <a:latin typeface="Roboto" panose="02000000000000000000" pitchFamily="2" charset="0"/>
                <a:ea typeface="Roboto" panose="02000000000000000000" pitchFamily="2" charset="0"/>
                <a:cs typeface="Roboto" panose="02000000000000000000" pitchFamily="2" charset="0"/>
              </a:rPr>
              <a:t>    1. </a:t>
            </a:r>
            <a:r>
              <a:rPr lang="es-CL" b="1" dirty="0">
                <a:latin typeface="Roboto" panose="02000000000000000000" pitchFamily="2" charset="0"/>
                <a:ea typeface="Roboto" panose="02000000000000000000" pitchFamily="2" charset="0"/>
                <a:cs typeface="Roboto" panose="02000000000000000000" pitchFamily="2" charset="0"/>
              </a:rPr>
              <a:t>Izquierda (Unidad Popular):</a:t>
            </a:r>
            <a:r>
              <a:rPr lang="es-CL" dirty="0">
                <a:latin typeface="Roboto" panose="02000000000000000000" pitchFamily="2" charset="0"/>
                <a:ea typeface="Roboto" panose="02000000000000000000" pitchFamily="2" charset="0"/>
                <a:cs typeface="Roboto" panose="02000000000000000000" pitchFamily="2" charset="0"/>
              </a:rPr>
              <a:t> Buscaba el avance hacia un sistema socialista.</a:t>
            </a:r>
          </a:p>
          <a:p>
            <a:r>
              <a:rPr lang="es-CL" dirty="0">
                <a:latin typeface="Roboto" panose="02000000000000000000" pitchFamily="2" charset="0"/>
                <a:ea typeface="Roboto" panose="02000000000000000000" pitchFamily="2" charset="0"/>
                <a:cs typeface="Roboto" panose="02000000000000000000" pitchFamily="2" charset="0"/>
              </a:rPr>
              <a:t>    2. </a:t>
            </a:r>
            <a:r>
              <a:rPr lang="es-CL" b="1" dirty="0">
                <a:latin typeface="Roboto" panose="02000000000000000000" pitchFamily="2" charset="0"/>
                <a:ea typeface="Roboto" panose="02000000000000000000" pitchFamily="2" charset="0"/>
                <a:cs typeface="Roboto" panose="02000000000000000000" pitchFamily="2" charset="0"/>
              </a:rPr>
              <a:t>Derecha (Partido Nacional):</a:t>
            </a:r>
            <a:r>
              <a:rPr lang="es-CL" dirty="0">
                <a:latin typeface="Roboto" panose="02000000000000000000" pitchFamily="2" charset="0"/>
                <a:ea typeface="Roboto" panose="02000000000000000000" pitchFamily="2" charset="0"/>
                <a:cs typeface="Roboto" panose="02000000000000000000" pitchFamily="2" charset="0"/>
              </a:rPr>
              <a:t> Postuló "La nueva República" con el retorno a formas económicas liberales, priorizando la iniciativa privada y el mercado.</a:t>
            </a:r>
          </a:p>
          <a:p>
            <a:r>
              <a:rPr lang="es-CL" dirty="0">
                <a:latin typeface="Roboto" panose="02000000000000000000" pitchFamily="2" charset="0"/>
                <a:ea typeface="Roboto" panose="02000000000000000000" pitchFamily="2" charset="0"/>
                <a:cs typeface="Roboto" panose="02000000000000000000" pitchFamily="2" charset="0"/>
              </a:rPr>
              <a:t>    3. </a:t>
            </a:r>
            <a:r>
              <a:rPr lang="es-CL" b="1" dirty="0">
                <a:latin typeface="Roboto" panose="02000000000000000000" pitchFamily="2" charset="0"/>
                <a:ea typeface="Roboto" panose="02000000000000000000" pitchFamily="2" charset="0"/>
                <a:cs typeface="Roboto" panose="02000000000000000000" pitchFamily="2" charset="0"/>
              </a:rPr>
              <a:t>Centro (Democracia Cristiana):</a:t>
            </a:r>
            <a:r>
              <a:rPr lang="es-CL" dirty="0">
                <a:latin typeface="Roboto" panose="02000000000000000000" pitchFamily="2" charset="0"/>
                <a:ea typeface="Roboto" panose="02000000000000000000" pitchFamily="2" charset="0"/>
                <a:cs typeface="Roboto" panose="02000000000000000000" pitchFamily="2" charset="0"/>
              </a:rPr>
              <a:t> Postuló un programa de carácter anticapitalista, llegando a ser muy similar al de la Unidad Popular, buscando transformar las estructuras de la sociedad ("Revolución en libertad").</a:t>
            </a:r>
          </a:p>
          <a:p>
            <a:r>
              <a:rPr lang="es-CL" dirty="0">
                <a:latin typeface="Roboto" panose="02000000000000000000" pitchFamily="2" charset="0"/>
                <a:ea typeface="Roboto" panose="02000000000000000000" pitchFamily="2" charset="0"/>
                <a:cs typeface="Roboto" panose="02000000000000000000" pitchFamily="2" charset="0"/>
              </a:rPr>
              <a:t>• </a:t>
            </a:r>
            <a:r>
              <a:rPr lang="es-CL" b="1" dirty="0">
                <a:latin typeface="Roboto" panose="02000000000000000000" pitchFamily="2" charset="0"/>
                <a:ea typeface="Roboto" panose="02000000000000000000" pitchFamily="2" charset="0"/>
                <a:cs typeface="Roboto" panose="02000000000000000000" pitchFamily="2" charset="0"/>
              </a:rPr>
              <a:t>El Empate y la Radicalización:</a:t>
            </a:r>
            <a:r>
              <a:rPr lang="es-CL" dirty="0">
                <a:latin typeface="Roboto" panose="02000000000000000000" pitchFamily="2" charset="0"/>
                <a:ea typeface="Roboto" panose="02000000000000000000" pitchFamily="2" charset="0"/>
                <a:cs typeface="Roboto" panose="02000000000000000000" pitchFamily="2" charset="0"/>
              </a:rPr>
              <a:t> Esta polarización y el choque de proyectos excluyentes llevó a que los partidos se </a:t>
            </a:r>
            <a:r>
              <a:rPr lang="es-CL" b="1" dirty="0">
                <a:latin typeface="Roboto" panose="02000000000000000000" pitchFamily="2" charset="0"/>
                <a:ea typeface="Roboto" panose="02000000000000000000" pitchFamily="2" charset="0"/>
                <a:cs typeface="Roboto" panose="02000000000000000000" pitchFamily="2" charset="0"/>
              </a:rPr>
              <a:t>radicalizaran</a:t>
            </a:r>
            <a:r>
              <a:rPr lang="es-CL" dirty="0">
                <a:latin typeface="Roboto" panose="02000000000000000000" pitchFamily="2" charset="0"/>
                <a:ea typeface="Roboto" panose="02000000000000000000" pitchFamily="2" charset="0"/>
                <a:cs typeface="Roboto" panose="02000000000000000000" pitchFamily="2" charset="0"/>
              </a:rPr>
              <a:t> y se cerraran a todo posible acuerdo. El resultado fue un </a:t>
            </a:r>
            <a:r>
              <a:rPr lang="es-CL" b="1" dirty="0">
                <a:latin typeface="Roboto" panose="02000000000000000000" pitchFamily="2" charset="0"/>
                <a:ea typeface="Roboto" panose="02000000000000000000" pitchFamily="2" charset="0"/>
                <a:cs typeface="Roboto" panose="02000000000000000000" pitchFamily="2" charset="0"/>
              </a:rPr>
              <a:t>"virtual empate electoral"</a:t>
            </a:r>
            <a:r>
              <a:rPr lang="es-CL" dirty="0">
                <a:latin typeface="Roboto" panose="02000000000000000000" pitchFamily="2" charset="0"/>
                <a:ea typeface="Roboto" panose="02000000000000000000" pitchFamily="2" charset="0"/>
                <a:cs typeface="Roboto" panose="02000000000000000000" pitchFamily="2" charset="0"/>
              </a:rPr>
              <a:t> entre el centro, la derecha y la izquierda</a:t>
            </a:r>
          </a:p>
          <a:p>
            <a:endParaRPr lang="es-CL" dirty="0"/>
          </a:p>
        </p:txBody>
      </p:sp>
    </p:spTree>
    <p:extLst>
      <p:ext uri="{BB962C8B-B14F-4D97-AF65-F5344CB8AC3E}">
        <p14:creationId xmlns:p14="http://schemas.microsoft.com/office/powerpoint/2010/main" val="3378179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5F3026-72D5-2C48-BF92-31203DB06368}"/>
              </a:ext>
            </a:extLst>
          </p:cNvPr>
          <p:cNvSpPr>
            <a:spLocks noGrp="1"/>
          </p:cNvSpPr>
          <p:nvPr>
            <p:ph type="title"/>
          </p:nvPr>
        </p:nvSpPr>
        <p:spPr>
          <a:xfrm>
            <a:off x="1249680" y="-405766"/>
            <a:ext cx="9692640" cy="2634616"/>
          </a:xfrm>
        </p:spPr>
        <p:txBody>
          <a:bodyPr>
            <a:normAutofit/>
          </a:bodyPr>
          <a:lstStyle/>
          <a:p>
            <a:r>
              <a:rPr lang="es-CL" dirty="0">
                <a:latin typeface="Roboto" panose="02000000000000000000" pitchFamily="2" charset="0"/>
                <a:ea typeface="Roboto" panose="02000000000000000000" pitchFamily="2" charset="0"/>
                <a:cs typeface="Roboto" panose="02000000000000000000" pitchFamily="2" charset="0"/>
              </a:rPr>
              <a:t>Elecciones presidenciales 1970</a:t>
            </a:r>
            <a:br>
              <a:rPr lang="es-CL" dirty="0">
                <a:latin typeface="Roboto" panose="02000000000000000000" pitchFamily="2" charset="0"/>
                <a:ea typeface="Roboto" panose="02000000000000000000" pitchFamily="2" charset="0"/>
                <a:cs typeface="Roboto" panose="02000000000000000000" pitchFamily="2" charset="0"/>
              </a:rPr>
            </a:br>
            <a:endParaRPr lang="es-CL" dirty="0">
              <a:latin typeface="Roboto" panose="02000000000000000000" pitchFamily="2" charset="0"/>
              <a:ea typeface="Roboto" panose="02000000000000000000" pitchFamily="2" charset="0"/>
              <a:cs typeface="Roboto" panose="02000000000000000000" pitchFamily="2" charset="0"/>
            </a:endParaRPr>
          </a:p>
        </p:txBody>
      </p:sp>
      <p:pic>
        <p:nvPicPr>
          <p:cNvPr id="3" name="Imagen 2" descr="Imagen que contiene hombre, persona, texto, periódico&#10;&#10;Descripción generada automáticamente">
            <a:extLst>
              <a:ext uri="{FF2B5EF4-FFF2-40B4-BE49-F238E27FC236}">
                <a16:creationId xmlns:a16="http://schemas.microsoft.com/office/drawing/2014/main" id="{4D9D5706-8711-914A-B7F7-9D4CC03CAD34}"/>
              </a:ext>
            </a:extLst>
          </p:cNvPr>
          <p:cNvPicPr>
            <a:picLocks noChangeAspect="1"/>
          </p:cNvPicPr>
          <p:nvPr/>
        </p:nvPicPr>
        <p:blipFill>
          <a:blip r:embed="rId2"/>
          <a:stretch>
            <a:fillRect/>
          </a:stretch>
        </p:blipFill>
        <p:spPr>
          <a:xfrm>
            <a:off x="413280" y="2403326"/>
            <a:ext cx="2918550" cy="4167084"/>
          </a:xfrm>
          <a:prstGeom prst="rect">
            <a:avLst/>
          </a:prstGeom>
        </p:spPr>
      </p:pic>
      <p:pic>
        <p:nvPicPr>
          <p:cNvPr id="4" name="Imagen 3" descr="Imagen que contiene hombre, texto, firmar&#10;&#10;Descripción generada automáticamente">
            <a:extLst>
              <a:ext uri="{FF2B5EF4-FFF2-40B4-BE49-F238E27FC236}">
                <a16:creationId xmlns:a16="http://schemas.microsoft.com/office/drawing/2014/main" id="{325A6186-F92E-0F4F-868F-D8EE5D142066}"/>
              </a:ext>
            </a:extLst>
          </p:cNvPr>
          <p:cNvPicPr>
            <a:picLocks noChangeAspect="1"/>
          </p:cNvPicPr>
          <p:nvPr/>
        </p:nvPicPr>
        <p:blipFill>
          <a:blip r:embed="rId3"/>
          <a:stretch>
            <a:fillRect/>
          </a:stretch>
        </p:blipFill>
        <p:spPr>
          <a:xfrm>
            <a:off x="4082747" y="2403326"/>
            <a:ext cx="2803829" cy="4167084"/>
          </a:xfrm>
          <a:prstGeom prst="rect">
            <a:avLst/>
          </a:prstGeom>
        </p:spPr>
      </p:pic>
      <p:pic>
        <p:nvPicPr>
          <p:cNvPr id="5" name="Imagen 4" descr="Imagen que contiene texto, dibujo, señal&#10;&#10;Descripción generada automáticamente">
            <a:extLst>
              <a:ext uri="{FF2B5EF4-FFF2-40B4-BE49-F238E27FC236}">
                <a16:creationId xmlns:a16="http://schemas.microsoft.com/office/drawing/2014/main" id="{5A0C0260-EA6C-1142-BDFC-8C96AB6164A8}"/>
              </a:ext>
            </a:extLst>
          </p:cNvPr>
          <p:cNvPicPr>
            <a:picLocks noChangeAspect="1"/>
          </p:cNvPicPr>
          <p:nvPr/>
        </p:nvPicPr>
        <p:blipFill>
          <a:blip r:embed="rId4"/>
          <a:stretch>
            <a:fillRect/>
          </a:stretch>
        </p:blipFill>
        <p:spPr>
          <a:xfrm>
            <a:off x="7468882" y="2549247"/>
            <a:ext cx="2660956" cy="3827792"/>
          </a:xfrm>
          <a:prstGeom prst="rect">
            <a:avLst/>
          </a:prstGeom>
        </p:spPr>
      </p:pic>
    </p:spTree>
    <p:extLst>
      <p:ext uri="{BB962C8B-B14F-4D97-AF65-F5344CB8AC3E}">
        <p14:creationId xmlns:p14="http://schemas.microsoft.com/office/powerpoint/2010/main" val="1119739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1">
            <a:extLst>
              <a:ext uri="{FF2B5EF4-FFF2-40B4-BE49-F238E27FC236}">
                <a16:creationId xmlns:a16="http://schemas.microsoft.com/office/drawing/2014/main" id="{B57CBA92-5D38-D68F-7925-9E8C20B0C616}"/>
              </a:ext>
            </a:extLst>
          </p:cNvPr>
          <p:cNvSpPr txBox="1">
            <a:spLocks/>
          </p:cNvSpPr>
          <p:nvPr/>
        </p:nvSpPr>
        <p:spPr>
          <a:xfrm>
            <a:off x="6392583" y="501651"/>
            <a:ext cx="4414848" cy="1716255"/>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5200"/>
              <a:t>Instrucciones fin de semestre</a:t>
            </a:r>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A09EEE04-E529-3B09-1F75-E97FA0C66C45}"/>
              </a:ext>
            </a:extLst>
          </p:cNvPr>
          <p:cNvPicPr>
            <a:picLocks noChangeAspect="1"/>
          </p:cNvPicPr>
          <p:nvPr/>
        </p:nvPicPr>
        <p:blipFill>
          <a:blip r:embed="rId2"/>
          <a:srcRect l="8768" r="5883" b="-3"/>
          <a:stretch>
            <a:fillRect/>
          </a:stretch>
        </p:blipFill>
        <p:spPr>
          <a:xfrm>
            <a:off x="279143" y="299509"/>
            <a:ext cx="5221625" cy="6258983"/>
          </a:xfrm>
          <a:prstGeom prst="rect">
            <a:avLst/>
          </a:prstGeom>
        </p:spPr>
      </p:pic>
      <p:sp>
        <p:nvSpPr>
          <p:cNvPr id="2" name="CuadroTexto 1">
            <a:extLst>
              <a:ext uri="{FF2B5EF4-FFF2-40B4-BE49-F238E27FC236}">
                <a16:creationId xmlns:a16="http://schemas.microsoft.com/office/drawing/2014/main" id="{F27B87EB-8C94-7F6B-38E0-BF1AD7661697}"/>
              </a:ext>
            </a:extLst>
          </p:cNvPr>
          <p:cNvSpPr txBox="1"/>
          <p:nvPr/>
        </p:nvSpPr>
        <p:spPr>
          <a:xfrm>
            <a:off x="6392583" y="2645922"/>
            <a:ext cx="4434721" cy="3710427"/>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endParaRPr lang="en-US" sz="1300">
              <a:solidFill>
                <a:schemeClr val="tx1">
                  <a:alpha val="80000"/>
                </a:schemeClr>
              </a:solidFill>
            </a:endParaRPr>
          </a:p>
          <a:p>
            <a:pPr indent="-228600" defTabSz="914400">
              <a:lnSpc>
                <a:spcPct val="90000"/>
              </a:lnSpc>
              <a:spcAft>
                <a:spcPts val="600"/>
              </a:spcAft>
              <a:buFont typeface="Arial" panose="020B0604020202020204" pitchFamily="34" charset="0"/>
              <a:buChar char="•"/>
            </a:pPr>
            <a:r>
              <a:rPr lang="en-US" sz="1300">
                <a:solidFill>
                  <a:schemeClr val="tx1">
                    <a:alpha val="80000"/>
                  </a:schemeClr>
                </a:solidFill>
              </a:rPr>
              <a:t>Entrega de la exposición oral el </a:t>
            </a:r>
            <a:r>
              <a:rPr lang="en-US" sz="1300" b="1">
                <a:solidFill>
                  <a:schemeClr val="tx1">
                    <a:alpha val="80000"/>
                  </a:schemeClr>
                </a:solidFill>
              </a:rPr>
              <a:t>21 de noviembre </a:t>
            </a:r>
            <a:r>
              <a:rPr lang="en-US" sz="1300">
                <a:solidFill>
                  <a:schemeClr val="tx1">
                    <a:alpha val="80000"/>
                  </a:schemeClr>
                </a:solidFill>
              </a:rPr>
              <a:t>hasta las oo:oo hrs.</a:t>
            </a:r>
          </a:p>
          <a:p>
            <a:pPr indent="-228600" defTabSz="914400">
              <a:lnSpc>
                <a:spcPct val="90000"/>
              </a:lnSpc>
              <a:spcAft>
                <a:spcPts val="600"/>
              </a:spcAft>
              <a:buFont typeface="Arial" panose="020B0604020202020204" pitchFamily="34" charset="0"/>
              <a:buChar char="•"/>
            </a:pPr>
            <a:endParaRPr lang="en-US" sz="1300">
              <a:solidFill>
                <a:schemeClr val="tx1">
                  <a:alpha val="80000"/>
                </a:schemeClr>
              </a:solidFill>
            </a:endParaRPr>
          </a:p>
          <a:p>
            <a:pPr indent="-228600" defTabSz="914400">
              <a:lnSpc>
                <a:spcPct val="90000"/>
              </a:lnSpc>
              <a:spcAft>
                <a:spcPts val="600"/>
              </a:spcAft>
              <a:buFont typeface="Arial" panose="020B0604020202020204" pitchFamily="34" charset="0"/>
              <a:buChar char="•"/>
            </a:pPr>
            <a:r>
              <a:rPr lang="en-US" sz="1300">
                <a:solidFill>
                  <a:schemeClr val="tx1">
                    <a:alpha val="80000"/>
                  </a:schemeClr>
                </a:solidFill>
              </a:rPr>
              <a:t>Yo les voy a entregar los ensayos esta semana.</a:t>
            </a:r>
          </a:p>
          <a:p>
            <a:pPr indent="-228600" defTabSz="914400">
              <a:lnSpc>
                <a:spcPct val="90000"/>
              </a:lnSpc>
              <a:spcAft>
                <a:spcPts val="600"/>
              </a:spcAft>
              <a:buFont typeface="Arial" panose="020B0604020202020204" pitchFamily="34" charset="0"/>
              <a:buChar char="•"/>
            </a:pPr>
            <a:endParaRPr lang="en-US" sz="1300">
              <a:solidFill>
                <a:schemeClr val="tx1">
                  <a:alpha val="80000"/>
                </a:schemeClr>
              </a:solidFill>
            </a:endParaRPr>
          </a:p>
          <a:p>
            <a:pPr indent="-228600" defTabSz="914400">
              <a:lnSpc>
                <a:spcPct val="90000"/>
              </a:lnSpc>
              <a:spcAft>
                <a:spcPts val="600"/>
              </a:spcAft>
              <a:buFont typeface="Arial" panose="020B0604020202020204" pitchFamily="34" charset="0"/>
              <a:buChar char="•"/>
            </a:pPr>
            <a:r>
              <a:rPr lang="en-US" sz="1300">
                <a:solidFill>
                  <a:schemeClr val="tx1">
                    <a:alpha val="80000"/>
                  </a:schemeClr>
                </a:solidFill>
              </a:rPr>
              <a:t>El examen final es el viernes 5 de diciembre será escrito y evaluará todos los contenidos del curso desde la Independencia hasta el primer gobierno de Michelle Bachelet, con especial foco en el documental “La última carta de Portales”. Les voy a subir una guía de repaso a Ucampus dentro de la próxima semana. </a:t>
            </a:r>
          </a:p>
          <a:p>
            <a:pPr indent="-228600" defTabSz="914400">
              <a:lnSpc>
                <a:spcPct val="90000"/>
              </a:lnSpc>
              <a:spcAft>
                <a:spcPts val="600"/>
              </a:spcAft>
              <a:buFont typeface="Arial" panose="020B0604020202020204" pitchFamily="34" charset="0"/>
              <a:buChar char="•"/>
            </a:pPr>
            <a:endParaRPr lang="en-US" sz="1300">
              <a:solidFill>
                <a:schemeClr val="tx1">
                  <a:alpha val="80000"/>
                </a:schemeClr>
              </a:solidFill>
            </a:endParaRPr>
          </a:p>
          <a:p>
            <a:pPr indent="-228600" defTabSz="914400">
              <a:lnSpc>
                <a:spcPct val="90000"/>
              </a:lnSpc>
              <a:spcAft>
                <a:spcPts val="600"/>
              </a:spcAft>
              <a:buFont typeface="Arial" panose="020B0604020202020204" pitchFamily="34" charset="0"/>
              <a:buChar char="•"/>
            </a:pPr>
            <a:r>
              <a:rPr lang="en-US" sz="1300">
                <a:solidFill>
                  <a:schemeClr val="tx1">
                    <a:alpha val="80000"/>
                  </a:schemeClr>
                </a:solidFill>
              </a:rPr>
              <a:t>Ayudantía será subida a Ucampus la próxima semana</a:t>
            </a:r>
          </a:p>
          <a:p>
            <a:pPr indent="-228600" defTabSz="914400">
              <a:lnSpc>
                <a:spcPct val="90000"/>
              </a:lnSpc>
              <a:spcAft>
                <a:spcPts val="600"/>
              </a:spcAft>
              <a:buFont typeface="Arial" panose="020B0604020202020204" pitchFamily="34" charset="0"/>
              <a:buChar char="•"/>
            </a:pPr>
            <a:endParaRPr lang="en-US" sz="1300">
              <a:solidFill>
                <a:schemeClr val="tx1">
                  <a:alpha val="80000"/>
                </a:schemeClr>
              </a:solidFill>
            </a:endParaRPr>
          </a:p>
          <a:p>
            <a:pPr indent="-228600" defTabSz="914400">
              <a:lnSpc>
                <a:spcPct val="90000"/>
              </a:lnSpc>
              <a:spcAft>
                <a:spcPts val="600"/>
              </a:spcAft>
              <a:buFont typeface="Arial" panose="020B0604020202020204" pitchFamily="34" charset="0"/>
              <a:buChar char="•"/>
            </a:pPr>
            <a:r>
              <a:rPr lang="en-US" sz="1300">
                <a:solidFill>
                  <a:schemeClr val="tx1">
                    <a:alpha val="80000"/>
                  </a:schemeClr>
                </a:solidFill>
              </a:rPr>
              <a:t>¡Éxito con el fin de año!</a:t>
            </a:r>
          </a:p>
          <a:p>
            <a:pPr indent="-228600" defTabSz="914400">
              <a:lnSpc>
                <a:spcPct val="90000"/>
              </a:lnSpc>
              <a:spcAft>
                <a:spcPts val="600"/>
              </a:spcAft>
              <a:buFont typeface="Arial" panose="020B0604020202020204" pitchFamily="34" charset="0"/>
              <a:buChar char="•"/>
            </a:pPr>
            <a:endParaRPr lang="en-US" sz="1300">
              <a:solidFill>
                <a:schemeClr val="tx1">
                  <a:alpha val="80000"/>
                </a:schemeClr>
              </a:solidFill>
            </a:endParaRPr>
          </a:p>
          <a:p>
            <a:pPr indent="-228600" defTabSz="914400">
              <a:lnSpc>
                <a:spcPct val="90000"/>
              </a:lnSpc>
              <a:spcAft>
                <a:spcPts val="600"/>
              </a:spcAft>
              <a:buFont typeface="Arial" panose="020B0604020202020204" pitchFamily="34" charset="0"/>
              <a:buChar char="•"/>
            </a:pPr>
            <a:endParaRPr lang="en-US" sz="1300">
              <a:solidFill>
                <a:schemeClr val="tx1">
                  <a:alpha val="80000"/>
                </a:schemeClr>
              </a:solidFill>
            </a:endParaRP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976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DC5A342-0675-B1E0-81CD-DEF4FBAFD860}"/>
              </a:ext>
            </a:extLst>
          </p:cNvPr>
          <p:cNvPicPr>
            <a:picLocks noChangeAspect="1"/>
          </p:cNvPicPr>
          <p:nvPr/>
        </p:nvPicPr>
        <p:blipFill>
          <a:blip r:embed="rId2"/>
          <a:stretch>
            <a:fillRect/>
          </a:stretch>
        </p:blipFill>
        <p:spPr>
          <a:xfrm>
            <a:off x="3122718" y="0"/>
            <a:ext cx="5946564" cy="6858000"/>
          </a:xfrm>
          <a:prstGeom prst="rect">
            <a:avLst/>
          </a:prstGeom>
        </p:spPr>
      </p:pic>
    </p:spTree>
    <p:extLst>
      <p:ext uri="{BB962C8B-B14F-4D97-AF65-F5344CB8AC3E}">
        <p14:creationId xmlns:p14="http://schemas.microsoft.com/office/powerpoint/2010/main" val="3322745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D7A213E6-B655-0623-1C13-14FB212A0A31}"/>
            </a:ext>
          </a:extLst>
        </p:cNvPr>
        <p:cNvGrpSpPr/>
        <p:nvPr/>
      </p:nvGrpSpPr>
      <p:grpSpPr>
        <a:xfrm>
          <a:off x="0" y="0"/>
          <a:ext cx="0" cy="0"/>
          <a:chOff x="0" y="0"/>
          <a:chExt cx="0" cy="0"/>
        </a:xfrm>
      </p:grpSpPr>
      <p:sp>
        <p:nvSpPr>
          <p:cNvPr id="118" name="Google Shape;118;p21">
            <a:extLst>
              <a:ext uri="{FF2B5EF4-FFF2-40B4-BE49-F238E27FC236}">
                <a16:creationId xmlns:a16="http://schemas.microsoft.com/office/drawing/2014/main" id="{D0BC6A36-AE53-6F57-C2C1-E083E133EB5C}"/>
              </a:ext>
            </a:extLst>
          </p:cNvPr>
          <p:cNvSpPr/>
          <p:nvPr/>
        </p:nvSpPr>
        <p:spPr>
          <a:xfrm>
            <a:off x="4348972" y="1355185"/>
            <a:ext cx="7597863" cy="5124430"/>
          </a:xfrm>
          <a:prstGeom prst="rect">
            <a:avLst/>
          </a:prstGeom>
          <a:solidFill>
            <a:srgbClr val="78909C">
              <a:alpha val="23660"/>
            </a:srgbClr>
          </a:solidFill>
          <a:ln>
            <a:noFill/>
          </a:ln>
        </p:spPr>
        <p:txBody>
          <a:bodyPr spcFirstLastPara="1" wrap="square" lIns="121900" tIns="121900" rIns="121900" bIns="121900" anchor="ctr" anchorCtr="0">
            <a:noAutofit/>
          </a:bodyPr>
          <a:lstStyle/>
          <a:p>
            <a:r>
              <a:rPr lang="es-CL" sz="2400" dirty="0">
                <a:latin typeface="Roboto" panose="02000000000000000000" pitchFamily="2" charset="0"/>
                <a:ea typeface="Roboto" panose="02000000000000000000" pitchFamily="2" charset="0"/>
                <a:cs typeface="Roboto" panose="02000000000000000000" pitchFamily="2" charset="0"/>
              </a:rPr>
              <a:t>Durante la década de 1910, Chile experimentó:</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huelgas masivas</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inflación</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alzas del costo de la vida</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crecimiento urbano sin infraestructura</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organización obrera más articulada</a:t>
            </a:r>
          </a:p>
          <a:p>
            <a:endParaRPr lang="es-CL" sz="2400" dirty="0">
              <a:latin typeface="Roboto" panose="02000000000000000000" pitchFamily="2" charset="0"/>
              <a:ea typeface="Roboto" panose="02000000000000000000" pitchFamily="2" charset="0"/>
              <a:cs typeface="Roboto" panose="02000000000000000000" pitchFamily="2" charset="0"/>
            </a:endParaRPr>
          </a:p>
          <a:p>
            <a:r>
              <a:rPr lang="es-CL" sz="2400" dirty="0">
                <a:latin typeface="Roboto" panose="02000000000000000000" pitchFamily="2" charset="0"/>
                <a:ea typeface="Roboto" panose="02000000000000000000" pitchFamily="2" charset="0"/>
                <a:cs typeface="Roboto" panose="02000000000000000000" pitchFamily="2" charset="0"/>
              </a:rPr>
              <a:t>El parlamentarismo no dio soluciones y su incapacidad lo volvió blanco fácil de críticas. Arturo Alessandri se presentó como el candidato de la reforma social con un discurso que hoy podría ser calificado de populista.</a:t>
            </a:r>
          </a:p>
        </p:txBody>
      </p:sp>
      <p:sp>
        <p:nvSpPr>
          <p:cNvPr id="3" name="Google Shape;119;p21">
            <a:extLst>
              <a:ext uri="{FF2B5EF4-FFF2-40B4-BE49-F238E27FC236}">
                <a16:creationId xmlns:a16="http://schemas.microsoft.com/office/drawing/2014/main" id="{A22CF314-7BDF-7ED8-0C60-6D4588E8EF29}"/>
              </a:ext>
            </a:extLst>
          </p:cNvPr>
          <p:cNvSpPr txBox="1">
            <a:spLocks/>
          </p:cNvSpPr>
          <p:nvPr/>
        </p:nvSpPr>
        <p:spPr>
          <a:xfrm>
            <a:off x="867199" y="378385"/>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sp>
        <p:nvSpPr>
          <p:cNvPr id="5" name="Título 4">
            <a:extLst>
              <a:ext uri="{FF2B5EF4-FFF2-40B4-BE49-F238E27FC236}">
                <a16:creationId xmlns:a16="http://schemas.microsoft.com/office/drawing/2014/main" id="{B9EDA32C-F6FA-68A4-52C9-34CEABC97E8F}"/>
              </a:ext>
            </a:extLst>
          </p:cNvPr>
          <p:cNvSpPr>
            <a:spLocks noGrp="1"/>
          </p:cNvSpPr>
          <p:nvPr>
            <p:ph type="ctrTitle"/>
          </p:nvPr>
        </p:nvSpPr>
        <p:spPr>
          <a:xfrm>
            <a:off x="4103376" y="180760"/>
            <a:ext cx="7221425" cy="976800"/>
          </a:xfrm>
        </p:spPr>
        <p:txBody>
          <a:bodyPr/>
          <a:lstStyle/>
          <a:p>
            <a:r>
              <a:rPr lang="es-CL"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Transformación de la sociedad chilena: el surgimiento de la clase media</a:t>
            </a:r>
          </a:p>
        </p:txBody>
      </p:sp>
      <p:pic>
        <p:nvPicPr>
          <p:cNvPr id="4" name="Imagen 3">
            <a:extLst>
              <a:ext uri="{FF2B5EF4-FFF2-40B4-BE49-F238E27FC236}">
                <a16:creationId xmlns:a16="http://schemas.microsoft.com/office/drawing/2014/main" id="{45B941AC-761A-7E32-B828-7AD94A26F27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2758" y="0"/>
            <a:ext cx="4108758" cy="6858000"/>
          </a:xfrm>
          <a:prstGeom prst="rect">
            <a:avLst/>
          </a:prstGeom>
        </p:spPr>
      </p:pic>
    </p:spTree>
    <p:extLst>
      <p:ext uri="{BB962C8B-B14F-4D97-AF65-F5344CB8AC3E}">
        <p14:creationId xmlns:p14="http://schemas.microsoft.com/office/powerpoint/2010/main" val="905572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9D4A2A25-2AFC-59BD-ADD5-94C7C520FCFC}"/>
            </a:ext>
          </a:extLst>
        </p:cNvPr>
        <p:cNvGrpSpPr/>
        <p:nvPr/>
      </p:nvGrpSpPr>
      <p:grpSpPr>
        <a:xfrm>
          <a:off x="0" y="0"/>
          <a:ext cx="0" cy="0"/>
          <a:chOff x="0" y="0"/>
          <a:chExt cx="0" cy="0"/>
        </a:xfrm>
      </p:grpSpPr>
      <p:sp>
        <p:nvSpPr>
          <p:cNvPr id="118" name="Google Shape;118;p21">
            <a:extLst>
              <a:ext uri="{FF2B5EF4-FFF2-40B4-BE49-F238E27FC236}">
                <a16:creationId xmlns:a16="http://schemas.microsoft.com/office/drawing/2014/main" id="{D20BF4F0-0F29-5E9D-0DE1-E008D80F4E2F}"/>
              </a:ext>
            </a:extLst>
          </p:cNvPr>
          <p:cNvSpPr/>
          <p:nvPr/>
        </p:nvSpPr>
        <p:spPr>
          <a:xfrm>
            <a:off x="4348972" y="1355185"/>
            <a:ext cx="7597863" cy="5124430"/>
          </a:xfrm>
          <a:prstGeom prst="rect">
            <a:avLst/>
          </a:prstGeom>
          <a:solidFill>
            <a:srgbClr val="78909C">
              <a:alpha val="23660"/>
            </a:srgbClr>
          </a:solidFill>
          <a:ln>
            <a:noFill/>
          </a:ln>
        </p:spPr>
        <p:txBody>
          <a:bodyPr spcFirstLastPara="1" wrap="square" lIns="121900" tIns="121900" rIns="121900" bIns="121900" anchor="ctr" anchorCtr="0">
            <a:noAutofit/>
          </a:bodyPr>
          <a:lstStyle/>
          <a:p>
            <a:r>
              <a:rPr lang="es-ES_tradnl" sz="2400" dirty="0">
                <a:latin typeface="Roboto" panose="02000000000000000000" pitchFamily="2" charset="0"/>
                <a:ea typeface="Roboto" panose="02000000000000000000" pitchFamily="2" charset="0"/>
                <a:cs typeface="Roboto" panose="02000000000000000000" pitchFamily="2" charset="0"/>
              </a:rPr>
              <a:t>Por primera vez, los empleados públicos, profesores, profesionales, artesanos organizados y sectores urbanos emergentes tuvieron peso electoral real.</a:t>
            </a:r>
            <a:br>
              <a:rPr lang="es-ES_tradnl" sz="2400" dirty="0">
                <a:latin typeface="Roboto" panose="02000000000000000000" pitchFamily="2" charset="0"/>
                <a:ea typeface="Roboto" panose="02000000000000000000" pitchFamily="2" charset="0"/>
                <a:cs typeface="Roboto" panose="02000000000000000000" pitchFamily="2" charset="0"/>
              </a:rPr>
            </a:br>
            <a:r>
              <a:rPr lang="es-ES_tradnl" sz="2400" dirty="0">
                <a:latin typeface="Roboto" panose="02000000000000000000" pitchFamily="2" charset="0"/>
                <a:ea typeface="Roboto" panose="02000000000000000000" pitchFamily="2" charset="0"/>
                <a:cs typeface="Roboto" panose="02000000000000000000" pitchFamily="2" charset="0"/>
              </a:rPr>
              <a:t>Estos grupos querían:</a:t>
            </a:r>
            <a:br>
              <a:rPr lang="es-ES_tradnl" sz="2400" dirty="0">
                <a:latin typeface="Roboto" panose="02000000000000000000" pitchFamily="2" charset="0"/>
                <a:ea typeface="Roboto" panose="02000000000000000000" pitchFamily="2" charset="0"/>
                <a:cs typeface="Roboto" panose="02000000000000000000" pitchFamily="2" charset="0"/>
              </a:rPr>
            </a:br>
            <a:r>
              <a:rPr lang="es-ES_tradnl" sz="2400" dirty="0">
                <a:latin typeface="Roboto" panose="02000000000000000000" pitchFamily="2" charset="0"/>
                <a:ea typeface="Roboto" panose="02000000000000000000" pitchFamily="2" charset="0"/>
                <a:cs typeface="Roboto" panose="02000000000000000000" pitchFamily="2" charset="0"/>
              </a:rPr>
              <a:t>- participación política</a:t>
            </a:r>
            <a:br>
              <a:rPr lang="es-ES_tradnl" sz="2400" dirty="0">
                <a:latin typeface="Roboto" panose="02000000000000000000" pitchFamily="2" charset="0"/>
                <a:ea typeface="Roboto" panose="02000000000000000000" pitchFamily="2" charset="0"/>
                <a:cs typeface="Roboto" panose="02000000000000000000" pitchFamily="2" charset="0"/>
              </a:rPr>
            </a:br>
            <a:r>
              <a:rPr lang="es-ES_tradnl" sz="2400" dirty="0">
                <a:latin typeface="Roboto" panose="02000000000000000000" pitchFamily="2" charset="0"/>
                <a:ea typeface="Roboto" panose="02000000000000000000" pitchFamily="2" charset="0"/>
                <a:cs typeface="Roboto" panose="02000000000000000000" pitchFamily="2" charset="0"/>
              </a:rPr>
              <a:t>- protección social</a:t>
            </a:r>
            <a:br>
              <a:rPr lang="es-ES_tradnl" sz="2400" dirty="0">
                <a:latin typeface="Roboto" panose="02000000000000000000" pitchFamily="2" charset="0"/>
                <a:ea typeface="Roboto" panose="02000000000000000000" pitchFamily="2" charset="0"/>
                <a:cs typeface="Roboto" panose="02000000000000000000" pitchFamily="2" charset="0"/>
              </a:rPr>
            </a:br>
            <a:r>
              <a:rPr lang="es-ES_tradnl" sz="2400" dirty="0">
                <a:latin typeface="Roboto" panose="02000000000000000000" pitchFamily="2" charset="0"/>
                <a:ea typeface="Roboto" panose="02000000000000000000" pitchFamily="2" charset="0"/>
                <a:cs typeface="Roboto" panose="02000000000000000000" pitchFamily="2" charset="0"/>
              </a:rPr>
              <a:t>- educación laica</a:t>
            </a:r>
            <a:br>
              <a:rPr lang="es-ES_tradnl" sz="2400" dirty="0">
                <a:latin typeface="Roboto" panose="02000000000000000000" pitchFamily="2" charset="0"/>
                <a:ea typeface="Roboto" panose="02000000000000000000" pitchFamily="2" charset="0"/>
                <a:cs typeface="Roboto" panose="02000000000000000000" pitchFamily="2" charset="0"/>
              </a:rPr>
            </a:br>
            <a:r>
              <a:rPr lang="es-ES_tradnl" sz="2400" dirty="0">
                <a:latin typeface="Roboto" panose="02000000000000000000" pitchFamily="2" charset="0"/>
                <a:ea typeface="Roboto" panose="02000000000000000000" pitchFamily="2" charset="0"/>
                <a:cs typeface="Roboto" panose="02000000000000000000" pitchFamily="2" charset="0"/>
              </a:rPr>
              <a:t>- reconocimiento económico</a:t>
            </a:r>
          </a:p>
          <a:p>
            <a:r>
              <a:rPr lang="es-ES_tradnl" sz="2400" dirty="0">
                <a:latin typeface="Roboto" panose="02000000000000000000" pitchFamily="2" charset="0"/>
                <a:ea typeface="Roboto" panose="02000000000000000000" pitchFamily="2" charset="0"/>
                <a:cs typeface="Roboto" panose="02000000000000000000" pitchFamily="2" charset="0"/>
              </a:rPr>
              <a:t>Alessandri interpretó simbólicamente a esos sectores: era el primer caudillo civil que no pertenecía orgánicamente a la élite tradicional</a:t>
            </a:r>
          </a:p>
        </p:txBody>
      </p:sp>
      <p:sp>
        <p:nvSpPr>
          <p:cNvPr id="3" name="Google Shape;119;p21">
            <a:extLst>
              <a:ext uri="{FF2B5EF4-FFF2-40B4-BE49-F238E27FC236}">
                <a16:creationId xmlns:a16="http://schemas.microsoft.com/office/drawing/2014/main" id="{02286898-1580-E3FC-3A1F-083463BDC97B}"/>
              </a:ext>
            </a:extLst>
          </p:cNvPr>
          <p:cNvSpPr txBox="1">
            <a:spLocks/>
          </p:cNvSpPr>
          <p:nvPr/>
        </p:nvSpPr>
        <p:spPr>
          <a:xfrm>
            <a:off x="867199" y="378385"/>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sp>
        <p:nvSpPr>
          <p:cNvPr id="5" name="Título 4">
            <a:extLst>
              <a:ext uri="{FF2B5EF4-FFF2-40B4-BE49-F238E27FC236}">
                <a16:creationId xmlns:a16="http://schemas.microsoft.com/office/drawing/2014/main" id="{9657BD4E-E1AE-1B2C-EFE9-842F591EF76D}"/>
              </a:ext>
            </a:extLst>
          </p:cNvPr>
          <p:cNvSpPr>
            <a:spLocks noGrp="1"/>
          </p:cNvSpPr>
          <p:nvPr>
            <p:ph type="ctrTitle"/>
          </p:nvPr>
        </p:nvSpPr>
        <p:spPr>
          <a:xfrm>
            <a:off x="4103376" y="180760"/>
            <a:ext cx="7221425" cy="976800"/>
          </a:xfrm>
        </p:spPr>
        <p:txBody>
          <a:bodyPr/>
          <a:lstStyle/>
          <a:p>
            <a:r>
              <a:rPr lang="es-CL"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Transformación de la sociedad chilena: el surgimiento de la clase media</a:t>
            </a:r>
          </a:p>
        </p:txBody>
      </p:sp>
      <p:pic>
        <p:nvPicPr>
          <p:cNvPr id="4" name="Imagen 3">
            <a:extLst>
              <a:ext uri="{FF2B5EF4-FFF2-40B4-BE49-F238E27FC236}">
                <a16:creationId xmlns:a16="http://schemas.microsoft.com/office/drawing/2014/main" id="{A4F2BC75-6A1A-51E4-930A-7782F59792D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2758" y="0"/>
            <a:ext cx="4108758" cy="6858000"/>
          </a:xfrm>
          <a:prstGeom prst="rect">
            <a:avLst/>
          </a:prstGeom>
        </p:spPr>
      </p:pic>
    </p:spTree>
    <p:extLst>
      <p:ext uri="{BB962C8B-B14F-4D97-AF65-F5344CB8AC3E}">
        <p14:creationId xmlns:p14="http://schemas.microsoft.com/office/powerpoint/2010/main" val="15962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AE9C589B-D366-ED3F-0F4B-439D10696A22}"/>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F058348B-5762-92EA-20AE-68AEAE3512BE}"/>
              </a:ext>
            </a:extLst>
          </p:cNvPr>
          <p:cNvSpPr txBox="1"/>
          <p:nvPr/>
        </p:nvSpPr>
        <p:spPr>
          <a:xfrm>
            <a:off x="397565" y="845462"/>
            <a:ext cx="8545007" cy="5632311"/>
          </a:xfrm>
          <a:prstGeom prst="rect">
            <a:avLst/>
          </a:prstGeom>
          <a:noFill/>
        </p:spPr>
        <p:txBody>
          <a:bodyPr wrap="square" rtlCol="0">
            <a:spAutoFit/>
          </a:bodyPr>
          <a:lstStyle/>
          <a:p>
            <a:r>
              <a:rPr lang="es-CL" sz="2400" dirty="0">
                <a:latin typeface="Roboto" panose="02000000000000000000" pitchFamily="2" charset="0"/>
                <a:ea typeface="Roboto" panose="02000000000000000000" pitchFamily="2" charset="0"/>
                <a:cs typeface="Roboto" panose="02000000000000000000" pitchFamily="2" charset="0"/>
              </a:rPr>
              <a:t>– </a:t>
            </a:r>
            <a:r>
              <a:rPr lang="es-CL" sz="2400" b="1" dirty="0">
                <a:latin typeface="Roboto" panose="02000000000000000000" pitchFamily="2" charset="0"/>
                <a:ea typeface="Roboto" panose="02000000000000000000" pitchFamily="2" charset="0"/>
                <a:cs typeface="Roboto" panose="02000000000000000000" pitchFamily="2" charset="0"/>
              </a:rPr>
              <a:t>Nace en Linares en 1868</a:t>
            </a:r>
            <a:r>
              <a:rPr lang="es-CL" sz="2400" dirty="0">
                <a:latin typeface="Roboto" panose="02000000000000000000" pitchFamily="2" charset="0"/>
                <a:ea typeface="Roboto" panose="02000000000000000000" pitchFamily="2" charset="0"/>
                <a:cs typeface="Roboto" panose="02000000000000000000" pitchFamily="2" charset="0"/>
              </a:rPr>
              <a:t>, en una familia de tradición liberal.</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a:t>
            </a:r>
            <a:r>
              <a:rPr lang="es-CL" sz="2400" b="1" dirty="0">
                <a:latin typeface="Roboto" panose="02000000000000000000" pitchFamily="2" charset="0"/>
                <a:ea typeface="Roboto" panose="02000000000000000000" pitchFamily="2" charset="0"/>
                <a:cs typeface="Roboto" panose="02000000000000000000" pitchFamily="2" charset="0"/>
              </a:rPr>
              <a:t>Estudia Derecho en la Universidad de Chile</a:t>
            </a:r>
            <a:r>
              <a:rPr lang="es-CL" sz="2400" dirty="0">
                <a:latin typeface="Roboto" panose="02000000000000000000" pitchFamily="2" charset="0"/>
                <a:ea typeface="Roboto" panose="02000000000000000000" pitchFamily="2" charset="0"/>
                <a:cs typeface="Roboto" panose="02000000000000000000" pitchFamily="2" charset="0"/>
              </a:rPr>
              <a:t> y se titula abogado en 1893.</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a:t>
            </a:r>
            <a:r>
              <a:rPr lang="es-CL" sz="2400" b="1" dirty="0">
                <a:latin typeface="Roboto" panose="02000000000000000000" pitchFamily="2" charset="0"/>
                <a:ea typeface="Roboto" panose="02000000000000000000" pitchFamily="2" charset="0"/>
                <a:cs typeface="Roboto" panose="02000000000000000000" pitchFamily="2" charset="0"/>
              </a:rPr>
              <a:t>Diputado desde 1897</a:t>
            </a:r>
            <a:r>
              <a:rPr lang="es-CL" sz="2400" dirty="0">
                <a:latin typeface="Roboto" panose="02000000000000000000" pitchFamily="2" charset="0"/>
                <a:ea typeface="Roboto" panose="02000000000000000000" pitchFamily="2" charset="0"/>
                <a:cs typeface="Roboto" panose="02000000000000000000" pitchFamily="2" charset="0"/>
              </a:rPr>
              <a:t>: destaca por su oratoria vehemente y estilo confrontacional.</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Durante el parlamentarismo, se convierte en </a:t>
            </a:r>
            <a:r>
              <a:rPr lang="es-CL" sz="2400" b="1" dirty="0">
                <a:latin typeface="Roboto" panose="02000000000000000000" pitchFamily="2" charset="0"/>
                <a:ea typeface="Roboto" panose="02000000000000000000" pitchFamily="2" charset="0"/>
                <a:cs typeface="Roboto" panose="02000000000000000000" pitchFamily="2" charset="0"/>
              </a:rPr>
              <a:t>crítico del sistema y del poder oligárquico</a:t>
            </a:r>
            <a:r>
              <a:rPr lang="es-CL" sz="2400" dirty="0">
                <a:latin typeface="Roboto" panose="02000000000000000000" pitchFamily="2" charset="0"/>
                <a:ea typeface="Roboto" panose="02000000000000000000" pitchFamily="2" charset="0"/>
                <a:cs typeface="Roboto" panose="02000000000000000000" pitchFamily="2" charset="0"/>
              </a:rPr>
              <a:t>.</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Publica escritos sobre la </a:t>
            </a:r>
            <a:r>
              <a:rPr lang="es-CL" sz="2400" b="1" dirty="0">
                <a:latin typeface="Roboto" panose="02000000000000000000" pitchFamily="2" charset="0"/>
                <a:ea typeface="Roboto" panose="02000000000000000000" pitchFamily="2" charset="0"/>
                <a:cs typeface="Roboto" panose="02000000000000000000" pitchFamily="2" charset="0"/>
              </a:rPr>
              <a:t>cuestión social</a:t>
            </a:r>
            <a:r>
              <a:rPr lang="es-CL" sz="2400" dirty="0">
                <a:latin typeface="Roboto" panose="02000000000000000000" pitchFamily="2" charset="0"/>
                <a:ea typeface="Roboto" panose="02000000000000000000" pitchFamily="2" charset="0"/>
                <a:cs typeface="Roboto" panose="02000000000000000000" pitchFamily="2" charset="0"/>
              </a:rPr>
              <a:t>, abogando por legislación laboral.</a:t>
            </a:r>
          </a:p>
          <a:p>
            <a:r>
              <a:rPr lang="es-CL" sz="2400" dirty="0">
                <a:latin typeface="Roboto" panose="02000000000000000000" pitchFamily="2" charset="0"/>
                <a:ea typeface="Roboto" panose="02000000000000000000" pitchFamily="2" charset="0"/>
                <a:cs typeface="Roboto" panose="02000000000000000000" pitchFamily="2" charset="0"/>
              </a:rPr>
              <a:t>- Senador por </a:t>
            </a:r>
            <a:r>
              <a:rPr lang="es-CL" sz="2400" dirty="0" err="1">
                <a:latin typeface="Roboto" panose="02000000000000000000" pitchFamily="2" charset="0"/>
                <a:ea typeface="Roboto" panose="02000000000000000000" pitchFamily="2" charset="0"/>
                <a:cs typeface="Roboto" panose="02000000000000000000" pitchFamily="2" charset="0"/>
              </a:rPr>
              <a:t>Trapacá</a:t>
            </a:r>
            <a:r>
              <a:rPr lang="es-CL" sz="2400" dirty="0">
                <a:latin typeface="Roboto" panose="02000000000000000000" pitchFamily="2" charset="0"/>
                <a:ea typeface="Roboto" panose="02000000000000000000" pitchFamily="2" charset="0"/>
                <a:cs typeface="Roboto" panose="02000000000000000000" pitchFamily="2" charset="0"/>
              </a:rPr>
              <a:t> en 1915</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Candidato presidencial en 1920: lidera la </a:t>
            </a:r>
            <a:r>
              <a:rPr lang="es-CL" sz="2400" b="1" dirty="0">
                <a:latin typeface="Roboto" panose="02000000000000000000" pitchFamily="2" charset="0"/>
                <a:ea typeface="Roboto" panose="02000000000000000000" pitchFamily="2" charset="0"/>
                <a:cs typeface="Roboto" panose="02000000000000000000" pitchFamily="2" charset="0"/>
              </a:rPr>
              <a:t>Alianza Liberal</a:t>
            </a:r>
            <a:r>
              <a:rPr lang="es-CL" sz="2400" dirty="0">
                <a:latin typeface="Roboto" panose="02000000000000000000" pitchFamily="2" charset="0"/>
                <a:ea typeface="Roboto" panose="02000000000000000000" pitchFamily="2" charset="0"/>
                <a:cs typeface="Roboto" panose="02000000000000000000" pitchFamily="2" charset="0"/>
              </a:rPr>
              <a:t>, con apoyo de clase media, sectores medios urbanos y obreros moderados.</a:t>
            </a:r>
            <a:br>
              <a:rPr lang="es-CL" sz="2400" dirty="0">
                <a:latin typeface="Roboto" panose="02000000000000000000" pitchFamily="2" charset="0"/>
                <a:ea typeface="Roboto" panose="02000000000000000000" pitchFamily="2" charset="0"/>
                <a:cs typeface="Roboto" panose="02000000000000000000" pitchFamily="2" charset="0"/>
              </a:rPr>
            </a:br>
            <a:r>
              <a:rPr lang="es-CL" sz="2400" dirty="0">
                <a:latin typeface="Roboto" panose="02000000000000000000" pitchFamily="2" charset="0"/>
                <a:ea typeface="Roboto" panose="02000000000000000000" pitchFamily="2" charset="0"/>
                <a:cs typeface="Roboto" panose="02000000000000000000" pitchFamily="2" charset="0"/>
              </a:rPr>
              <a:t>– </a:t>
            </a:r>
            <a:r>
              <a:rPr lang="es-CL" sz="2400" b="1" dirty="0">
                <a:latin typeface="Roboto" panose="02000000000000000000" pitchFamily="2" charset="0"/>
                <a:ea typeface="Roboto" panose="02000000000000000000" pitchFamily="2" charset="0"/>
                <a:cs typeface="Roboto" panose="02000000000000000000" pitchFamily="2" charset="0"/>
              </a:rPr>
              <a:t>Presidente de Chile (1920–1925)</a:t>
            </a:r>
            <a:endParaRPr lang="es-CL" sz="2400" dirty="0">
              <a:latin typeface="Roboto" panose="02000000000000000000" pitchFamily="2" charset="0"/>
              <a:ea typeface="Roboto" panose="02000000000000000000" pitchFamily="2" charset="0"/>
              <a:cs typeface="Roboto" panose="02000000000000000000" pitchFamily="2" charset="0"/>
            </a:endParaRPr>
          </a:p>
        </p:txBody>
      </p:sp>
      <p:sp>
        <p:nvSpPr>
          <p:cNvPr id="3" name="Google Shape;119;p21">
            <a:extLst>
              <a:ext uri="{FF2B5EF4-FFF2-40B4-BE49-F238E27FC236}">
                <a16:creationId xmlns:a16="http://schemas.microsoft.com/office/drawing/2014/main" id="{9F1E0427-2D8D-78A4-EE21-451DEA8D6C3F}"/>
              </a:ext>
            </a:extLst>
          </p:cNvPr>
          <p:cNvSpPr txBox="1">
            <a:spLocks/>
          </p:cNvSpPr>
          <p:nvPr/>
        </p:nvSpPr>
        <p:spPr>
          <a:xfrm>
            <a:off x="1734398" y="0"/>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sp>
        <p:nvSpPr>
          <p:cNvPr id="5" name="Título 4">
            <a:extLst>
              <a:ext uri="{FF2B5EF4-FFF2-40B4-BE49-F238E27FC236}">
                <a16:creationId xmlns:a16="http://schemas.microsoft.com/office/drawing/2014/main" id="{26534DA3-D415-6789-EE0A-FCD3572B8F35}"/>
              </a:ext>
            </a:extLst>
          </p:cNvPr>
          <p:cNvSpPr>
            <a:spLocks noGrp="1"/>
          </p:cNvSpPr>
          <p:nvPr>
            <p:ph type="ctrTitle"/>
          </p:nvPr>
        </p:nvSpPr>
        <p:spPr>
          <a:xfrm>
            <a:off x="2254955" y="-363114"/>
            <a:ext cx="7367200" cy="976800"/>
          </a:xfrm>
        </p:spPr>
        <p:txBody>
          <a:bodyPr/>
          <a:lstStyle/>
          <a:p>
            <a:r>
              <a:rPr lang="es-CL"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Arturo Alessandri</a:t>
            </a:r>
          </a:p>
        </p:txBody>
      </p:sp>
      <p:pic>
        <p:nvPicPr>
          <p:cNvPr id="6" name="Imagen 5">
            <a:extLst>
              <a:ext uri="{FF2B5EF4-FFF2-40B4-BE49-F238E27FC236}">
                <a16:creationId xmlns:a16="http://schemas.microsoft.com/office/drawing/2014/main" id="{7362D9F5-C5EE-CA53-C83D-357FBCD993A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101598" y="1306754"/>
            <a:ext cx="3018005" cy="4488431"/>
          </a:xfrm>
          <a:prstGeom prst="rect">
            <a:avLst/>
          </a:prstGeom>
        </p:spPr>
      </p:pic>
      <p:sp>
        <p:nvSpPr>
          <p:cNvPr id="8" name="Google Shape;118;p21">
            <a:extLst>
              <a:ext uri="{FF2B5EF4-FFF2-40B4-BE49-F238E27FC236}">
                <a16:creationId xmlns:a16="http://schemas.microsoft.com/office/drawing/2014/main" id="{B2075867-899F-3014-F0FE-51FC889772D3}"/>
              </a:ext>
            </a:extLst>
          </p:cNvPr>
          <p:cNvSpPr/>
          <p:nvPr/>
        </p:nvSpPr>
        <p:spPr>
          <a:xfrm>
            <a:off x="410327" y="-380227"/>
            <a:ext cx="11781673" cy="6858000"/>
          </a:xfrm>
          <a:prstGeom prst="rect">
            <a:avLst/>
          </a:prstGeom>
          <a:solidFill>
            <a:srgbClr val="78909C">
              <a:alpha val="23660"/>
            </a:srgbClr>
          </a:solidFill>
          <a:ln>
            <a:noFill/>
          </a:ln>
        </p:spPr>
        <p:txBody>
          <a:bodyPr spcFirstLastPara="1" wrap="square" lIns="121900" tIns="121900" rIns="121900" bIns="121900" anchor="ctr" anchorCtr="0">
            <a:noAutofit/>
          </a:bodyPr>
          <a:lstStyle/>
          <a:p>
            <a:endParaRPr lang="es-ES_tradnl" sz="2400" dirty="0"/>
          </a:p>
        </p:txBody>
      </p:sp>
    </p:spTree>
    <p:extLst>
      <p:ext uri="{BB962C8B-B14F-4D97-AF65-F5344CB8AC3E}">
        <p14:creationId xmlns:p14="http://schemas.microsoft.com/office/powerpoint/2010/main" val="2584351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96C20274-3BFA-3316-B726-952B4AC24A76}"/>
            </a:ext>
          </a:extLst>
        </p:cNvPr>
        <p:cNvGrpSpPr/>
        <p:nvPr/>
      </p:nvGrpSpPr>
      <p:grpSpPr>
        <a:xfrm>
          <a:off x="0" y="0"/>
          <a:ext cx="0" cy="0"/>
          <a:chOff x="0" y="0"/>
          <a:chExt cx="0" cy="0"/>
        </a:xfrm>
      </p:grpSpPr>
      <p:sp>
        <p:nvSpPr>
          <p:cNvPr id="118" name="Google Shape;118;p21">
            <a:extLst>
              <a:ext uri="{FF2B5EF4-FFF2-40B4-BE49-F238E27FC236}">
                <a16:creationId xmlns:a16="http://schemas.microsoft.com/office/drawing/2014/main" id="{D9C308BF-D82C-75D6-CAF1-E32AC8067299}"/>
              </a:ext>
            </a:extLst>
          </p:cNvPr>
          <p:cNvSpPr/>
          <p:nvPr/>
        </p:nvSpPr>
        <p:spPr>
          <a:xfrm>
            <a:off x="4348972" y="1355185"/>
            <a:ext cx="7597863" cy="5124430"/>
          </a:xfrm>
          <a:prstGeom prst="rect">
            <a:avLst/>
          </a:prstGeom>
          <a:solidFill>
            <a:srgbClr val="78909C">
              <a:alpha val="23660"/>
            </a:srgbClr>
          </a:solidFill>
          <a:ln>
            <a:noFill/>
          </a:ln>
        </p:spPr>
        <p:txBody>
          <a:bodyPr spcFirstLastPara="1" wrap="square" lIns="121900" tIns="121900" rIns="121900" bIns="121900" anchor="ctr" anchorCtr="0">
            <a:noAutofit/>
          </a:bodyPr>
          <a:lstStyle/>
          <a:p>
            <a:r>
              <a:rPr lang="es-ES_tradnl" sz="2400" dirty="0">
                <a:latin typeface="Roboto" panose="02000000000000000000" pitchFamily="2" charset="0"/>
                <a:ea typeface="Roboto" panose="02000000000000000000" pitchFamily="2" charset="0"/>
                <a:cs typeface="Roboto" panose="02000000000000000000" pitchFamily="2" charset="0"/>
              </a:rPr>
              <a:t>Alessandri construyó una identidad política heterodoxa:</a:t>
            </a:r>
            <a:br>
              <a:rPr lang="es-ES_tradnl" sz="2400" dirty="0">
                <a:latin typeface="Roboto" panose="02000000000000000000" pitchFamily="2" charset="0"/>
                <a:ea typeface="Roboto" panose="02000000000000000000" pitchFamily="2" charset="0"/>
                <a:cs typeface="Roboto" panose="02000000000000000000" pitchFamily="2" charset="0"/>
              </a:rPr>
            </a:br>
            <a:r>
              <a:rPr lang="es-ES_tradnl" sz="2400" dirty="0">
                <a:latin typeface="Roboto" panose="02000000000000000000" pitchFamily="2" charset="0"/>
                <a:ea typeface="Roboto" panose="02000000000000000000" pitchFamily="2" charset="0"/>
                <a:cs typeface="Roboto" panose="02000000000000000000" pitchFamily="2" charset="0"/>
              </a:rPr>
              <a:t>- crítica a la élite parlamentaria</a:t>
            </a:r>
            <a:br>
              <a:rPr lang="es-ES_tradnl" sz="2400" dirty="0">
                <a:latin typeface="Roboto" panose="02000000000000000000" pitchFamily="2" charset="0"/>
                <a:ea typeface="Roboto" panose="02000000000000000000" pitchFamily="2" charset="0"/>
                <a:cs typeface="Roboto" panose="02000000000000000000" pitchFamily="2" charset="0"/>
              </a:rPr>
            </a:br>
            <a:r>
              <a:rPr lang="es-ES_tradnl" sz="2400" dirty="0">
                <a:latin typeface="Roboto" panose="02000000000000000000" pitchFamily="2" charset="0"/>
                <a:ea typeface="Roboto" panose="02000000000000000000" pitchFamily="2" charset="0"/>
                <a:cs typeface="Roboto" panose="02000000000000000000" pitchFamily="2" charset="0"/>
              </a:rPr>
              <a:t>- promesa de reforma constitucional</a:t>
            </a:r>
            <a:br>
              <a:rPr lang="es-ES_tradnl" sz="2400" dirty="0">
                <a:latin typeface="Roboto" panose="02000000000000000000" pitchFamily="2" charset="0"/>
                <a:ea typeface="Roboto" panose="02000000000000000000" pitchFamily="2" charset="0"/>
                <a:cs typeface="Roboto" panose="02000000000000000000" pitchFamily="2" charset="0"/>
              </a:rPr>
            </a:br>
            <a:r>
              <a:rPr lang="es-ES_tradnl" sz="2400" dirty="0">
                <a:latin typeface="Roboto" panose="02000000000000000000" pitchFamily="2" charset="0"/>
                <a:ea typeface="Roboto" panose="02000000000000000000" pitchFamily="2" charset="0"/>
                <a:cs typeface="Roboto" panose="02000000000000000000" pitchFamily="2" charset="0"/>
              </a:rPr>
              <a:t>- demanda de “modernizar” el Estado</a:t>
            </a:r>
            <a:br>
              <a:rPr lang="es-ES_tradnl" sz="2400" dirty="0">
                <a:latin typeface="Roboto" panose="02000000000000000000" pitchFamily="2" charset="0"/>
                <a:ea typeface="Roboto" panose="02000000000000000000" pitchFamily="2" charset="0"/>
                <a:cs typeface="Roboto" panose="02000000000000000000" pitchFamily="2" charset="0"/>
              </a:rPr>
            </a:br>
            <a:r>
              <a:rPr lang="es-ES_tradnl" sz="2400" dirty="0">
                <a:latin typeface="Roboto" panose="02000000000000000000" pitchFamily="2" charset="0"/>
                <a:ea typeface="Roboto" panose="02000000000000000000" pitchFamily="2" charset="0"/>
                <a:cs typeface="Roboto" panose="02000000000000000000" pitchFamily="2" charset="0"/>
              </a:rPr>
              <a:t>-  lenguaje emocional, cercano, rupturista</a:t>
            </a:r>
          </a:p>
          <a:p>
            <a:r>
              <a:rPr lang="es-ES_tradnl" sz="2400" dirty="0">
                <a:latin typeface="Roboto" panose="02000000000000000000" pitchFamily="2" charset="0"/>
                <a:ea typeface="Roboto" panose="02000000000000000000" pitchFamily="2" charset="0"/>
                <a:cs typeface="Roboto" panose="02000000000000000000" pitchFamily="2" charset="0"/>
              </a:rPr>
              <a:t>Su estilo era novedoso en Chile: oratoria popular, apelación al pueblo urbano, teatralidad pública. Fue el primer uso masivo de la política como espectáculo en la historia chilena.</a:t>
            </a:r>
          </a:p>
          <a:p>
            <a:endParaRPr lang="es-ES_tradnl" sz="2400" dirty="0">
              <a:latin typeface="Roboto" panose="02000000000000000000" pitchFamily="2" charset="0"/>
              <a:ea typeface="Roboto" panose="02000000000000000000" pitchFamily="2" charset="0"/>
              <a:cs typeface="Roboto" panose="02000000000000000000" pitchFamily="2" charset="0"/>
            </a:endParaRPr>
          </a:p>
          <a:p>
            <a:r>
              <a:rPr lang="es-ES_tradnl" sz="2400" dirty="0">
                <a:latin typeface="Roboto" panose="02000000000000000000" pitchFamily="2" charset="0"/>
                <a:ea typeface="Roboto" panose="02000000000000000000" pitchFamily="2" charset="0"/>
                <a:cs typeface="Roboto" panose="02000000000000000000" pitchFamily="2" charset="0"/>
              </a:rPr>
              <a:t>Contexto mundial de expansión estatal post 1°GM o Gran Guerra</a:t>
            </a:r>
          </a:p>
          <a:p>
            <a:endParaRPr lang="es-ES_tradnl" sz="2400" dirty="0">
              <a:latin typeface="Roboto" panose="02000000000000000000" pitchFamily="2" charset="0"/>
              <a:ea typeface="Roboto" panose="02000000000000000000" pitchFamily="2" charset="0"/>
              <a:cs typeface="Roboto" panose="02000000000000000000" pitchFamily="2" charset="0"/>
            </a:endParaRPr>
          </a:p>
        </p:txBody>
      </p:sp>
      <p:sp>
        <p:nvSpPr>
          <p:cNvPr id="3" name="Google Shape;119;p21">
            <a:extLst>
              <a:ext uri="{FF2B5EF4-FFF2-40B4-BE49-F238E27FC236}">
                <a16:creationId xmlns:a16="http://schemas.microsoft.com/office/drawing/2014/main" id="{D3FE6AFD-4843-26A0-3DF5-7748598BE4F1}"/>
              </a:ext>
            </a:extLst>
          </p:cNvPr>
          <p:cNvSpPr txBox="1">
            <a:spLocks/>
          </p:cNvSpPr>
          <p:nvPr/>
        </p:nvSpPr>
        <p:spPr>
          <a:xfrm>
            <a:off x="867199" y="378385"/>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sp>
        <p:nvSpPr>
          <p:cNvPr id="5" name="Título 4">
            <a:extLst>
              <a:ext uri="{FF2B5EF4-FFF2-40B4-BE49-F238E27FC236}">
                <a16:creationId xmlns:a16="http://schemas.microsoft.com/office/drawing/2014/main" id="{DD03D968-34C7-E2A4-31BC-0E51FEA6951B}"/>
              </a:ext>
            </a:extLst>
          </p:cNvPr>
          <p:cNvSpPr>
            <a:spLocks noGrp="1"/>
          </p:cNvSpPr>
          <p:nvPr>
            <p:ph type="ctrTitle"/>
          </p:nvPr>
        </p:nvSpPr>
        <p:spPr>
          <a:xfrm>
            <a:off x="4103376" y="180760"/>
            <a:ext cx="7221425" cy="976800"/>
          </a:xfrm>
        </p:spPr>
        <p:txBody>
          <a:bodyPr/>
          <a:lstStyle/>
          <a:p>
            <a:r>
              <a:rPr lang="es-CL" dirty="0">
                <a:solidFill>
                  <a:schemeClr val="accent4">
                    <a:lumMod val="50000"/>
                  </a:schemeClr>
                </a:solidFill>
                <a:latin typeface="Roboto" panose="02000000000000000000" pitchFamily="2" charset="0"/>
                <a:ea typeface="Roboto" panose="02000000000000000000" pitchFamily="2" charset="0"/>
                <a:cs typeface="Roboto" panose="02000000000000000000" pitchFamily="2" charset="0"/>
              </a:rPr>
              <a:t>Transformación de la sociedad chilena: el surgimiento de la clase media</a:t>
            </a:r>
          </a:p>
        </p:txBody>
      </p:sp>
      <p:pic>
        <p:nvPicPr>
          <p:cNvPr id="4" name="Imagen 3">
            <a:extLst>
              <a:ext uri="{FF2B5EF4-FFF2-40B4-BE49-F238E27FC236}">
                <a16:creationId xmlns:a16="http://schemas.microsoft.com/office/drawing/2014/main" id="{A3D31707-1AE0-C9B9-40EA-77CF1852D1E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4108758" cy="6858000"/>
          </a:xfrm>
          <a:prstGeom prst="rect">
            <a:avLst/>
          </a:prstGeom>
        </p:spPr>
      </p:pic>
    </p:spTree>
    <p:extLst>
      <p:ext uri="{BB962C8B-B14F-4D97-AF65-F5344CB8AC3E}">
        <p14:creationId xmlns:p14="http://schemas.microsoft.com/office/powerpoint/2010/main" val="4291897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6">
          <a:extLst>
            <a:ext uri="{FF2B5EF4-FFF2-40B4-BE49-F238E27FC236}">
              <a16:creationId xmlns:a16="http://schemas.microsoft.com/office/drawing/2014/main" id="{47D9ED51-A0CC-D61C-79DC-C12062059623}"/>
            </a:ext>
          </a:extLst>
        </p:cNvPr>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6D5356C4-B89A-F759-AF2F-A1925834C922}"/>
              </a:ext>
            </a:extLst>
          </p:cNvPr>
          <p:cNvPicPr>
            <a:picLocks noChangeAspect="1"/>
          </p:cNvPicPr>
          <p:nvPr/>
        </p:nvPicPr>
        <p:blipFill>
          <a:blip r:embed="rId3"/>
          <a:srcRect t="11556" r="9092" b="28929"/>
          <a:stretch>
            <a:fillRect/>
          </a:stretch>
        </p:blipFill>
        <p:spPr>
          <a:xfrm>
            <a:off x="5110015" y="-139148"/>
            <a:ext cx="8980844" cy="7105088"/>
          </a:xfrm>
          <a:prstGeom prst="rect">
            <a:avLst/>
          </a:prstGeom>
        </p:spPr>
      </p:pic>
      <p:sp>
        <p:nvSpPr>
          <p:cNvPr id="125" name="Rectangle 12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ítulo 4">
            <a:extLst>
              <a:ext uri="{FF2B5EF4-FFF2-40B4-BE49-F238E27FC236}">
                <a16:creationId xmlns:a16="http://schemas.microsoft.com/office/drawing/2014/main" id="{400D1F1D-7EBF-6D17-C5EC-1ED07D135837}"/>
              </a:ext>
            </a:extLst>
          </p:cNvPr>
          <p:cNvSpPr>
            <a:spLocks noGrp="1"/>
          </p:cNvSpPr>
          <p:nvPr>
            <p:ph type="ctrTitle"/>
          </p:nvPr>
        </p:nvSpPr>
        <p:spPr>
          <a:xfrm>
            <a:off x="371094" y="1161288"/>
            <a:ext cx="3438144" cy="1124712"/>
          </a:xfrm>
        </p:spPr>
        <p:txBody>
          <a:bodyPr vert="horz" lIns="91440" tIns="45720" rIns="91440" bIns="45720" rtlCol="0" anchor="b">
            <a:normAutofit/>
          </a:bodyPr>
          <a:lstStyle/>
          <a:p>
            <a:pPr algn="l" defTabSz="914400">
              <a:lnSpc>
                <a:spcPct val="90000"/>
              </a:lnSpc>
              <a:spcBef>
                <a:spcPct val="0"/>
              </a:spcBef>
            </a:pPr>
            <a:r>
              <a:rPr lang="en-US" sz="2800">
                <a:latin typeface="Roboto" panose="02000000000000000000" pitchFamily="2" charset="0"/>
                <a:ea typeface="Roboto" panose="02000000000000000000" pitchFamily="2" charset="0"/>
                <a:cs typeface="Roboto" panose="02000000000000000000" pitchFamily="2" charset="0"/>
              </a:rPr>
              <a:t>Campaña presidencial 1920</a:t>
            </a:r>
          </a:p>
        </p:txBody>
      </p:sp>
      <p:sp>
        <p:nvSpPr>
          <p:cNvPr id="127" name="Rectangle 12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9" name="Rectangle 12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Google Shape;118;p21">
            <a:extLst>
              <a:ext uri="{FF2B5EF4-FFF2-40B4-BE49-F238E27FC236}">
                <a16:creationId xmlns:a16="http://schemas.microsoft.com/office/drawing/2014/main" id="{CC24AC5D-FA03-2F20-0800-DAB16E285309}"/>
              </a:ext>
            </a:extLst>
          </p:cNvPr>
          <p:cNvSpPr/>
          <p:nvPr/>
        </p:nvSpPr>
        <p:spPr>
          <a:xfrm>
            <a:off x="371094" y="2452624"/>
            <a:ext cx="6765202" cy="4297426"/>
          </a:xfrm>
          <a:prstGeom prst="rect">
            <a:avLst/>
          </a:prstGeom>
        </p:spPr>
        <p:txBody>
          <a:bodyPr spcFirstLastPara="1" vert="horz" lIns="91440" tIns="45720" rIns="91440" bIns="45720" rtlCol="0" anchor="t" anchorCtr="0">
            <a:normAutofit/>
          </a:bodyPr>
          <a:lstStyle/>
          <a:p>
            <a:pPr defTabSz="914400">
              <a:lnSpc>
                <a:spcPct val="90000"/>
              </a:lnSpc>
              <a:spcAft>
                <a:spcPts val="600"/>
              </a:spcAft>
            </a:pPr>
            <a:r>
              <a:rPr lang="es-ES_tradnl" noProof="0" dirty="0">
                <a:latin typeface="Roboto" panose="02000000000000000000" pitchFamily="2" charset="0"/>
                <a:ea typeface="Roboto" panose="02000000000000000000" pitchFamily="2" charset="0"/>
                <a:cs typeface="Roboto" panose="02000000000000000000" pitchFamily="2" charset="0"/>
              </a:rPr>
              <a:t>En la elección presidencial de 1920, que se llevó a cabo en un ambiente de excitación pública, se expresaron los anhelos de cambio de la sociedad chilena con el triunfo del candidato de la Alianza Liberal, Arturo Alessandri Palma.</a:t>
            </a:r>
          </a:p>
          <a:p>
            <a:pPr defTabSz="914400">
              <a:lnSpc>
                <a:spcPct val="90000"/>
              </a:lnSpc>
              <a:spcAft>
                <a:spcPts val="600"/>
              </a:spcAft>
            </a:pPr>
            <a:endParaRPr lang="es-ES_tradnl" dirty="0">
              <a:latin typeface="Roboto" panose="02000000000000000000" pitchFamily="2" charset="0"/>
              <a:ea typeface="Roboto" panose="02000000000000000000" pitchFamily="2" charset="0"/>
              <a:cs typeface="Roboto" panose="02000000000000000000" pitchFamily="2" charset="0"/>
            </a:endParaRPr>
          </a:p>
          <a:p>
            <a:pPr defTabSz="914400">
              <a:lnSpc>
                <a:spcPct val="90000"/>
              </a:lnSpc>
              <a:spcAft>
                <a:spcPts val="600"/>
              </a:spcAft>
            </a:pPr>
            <a:r>
              <a:rPr lang="es-ES_tradnl" noProof="0" dirty="0">
                <a:latin typeface="Roboto" panose="02000000000000000000" pitchFamily="2" charset="0"/>
                <a:ea typeface="Roboto" panose="02000000000000000000" pitchFamily="2" charset="0"/>
                <a:cs typeface="Roboto" panose="02000000000000000000" pitchFamily="2" charset="0"/>
              </a:rPr>
              <a:t> Su programa progresista, apoyado por los sectores medios y populares, proponía en sus puntos más significativos</a:t>
            </a:r>
            <a:r>
              <a:rPr lang="es-ES_tradnl" b="1" noProof="0" dirty="0">
                <a:latin typeface="Roboto" panose="02000000000000000000" pitchFamily="2" charset="0"/>
                <a:ea typeface="Roboto" panose="02000000000000000000" pitchFamily="2" charset="0"/>
                <a:cs typeface="Roboto" panose="02000000000000000000" pitchFamily="2" charset="0"/>
              </a:rPr>
              <a:t>, la libertad electoral</a:t>
            </a:r>
            <a:r>
              <a:rPr lang="es-ES_tradnl" noProof="0" dirty="0">
                <a:latin typeface="Roboto" panose="02000000000000000000" pitchFamily="2" charset="0"/>
                <a:ea typeface="Roboto" panose="02000000000000000000" pitchFamily="2" charset="0"/>
                <a:cs typeface="Roboto" panose="02000000000000000000" pitchFamily="2" charset="0"/>
              </a:rPr>
              <a:t> entendida como el fin del cohecho, la estabilización de la moneda, </a:t>
            </a:r>
            <a:r>
              <a:rPr lang="es-ES_tradnl" b="1" noProof="0" dirty="0">
                <a:latin typeface="Roboto" panose="02000000000000000000" pitchFamily="2" charset="0"/>
                <a:ea typeface="Roboto" panose="02000000000000000000" pitchFamily="2" charset="0"/>
                <a:cs typeface="Roboto" panose="02000000000000000000" pitchFamily="2" charset="0"/>
              </a:rPr>
              <a:t>el arreglo de los conflictos internacionales </a:t>
            </a:r>
            <a:r>
              <a:rPr lang="es-ES_tradnl" noProof="0" dirty="0">
                <a:latin typeface="Roboto" panose="02000000000000000000" pitchFamily="2" charset="0"/>
                <a:ea typeface="Roboto" panose="02000000000000000000" pitchFamily="2" charset="0"/>
                <a:cs typeface="Roboto" panose="02000000000000000000" pitchFamily="2" charset="0"/>
              </a:rPr>
              <a:t>pendientes, el</a:t>
            </a:r>
            <a:r>
              <a:rPr lang="es-ES_tradnl" b="1" noProof="0" dirty="0">
                <a:latin typeface="Roboto" panose="02000000000000000000" pitchFamily="2" charset="0"/>
                <a:ea typeface="Roboto" panose="02000000000000000000" pitchFamily="2" charset="0"/>
                <a:cs typeface="Roboto" panose="02000000000000000000" pitchFamily="2" charset="0"/>
              </a:rPr>
              <a:t> fomento de la industria </a:t>
            </a:r>
            <a:r>
              <a:rPr lang="es-ES_tradnl" noProof="0" dirty="0">
                <a:latin typeface="Roboto" panose="02000000000000000000" pitchFamily="2" charset="0"/>
                <a:ea typeface="Roboto" panose="02000000000000000000" pitchFamily="2" charset="0"/>
                <a:cs typeface="Roboto" panose="02000000000000000000" pitchFamily="2" charset="0"/>
              </a:rPr>
              <a:t>y de las </a:t>
            </a:r>
            <a:r>
              <a:rPr lang="es-ES_tradnl" b="1" noProof="0" dirty="0">
                <a:latin typeface="Roboto" panose="02000000000000000000" pitchFamily="2" charset="0"/>
                <a:ea typeface="Roboto" panose="02000000000000000000" pitchFamily="2" charset="0"/>
                <a:cs typeface="Roboto" panose="02000000000000000000" pitchFamily="2" charset="0"/>
              </a:rPr>
              <a:t>obras públicas</a:t>
            </a:r>
            <a:r>
              <a:rPr lang="es-ES_tradnl" noProof="0" dirty="0">
                <a:latin typeface="Roboto" panose="02000000000000000000" pitchFamily="2" charset="0"/>
                <a:ea typeface="Roboto" panose="02000000000000000000" pitchFamily="2" charset="0"/>
                <a:cs typeface="Roboto" panose="02000000000000000000" pitchFamily="2" charset="0"/>
              </a:rPr>
              <a:t>, la protección de los trabajadores y diversas propuestas de </a:t>
            </a:r>
            <a:r>
              <a:rPr lang="es-ES_tradnl" b="1" noProof="0" dirty="0">
                <a:latin typeface="Roboto" panose="02000000000000000000" pitchFamily="2" charset="0"/>
                <a:ea typeface="Roboto" panose="02000000000000000000" pitchFamily="2" charset="0"/>
                <a:cs typeface="Roboto" panose="02000000000000000000" pitchFamily="2" charset="0"/>
              </a:rPr>
              <a:t>legislación social</a:t>
            </a:r>
            <a:r>
              <a:rPr lang="es-ES_tradnl" noProof="0" dirty="0">
                <a:latin typeface="Roboto" panose="02000000000000000000" pitchFamily="2" charset="0"/>
                <a:ea typeface="Roboto" panose="02000000000000000000" pitchFamily="2" charset="0"/>
                <a:cs typeface="Roboto" panose="02000000000000000000" pitchFamily="2" charset="0"/>
              </a:rPr>
              <a:t>. Las tareas del nuevo mandatario eran enormes: por un parte debía ejecutar medidas para reactivar la economía y, por otra, responder a las expectativas de los sectores medios y populares que reclamaban medidas de protección social y laboral.</a:t>
            </a:r>
          </a:p>
        </p:txBody>
      </p:sp>
    </p:spTree>
    <p:extLst>
      <p:ext uri="{BB962C8B-B14F-4D97-AF65-F5344CB8AC3E}">
        <p14:creationId xmlns:p14="http://schemas.microsoft.com/office/powerpoint/2010/main" val="753902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22A3F8DB-56A1-F8D4-1BD7-694AF783A198}"/>
            </a:ext>
          </a:extLst>
        </p:cNvPr>
        <p:cNvGrpSpPr/>
        <p:nvPr/>
      </p:nvGrpSpPr>
      <p:grpSpPr>
        <a:xfrm>
          <a:off x="0" y="0"/>
          <a:ext cx="0" cy="0"/>
          <a:chOff x="0" y="0"/>
          <a:chExt cx="0" cy="0"/>
        </a:xfrm>
      </p:grpSpPr>
      <p:sp>
        <p:nvSpPr>
          <p:cNvPr id="118" name="Google Shape;118;p21">
            <a:extLst>
              <a:ext uri="{FF2B5EF4-FFF2-40B4-BE49-F238E27FC236}">
                <a16:creationId xmlns:a16="http://schemas.microsoft.com/office/drawing/2014/main" id="{D55FD5DD-C5F9-A1BB-AD21-2B6BD3014D2F}"/>
              </a:ext>
            </a:extLst>
          </p:cNvPr>
          <p:cNvSpPr/>
          <p:nvPr/>
        </p:nvSpPr>
        <p:spPr>
          <a:xfrm>
            <a:off x="5924833" y="189192"/>
            <a:ext cx="5922610" cy="6479615"/>
          </a:xfrm>
          <a:prstGeom prst="rect">
            <a:avLst/>
          </a:prstGeom>
          <a:solidFill>
            <a:srgbClr val="78909C">
              <a:alpha val="23660"/>
            </a:srgbClr>
          </a:solidFill>
          <a:ln>
            <a:noFill/>
          </a:ln>
        </p:spPr>
        <p:txBody>
          <a:bodyPr spcFirstLastPara="1" wrap="square" lIns="121900" tIns="121900" rIns="121900" bIns="121900" anchor="ctr" anchorCtr="0">
            <a:noAutofit/>
          </a:bodyPr>
          <a:lstStyle/>
          <a:p>
            <a:r>
              <a:rPr lang="es-ES_tradnl" sz="2400" dirty="0">
                <a:latin typeface="Roboto" panose="02000000000000000000" pitchFamily="2" charset="0"/>
                <a:ea typeface="Roboto" panose="02000000000000000000" pitchFamily="2" charset="0"/>
                <a:cs typeface="Roboto" panose="02000000000000000000" pitchFamily="2" charset="0"/>
              </a:rPr>
              <a:t>El escritor José González Vera, testigo de la escena política de la capital, describe el estado de ánimo que producía su figura:</a:t>
            </a:r>
          </a:p>
          <a:p>
            <a:r>
              <a:rPr lang="es-ES_tradnl" sz="2400" dirty="0">
                <a:latin typeface="Roboto" panose="02000000000000000000" pitchFamily="2" charset="0"/>
                <a:ea typeface="Roboto" panose="02000000000000000000" pitchFamily="2" charset="0"/>
                <a:cs typeface="Roboto" panose="02000000000000000000" pitchFamily="2" charset="0"/>
              </a:rPr>
              <a:t>«</a:t>
            </a:r>
            <a:r>
              <a:rPr lang="es-ES_tradnl" sz="2400" i="1" dirty="0">
                <a:latin typeface="Roboto" panose="02000000000000000000" pitchFamily="2" charset="0"/>
                <a:ea typeface="Roboto" panose="02000000000000000000" pitchFamily="2" charset="0"/>
                <a:cs typeface="Roboto" panose="02000000000000000000" pitchFamily="2" charset="0"/>
              </a:rPr>
              <a:t>Alessandri conmovió a Chile más que todos los terremotos juntos y elevó a la gente a un grado de emoción desconocida. Las mujeres, los obreros, los muchachos, durante la campaña presidencial, estuvieron día y noche ante su casa y, en sus pañuelos, </a:t>
            </a:r>
            <a:r>
              <a:rPr lang="es-ES_tradnl" sz="2400" i="1" dirty="0" err="1">
                <a:latin typeface="Roboto" panose="02000000000000000000" pitchFamily="2" charset="0"/>
                <a:ea typeface="Roboto" panose="02000000000000000000" pitchFamily="2" charset="0"/>
                <a:cs typeface="Roboto" panose="02000000000000000000" pitchFamily="2" charset="0"/>
              </a:rPr>
              <a:t>llevábanse</a:t>
            </a:r>
            <a:r>
              <a:rPr lang="es-ES_tradnl" sz="2400" i="1" dirty="0">
                <a:latin typeface="Roboto" panose="02000000000000000000" pitchFamily="2" charset="0"/>
                <a:ea typeface="Roboto" panose="02000000000000000000" pitchFamily="2" charset="0"/>
                <a:cs typeface="Roboto" panose="02000000000000000000" pitchFamily="2" charset="0"/>
              </a:rPr>
              <a:t> la tierra del zócalo como amuleto. […] Cada hora, de la mañana a la noche, era llamado por la multitud y él tenía que hablar. Cuando decía la última palabra los proletarios </a:t>
            </a:r>
            <a:r>
              <a:rPr lang="es-ES_tradnl" sz="2400" i="1" dirty="0" err="1">
                <a:latin typeface="Roboto" panose="02000000000000000000" pitchFamily="2" charset="0"/>
                <a:ea typeface="Roboto" panose="02000000000000000000" pitchFamily="2" charset="0"/>
                <a:cs typeface="Roboto" panose="02000000000000000000" pitchFamily="2" charset="0"/>
              </a:rPr>
              <a:t>sentíanse</a:t>
            </a:r>
            <a:r>
              <a:rPr lang="es-ES_tradnl" sz="2400" i="1" dirty="0">
                <a:latin typeface="Roboto" panose="02000000000000000000" pitchFamily="2" charset="0"/>
                <a:ea typeface="Roboto" panose="02000000000000000000" pitchFamily="2" charset="0"/>
                <a:cs typeface="Roboto" panose="02000000000000000000" pitchFamily="2" charset="0"/>
              </a:rPr>
              <a:t> ricos. Su palabra era alimento</a:t>
            </a:r>
            <a:r>
              <a:rPr lang="es-ES_tradnl" sz="2400" dirty="0">
                <a:latin typeface="Roboto" panose="02000000000000000000" pitchFamily="2" charset="0"/>
                <a:ea typeface="Roboto" panose="02000000000000000000" pitchFamily="2" charset="0"/>
                <a:cs typeface="Roboto" panose="02000000000000000000" pitchFamily="2" charset="0"/>
              </a:rPr>
              <a:t>» (1996, 186).</a:t>
            </a:r>
          </a:p>
        </p:txBody>
      </p:sp>
      <p:sp>
        <p:nvSpPr>
          <p:cNvPr id="3" name="Google Shape;119;p21">
            <a:extLst>
              <a:ext uri="{FF2B5EF4-FFF2-40B4-BE49-F238E27FC236}">
                <a16:creationId xmlns:a16="http://schemas.microsoft.com/office/drawing/2014/main" id="{D926E6FD-12B3-6745-A6E6-DF75A4819089}"/>
              </a:ext>
            </a:extLst>
          </p:cNvPr>
          <p:cNvSpPr txBox="1">
            <a:spLocks/>
          </p:cNvSpPr>
          <p:nvPr/>
        </p:nvSpPr>
        <p:spPr>
          <a:xfrm>
            <a:off x="867199" y="378385"/>
            <a:ext cx="7367200" cy="97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1800"/>
              <a:buFont typeface="Roboto Condensed"/>
              <a:buNone/>
              <a:defRPr sz="1800" b="1"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800"/>
              <a:buFont typeface="Roboto Condensed"/>
              <a:buNone/>
              <a:defRPr sz="1800" b="0" i="0" u="none" strike="noStrike" cap="none">
                <a:solidFill>
                  <a:srgbClr val="0F0F0F"/>
                </a:solidFill>
                <a:latin typeface="Roboto Condensed"/>
                <a:ea typeface="Roboto Condensed"/>
                <a:cs typeface="Roboto Condensed"/>
                <a:sym typeface="Roboto Condensed"/>
              </a:defRPr>
            </a:lvl9pPr>
          </a:lstStyle>
          <a:p>
            <a:endParaRPr lang="es-ES_tradnl" sz="2400" dirty="0">
              <a:solidFill>
                <a:srgbClr val="78909C"/>
              </a:solidFill>
            </a:endParaRPr>
          </a:p>
        </p:txBody>
      </p:sp>
      <p:pic>
        <p:nvPicPr>
          <p:cNvPr id="9" name="Imagen 8">
            <a:extLst>
              <a:ext uri="{FF2B5EF4-FFF2-40B4-BE49-F238E27FC236}">
                <a16:creationId xmlns:a16="http://schemas.microsoft.com/office/drawing/2014/main" id="{33DA1F5F-65F3-56E6-8E8A-2935C1269500}"/>
              </a:ext>
            </a:extLst>
          </p:cNvPr>
          <p:cNvPicPr>
            <a:picLocks noChangeAspect="1"/>
          </p:cNvPicPr>
          <p:nvPr/>
        </p:nvPicPr>
        <p:blipFill>
          <a:blip r:embed="rId3"/>
          <a:stretch>
            <a:fillRect/>
          </a:stretch>
        </p:blipFill>
        <p:spPr>
          <a:xfrm>
            <a:off x="0" y="156032"/>
            <a:ext cx="5486400" cy="6701968"/>
          </a:xfrm>
          <a:prstGeom prst="rect">
            <a:avLst/>
          </a:prstGeom>
        </p:spPr>
      </p:pic>
    </p:spTree>
    <p:extLst>
      <p:ext uri="{BB962C8B-B14F-4D97-AF65-F5344CB8AC3E}">
        <p14:creationId xmlns:p14="http://schemas.microsoft.com/office/powerpoint/2010/main" val="3494985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451</TotalTime>
  <Words>3556</Words>
  <Application>Microsoft Macintosh PowerPoint</Application>
  <PresentationFormat>Panorámica</PresentationFormat>
  <Paragraphs>149</Paragraphs>
  <Slides>35</Slides>
  <Notes>28</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35</vt:i4>
      </vt:variant>
    </vt:vector>
  </HeadingPairs>
  <TitlesOfParts>
    <vt:vector size="40" baseType="lpstr">
      <vt:lpstr>Aptos</vt:lpstr>
      <vt:lpstr>Arial</vt:lpstr>
      <vt:lpstr>Calibri</vt:lpstr>
      <vt:lpstr>Roboto</vt:lpstr>
      <vt:lpstr>Office Theme</vt:lpstr>
      <vt:lpstr>Presentación de PowerPoint</vt:lpstr>
      <vt:lpstr>Presentación de PowerPoint</vt:lpstr>
      <vt:lpstr>Presentación de PowerPoint</vt:lpstr>
      <vt:lpstr>Transformación de la sociedad chilena: el surgimiento de la clase media</vt:lpstr>
      <vt:lpstr>Transformación de la sociedad chilena: el surgimiento de la clase media</vt:lpstr>
      <vt:lpstr>Arturo Alessandri</vt:lpstr>
      <vt:lpstr>Transformación de la sociedad chilena: el surgimiento de la clase media</vt:lpstr>
      <vt:lpstr>Campaña presidencial 1920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Carlos Ibañez del campo</vt:lpstr>
      <vt:lpstr>Carlos Ibañez del campo</vt:lpstr>
      <vt:lpstr>Inestabilidad 1929-1932</vt:lpstr>
      <vt:lpstr>Segundo gobierno de Arturo Alessandri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La administración de Alessandri tuvo que lidiar con un desequilibrio macroeconómico que se había acentuado desde los años cincuenta. Aunque Alessandri aplicó un plan de estabilización económica y logró algunos éxitos iniciales contra la inflación, al final de su mandato era evidente que el proyecto político gubernamental no se había materializado, limitándose a resolver problemas urgentes, como los daños causados por el terremoto y maremoto de 1960.  • A pesar de los esfuerzos desarrollistas del Estado iniciados en 1930, persistían carencias habitacionales, laborales y educacionales. La inflación crónica que se aceleró en la década de 1950 (con una tasa media anual de 38.3% entre 1950 y 1959) contribuyó al malestar que demandaba soluciones radicales.  • El sistema político, a partir de la elección de Alessandri en 1958, ya comenzaba a mostrar crecientes grados de polarización e intolerancia por la cristalización de    </vt:lpstr>
      <vt:lpstr>Presentación de PowerPoint</vt:lpstr>
      <vt:lpstr>Elecciones presidenciales 1970 </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Antonia Fonck Larrain</cp:lastModifiedBy>
  <cp:revision>29</cp:revision>
  <dcterms:created xsi:type="dcterms:W3CDTF">2013-01-27T09:14:16Z</dcterms:created>
  <dcterms:modified xsi:type="dcterms:W3CDTF">2025-11-19T14:36:21Z</dcterms:modified>
  <cp:category/>
</cp:coreProperties>
</file>