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300" r:id="rId2"/>
    <p:sldId id="301" r:id="rId3"/>
    <p:sldId id="302" r:id="rId4"/>
    <p:sldId id="303" r:id="rId5"/>
    <p:sldId id="304" r:id="rId6"/>
    <p:sldId id="305" r:id="rId7"/>
    <p:sldId id="259" r:id="rId8"/>
    <p:sldId id="306" r:id="rId9"/>
    <p:sldId id="307" r:id="rId10"/>
    <p:sldId id="308" r:id="rId11"/>
    <p:sldId id="309" r:id="rId12"/>
    <p:sldId id="315" r:id="rId13"/>
    <p:sldId id="317" r:id="rId14"/>
    <p:sldId id="329" r:id="rId15"/>
    <p:sldId id="330" r:id="rId16"/>
    <p:sldId id="331" r:id="rId17"/>
    <p:sldId id="332" r:id="rId18"/>
    <p:sldId id="333" r:id="rId19"/>
    <p:sldId id="334" r:id="rId20"/>
    <p:sldId id="335" r:id="rId21"/>
    <p:sldId id="336" r:id="rId22"/>
    <p:sldId id="337" r:id="rId23"/>
    <p:sldId id="319" r:id="rId24"/>
    <p:sldId id="338" r:id="rId25"/>
    <p:sldId id="341" r:id="rId26"/>
    <p:sldId id="339" r:id="rId27"/>
    <p:sldId id="340" r:id="rId28"/>
    <p:sldId id="342" r:id="rId29"/>
    <p:sldId id="343" r:id="rId30"/>
    <p:sldId id="344" r:id="rId31"/>
    <p:sldId id="345" r:id="rId32"/>
    <p:sldId id="316"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9EC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73"/>
    <p:restoredTop sz="94762"/>
  </p:normalViewPr>
  <p:slideViewPr>
    <p:cSldViewPr snapToGrid="0" snapToObjects="1">
      <p:cViewPr varScale="1">
        <p:scale>
          <a:sx n="76" d="100"/>
          <a:sy n="76" d="100"/>
        </p:scale>
        <p:origin x="208" y="116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CEE1E-4FCF-C849-8ECF-7C753D6EDFDE}" type="datetimeFigureOut">
              <a:rPr lang="es-CL" smtClean="0"/>
              <a:t>12-11-25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D864A9-3CAA-4E4C-9802-1704A9E9789B}" type="slidenum">
              <a:rPr lang="es-CL" smtClean="0"/>
              <a:t>‹Nº›</a:t>
            </a:fld>
            <a:endParaRPr lang="es-CL"/>
          </a:p>
        </p:txBody>
      </p:sp>
    </p:spTree>
    <p:extLst>
      <p:ext uri="{BB962C8B-B14F-4D97-AF65-F5344CB8AC3E}">
        <p14:creationId xmlns:p14="http://schemas.microsoft.com/office/powerpoint/2010/main" val="1366372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57D864A9-3CAA-4E4C-9802-1704A9E9789B}" type="slidenum">
              <a:rPr lang="es-CL" smtClean="0"/>
              <a:t>15</a:t>
            </a:fld>
            <a:endParaRPr lang="es-CL"/>
          </a:p>
        </p:txBody>
      </p:sp>
    </p:spTree>
    <p:extLst>
      <p:ext uri="{BB962C8B-B14F-4D97-AF65-F5344CB8AC3E}">
        <p14:creationId xmlns:p14="http://schemas.microsoft.com/office/powerpoint/2010/main" val="924651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57D864A9-3CAA-4E4C-9802-1704A9E9789B}" type="slidenum">
              <a:rPr lang="es-CL" smtClean="0"/>
              <a:t>31</a:t>
            </a:fld>
            <a:endParaRPr lang="es-CL"/>
          </a:p>
        </p:txBody>
      </p:sp>
    </p:spTree>
    <p:extLst>
      <p:ext uri="{BB962C8B-B14F-4D97-AF65-F5344CB8AC3E}">
        <p14:creationId xmlns:p14="http://schemas.microsoft.com/office/powerpoint/2010/main" val="2526319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02614-298E-F910-4FE5-17AF8624043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176AD46-C114-2B29-D4C6-694D507635B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56FF674-83AB-2F0F-2A25-BFCCBBE1FE4A}"/>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FBED5EFF-8CDC-7CF3-DF76-E8D404C725D2}"/>
              </a:ext>
            </a:extLst>
          </p:cNvPr>
          <p:cNvSpPr>
            <a:spLocks noGrp="1"/>
          </p:cNvSpPr>
          <p:nvPr>
            <p:ph type="sldNum" sz="quarter" idx="5"/>
          </p:nvPr>
        </p:nvSpPr>
        <p:spPr/>
        <p:txBody>
          <a:bodyPr/>
          <a:lstStyle/>
          <a:p>
            <a:fld id="{57D864A9-3CAA-4E4C-9802-1704A9E9789B}" type="slidenum">
              <a:rPr lang="es-CL" smtClean="0"/>
              <a:t>16</a:t>
            </a:fld>
            <a:endParaRPr lang="es-CL"/>
          </a:p>
        </p:txBody>
      </p:sp>
    </p:spTree>
    <p:extLst>
      <p:ext uri="{BB962C8B-B14F-4D97-AF65-F5344CB8AC3E}">
        <p14:creationId xmlns:p14="http://schemas.microsoft.com/office/powerpoint/2010/main" val="1228799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4DA42-ED77-E4A4-0F15-215BB120ADF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150DFD6-D9B8-2B96-2D67-328E87EC3E3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DCFAE7C-E928-C201-F2E5-8A010298FCD0}"/>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54D29110-E471-FEDE-3C0C-44E65B53224B}"/>
              </a:ext>
            </a:extLst>
          </p:cNvPr>
          <p:cNvSpPr>
            <a:spLocks noGrp="1"/>
          </p:cNvSpPr>
          <p:nvPr>
            <p:ph type="sldNum" sz="quarter" idx="5"/>
          </p:nvPr>
        </p:nvSpPr>
        <p:spPr/>
        <p:txBody>
          <a:bodyPr/>
          <a:lstStyle/>
          <a:p>
            <a:fld id="{57D864A9-3CAA-4E4C-9802-1704A9E9789B}" type="slidenum">
              <a:rPr lang="es-CL" smtClean="0"/>
              <a:t>17</a:t>
            </a:fld>
            <a:endParaRPr lang="es-CL"/>
          </a:p>
        </p:txBody>
      </p:sp>
    </p:spTree>
    <p:extLst>
      <p:ext uri="{BB962C8B-B14F-4D97-AF65-F5344CB8AC3E}">
        <p14:creationId xmlns:p14="http://schemas.microsoft.com/office/powerpoint/2010/main" val="2610161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F0EB7-99A7-CF63-E423-865AE0D4A8C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E0981FF-9B70-067F-A7F9-DB43775D06C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E143A1B-115A-F0A0-F6E0-8E27510DEBDC}"/>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8DE8C285-5B1D-A8A6-B327-1AC7C36825CB}"/>
              </a:ext>
            </a:extLst>
          </p:cNvPr>
          <p:cNvSpPr>
            <a:spLocks noGrp="1"/>
          </p:cNvSpPr>
          <p:nvPr>
            <p:ph type="sldNum" sz="quarter" idx="5"/>
          </p:nvPr>
        </p:nvSpPr>
        <p:spPr/>
        <p:txBody>
          <a:bodyPr/>
          <a:lstStyle/>
          <a:p>
            <a:fld id="{57D864A9-3CAA-4E4C-9802-1704A9E9789B}" type="slidenum">
              <a:rPr lang="es-CL" smtClean="0"/>
              <a:t>18</a:t>
            </a:fld>
            <a:endParaRPr lang="es-CL"/>
          </a:p>
        </p:txBody>
      </p:sp>
    </p:spTree>
    <p:extLst>
      <p:ext uri="{BB962C8B-B14F-4D97-AF65-F5344CB8AC3E}">
        <p14:creationId xmlns:p14="http://schemas.microsoft.com/office/powerpoint/2010/main" val="49593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57D864A9-3CAA-4E4C-9802-1704A9E9789B}" type="slidenum">
              <a:rPr lang="es-CL" smtClean="0"/>
              <a:t>19</a:t>
            </a:fld>
            <a:endParaRPr lang="es-CL"/>
          </a:p>
        </p:txBody>
      </p:sp>
    </p:spTree>
    <p:extLst>
      <p:ext uri="{BB962C8B-B14F-4D97-AF65-F5344CB8AC3E}">
        <p14:creationId xmlns:p14="http://schemas.microsoft.com/office/powerpoint/2010/main" val="2715948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552C2-D24A-681E-CC14-9E6D8D1A266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B30A104-AF96-48BB-9860-689F3651798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7C2C4ED-2757-E69C-9F0E-FC0B34FE7D01}"/>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3B4E253E-07EF-6A88-B6CE-F29A2EBB1941}"/>
              </a:ext>
            </a:extLst>
          </p:cNvPr>
          <p:cNvSpPr>
            <a:spLocks noGrp="1"/>
          </p:cNvSpPr>
          <p:nvPr>
            <p:ph type="sldNum" sz="quarter" idx="5"/>
          </p:nvPr>
        </p:nvSpPr>
        <p:spPr/>
        <p:txBody>
          <a:bodyPr/>
          <a:lstStyle/>
          <a:p>
            <a:fld id="{57D864A9-3CAA-4E4C-9802-1704A9E9789B}" type="slidenum">
              <a:rPr lang="es-CL" smtClean="0"/>
              <a:t>20</a:t>
            </a:fld>
            <a:endParaRPr lang="es-CL"/>
          </a:p>
        </p:txBody>
      </p:sp>
    </p:spTree>
    <p:extLst>
      <p:ext uri="{BB962C8B-B14F-4D97-AF65-F5344CB8AC3E}">
        <p14:creationId xmlns:p14="http://schemas.microsoft.com/office/powerpoint/2010/main" val="1054343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41214-0362-422B-3D09-46771B7ABE5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F4D8840-355A-B568-CE93-0CEA600A67A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C207C15-60AA-DF4C-51F4-78CC6451A042}"/>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D184B89A-9061-AE46-43D6-1ADA15C1D3B1}"/>
              </a:ext>
            </a:extLst>
          </p:cNvPr>
          <p:cNvSpPr>
            <a:spLocks noGrp="1"/>
          </p:cNvSpPr>
          <p:nvPr>
            <p:ph type="sldNum" sz="quarter" idx="5"/>
          </p:nvPr>
        </p:nvSpPr>
        <p:spPr/>
        <p:txBody>
          <a:bodyPr/>
          <a:lstStyle/>
          <a:p>
            <a:fld id="{57D864A9-3CAA-4E4C-9802-1704A9E9789B}" type="slidenum">
              <a:rPr lang="es-CL" smtClean="0"/>
              <a:t>21</a:t>
            </a:fld>
            <a:endParaRPr lang="es-CL"/>
          </a:p>
        </p:txBody>
      </p:sp>
    </p:spTree>
    <p:extLst>
      <p:ext uri="{BB962C8B-B14F-4D97-AF65-F5344CB8AC3E}">
        <p14:creationId xmlns:p14="http://schemas.microsoft.com/office/powerpoint/2010/main" val="2479734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946A8-43D4-57D1-0583-56FAFFD76A8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633F79F-B199-8635-2B0A-6C60A493270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1C0345A-5260-A734-DED1-BD1D2208C0A1}"/>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FCD58054-D15B-10D1-D0CC-E0FEF635940F}"/>
              </a:ext>
            </a:extLst>
          </p:cNvPr>
          <p:cNvSpPr>
            <a:spLocks noGrp="1"/>
          </p:cNvSpPr>
          <p:nvPr>
            <p:ph type="sldNum" sz="quarter" idx="5"/>
          </p:nvPr>
        </p:nvSpPr>
        <p:spPr/>
        <p:txBody>
          <a:bodyPr/>
          <a:lstStyle/>
          <a:p>
            <a:fld id="{57D864A9-3CAA-4E4C-9802-1704A9E9789B}" type="slidenum">
              <a:rPr lang="es-CL" smtClean="0"/>
              <a:t>22</a:t>
            </a:fld>
            <a:endParaRPr lang="es-CL"/>
          </a:p>
        </p:txBody>
      </p:sp>
    </p:spTree>
    <p:extLst>
      <p:ext uri="{BB962C8B-B14F-4D97-AF65-F5344CB8AC3E}">
        <p14:creationId xmlns:p14="http://schemas.microsoft.com/office/powerpoint/2010/main" val="2225905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57D864A9-3CAA-4E4C-9802-1704A9E9789B}" type="slidenum">
              <a:rPr lang="es-CL" smtClean="0"/>
              <a:t>23</a:t>
            </a:fld>
            <a:endParaRPr lang="es-CL"/>
          </a:p>
        </p:txBody>
      </p:sp>
    </p:spTree>
    <p:extLst>
      <p:ext uri="{BB962C8B-B14F-4D97-AF65-F5344CB8AC3E}">
        <p14:creationId xmlns:p14="http://schemas.microsoft.com/office/powerpoint/2010/main" val="685314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Slide">
  <p:cSld name="Blank Slide">
    <p:spTree>
      <p:nvGrpSpPr>
        <p:cNvPr id="1" name="Shape 100"/>
        <p:cNvGrpSpPr/>
        <p:nvPr/>
      </p:nvGrpSpPr>
      <p:grpSpPr>
        <a:xfrm>
          <a:off x="0" y="0"/>
          <a:ext cx="0" cy="0"/>
          <a:chOff x="0" y="0"/>
          <a:chExt cx="0" cy="0"/>
        </a:xfrm>
      </p:grpSpPr>
    </p:spTree>
    <p:extLst>
      <p:ext uri="{BB962C8B-B14F-4D97-AF65-F5344CB8AC3E}">
        <p14:creationId xmlns:p14="http://schemas.microsoft.com/office/powerpoint/2010/main" val="1748614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11/12/25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11/12/25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11/12/25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11/12/25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ECD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11/12/25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‹Nº›</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gl.wikipedia.org/wiki/Lista_de_presidentes_de_Chil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ast.wikipedia.org/wiki/Diego_Portales"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6B440A6-48DF-9DAF-A433-6169AB932D6F}"/>
              </a:ext>
            </a:extLst>
          </p:cNvPr>
          <p:cNvPicPr>
            <a:picLocks noChangeAspect="1"/>
          </p:cNvPicPr>
          <p:nvPr/>
        </p:nvPicPr>
        <p:blipFill>
          <a:blip r:embed="rId2"/>
          <a:stretch>
            <a:fillRect/>
          </a:stretch>
        </p:blipFill>
        <p:spPr>
          <a:xfrm>
            <a:off x="0" y="0"/>
            <a:ext cx="12192000" cy="7575296"/>
          </a:xfrm>
          <a:prstGeom prst="rect">
            <a:avLst/>
          </a:prstGeom>
        </p:spPr>
      </p:pic>
      <p:sp>
        <p:nvSpPr>
          <p:cNvPr id="4" name="Google Shape;109;p20">
            <a:extLst>
              <a:ext uri="{FF2B5EF4-FFF2-40B4-BE49-F238E27FC236}">
                <a16:creationId xmlns:a16="http://schemas.microsoft.com/office/drawing/2014/main" id="{1722AABD-C619-5022-F88B-2515133D77C5}"/>
              </a:ext>
            </a:extLst>
          </p:cNvPr>
          <p:cNvSpPr txBox="1">
            <a:spLocks/>
          </p:cNvSpPr>
          <p:nvPr/>
        </p:nvSpPr>
        <p:spPr>
          <a:xfrm>
            <a:off x="415600" y="1072233"/>
            <a:ext cx="11360800" cy="273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r>
              <a:rPr lang="es-ES_tradnl" sz="3200" noProof="0" dirty="0">
                <a:solidFill>
                  <a:srgbClr val="FFFFFF"/>
                </a:solidFill>
              </a:rPr>
              <a:t>HISTORIA DE LAS IDEOLOGÍAS EN CHILE</a:t>
            </a:r>
          </a:p>
        </p:txBody>
      </p:sp>
      <p:sp>
        <p:nvSpPr>
          <p:cNvPr id="5" name="Google Shape;110;p20">
            <a:extLst>
              <a:ext uri="{FF2B5EF4-FFF2-40B4-BE49-F238E27FC236}">
                <a16:creationId xmlns:a16="http://schemas.microsoft.com/office/drawing/2014/main" id="{BA6A6272-A847-A3AF-D071-6FED81760193}"/>
              </a:ext>
            </a:extLst>
          </p:cNvPr>
          <p:cNvSpPr txBox="1">
            <a:spLocks/>
          </p:cNvSpPr>
          <p:nvPr/>
        </p:nvSpPr>
        <p:spPr>
          <a:xfrm>
            <a:off x="415600" y="3787648"/>
            <a:ext cx="11360800"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1pPr>
            <a:lvl2pPr marL="914400" marR="0" lvl="1"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2pPr>
            <a:lvl3pPr marL="1371600" marR="0" lvl="2"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3pPr>
            <a:lvl4pPr marL="1828800" marR="0" lvl="3"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4pPr>
            <a:lvl5pPr marL="2286000" marR="0" lvl="4"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5pPr>
            <a:lvl6pPr marL="2743200" marR="0" lvl="5"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6pPr>
            <a:lvl7pPr marL="3200400" marR="0" lvl="6"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7pPr>
            <a:lvl8pPr marL="3657600" marR="0" lvl="7"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8pPr>
            <a:lvl9pPr marL="4114800" marR="0" lvl="8"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9pPr>
          </a:lstStyle>
          <a:p>
            <a:pPr marL="0" indent="0"/>
            <a:r>
              <a:rPr lang="es-ES_tradnl" sz="1333" noProof="0" dirty="0">
                <a:solidFill>
                  <a:srgbClr val="FFFFFF"/>
                </a:solidFill>
              </a:rPr>
              <a:t>Prof. Antonia Fonck L.</a:t>
            </a:r>
          </a:p>
        </p:txBody>
      </p:sp>
      <p:sp>
        <p:nvSpPr>
          <p:cNvPr id="6" name="Google Shape;111;p20">
            <a:extLst>
              <a:ext uri="{FF2B5EF4-FFF2-40B4-BE49-F238E27FC236}">
                <a16:creationId xmlns:a16="http://schemas.microsoft.com/office/drawing/2014/main" id="{23CBD701-A61A-3771-0927-93AF923F5A37}"/>
              </a:ext>
            </a:extLst>
          </p:cNvPr>
          <p:cNvSpPr/>
          <p:nvPr/>
        </p:nvSpPr>
        <p:spPr>
          <a:xfrm>
            <a:off x="3690000" y="2673115"/>
            <a:ext cx="4812000" cy="98800"/>
          </a:xfrm>
          <a:prstGeom prst="rect">
            <a:avLst/>
          </a:prstGeom>
          <a:solidFill>
            <a:srgbClr val="FFFFFF">
              <a:alpha val="39290"/>
            </a:srgbClr>
          </a:solidFill>
          <a:ln>
            <a:noFill/>
          </a:ln>
        </p:spPr>
        <p:txBody>
          <a:bodyPr spcFirstLastPara="1" wrap="square" lIns="121900" tIns="121900" rIns="121900" bIns="121900" anchor="ctr" anchorCtr="0">
            <a:noAutofit/>
          </a:bodyPr>
          <a:lstStyle/>
          <a:p>
            <a:endParaRPr lang="es-ES_tradnl" sz="2400" noProof="0" dirty="0"/>
          </a:p>
        </p:txBody>
      </p:sp>
      <p:sp>
        <p:nvSpPr>
          <p:cNvPr id="7" name="Google Shape;112;p20">
            <a:extLst>
              <a:ext uri="{FF2B5EF4-FFF2-40B4-BE49-F238E27FC236}">
                <a16:creationId xmlns:a16="http://schemas.microsoft.com/office/drawing/2014/main" id="{FA09C0C9-308F-A820-3535-57E883F67484}"/>
              </a:ext>
            </a:extLst>
          </p:cNvPr>
          <p:cNvSpPr/>
          <p:nvPr/>
        </p:nvSpPr>
        <p:spPr>
          <a:xfrm>
            <a:off x="3690000" y="4148715"/>
            <a:ext cx="4812000" cy="98800"/>
          </a:xfrm>
          <a:prstGeom prst="rect">
            <a:avLst/>
          </a:prstGeom>
          <a:solidFill>
            <a:srgbClr val="FFFFFF">
              <a:alpha val="39290"/>
            </a:srgbClr>
          </a:solidFill>
          <a:ln>
            <a:noFill/>
          </a:ln>
        </p:spPr>
        <p:txBody>
          <a:bodyPr spcFirstLastPara="1" wrap="square" lIns="121900" tIns="121900" rIns="121900" bIns="121900" anchor="ctr" anchorCtr="0">
            <a:noAutofit/>
          </a:bodyPr>
          <a:lstStyle/>
          <a:p>
            <a:endParaRPr lang="es-ES_tradnl" sz="2400" noProof="0" dirty="0"/>
          </a:p>
        </p:txBody>
      </p:sp>
    </p:spTree>
    <p:extLst>
      <p:ext uri="{BB962C8B-B14F-4D97-AF65-F5344CB8AC3E}">
        <p14:creationId xmlns:p14="http://schemas.microsoft.com/office/powerpoint/2010/main" val="2333966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0DD5D61-800D-CDD4-FF08-E45EFC9437CD}"/>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44A78165-34F3-B936-7F27-A4AC71DEB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Title 1">
            <a:extLst>
              <a:ext uri="{FF2B5EF4-FFF2-40B4-BE49-F238E27FC236}">
                <a16:creationId xmlns:a16="http://schemas.microsoft.com/office/drawing/2014/main" id="{EF0B4237-65B3-280A-0D8B-A94E5BEEC935}"/>
              </a:ext>
            </a:extLst>
          </p:cNvPr>
          <p:cNvSpPr>
            <a:spLocks noGrp="1"/>
          </p:cNvSpPr>
          <p:nvPr>
            <p:ph type="title"/>
          </p:nvPr>
        </p:nvSpPr>
        <p:spPr>
          <a:xfrm>
            <a:off x="1156851" y="637762"/>
            <a:ext cx="9888496" cy="900131"/>
          </a:xfrm>
        </p:spPr>
        <p:txBody>
          <a:bodyPr anchor="t">
            <a:normAutofit/>
          </a:bodyPr>
          <a:lstStyle/>
          <a:p>
            <a:pPr algn="l"/>
            <a:r>
              <a:rPr lang="es-ES_tradnl" sz="4000" noProof="0" dirty="0">
                <a:solidFill>
                  <a:schemeClr val="bg1"/>
                </a:solidFill>
              </a:rPr>
              <a:t>Partidos políticos</a:t>
            </a:r>
          </a:p>
        </p:txBody>
      </p:sp>
      <p:sp>
        <p:nvSpPr>
          <p:cNvPr id="19" name="Rectangle 18">
            <a:extLst>
              <a:ext uri="{FF2B5EF4-FFF2-40B4-BE49-F238E27FC236}">
                <a16:creationId xmlns:a16="http://schemas.microsoft.com/office/drawing/2014/main" id="{98F8F22B-0912-2845-E9A9-34192CD2F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1" name="Rectangle 20">
            <a:extLst>
              <a:ext uri="{FF2B5EF4-FFF2-40B4-BE49-F238E27FC236}">
                <a16:creationId xmlns:a16="http://schemas.microsoft.com/office/drawing/2014/main" id="{A25FB9F5-2D95-DEC7-3688-BE815FFF0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Content Placeholder 2">
            <a:extLst>
              <a:ext uri="{FF2B5EF4-FFF2-40B4-BE49-F238E27FC236}">
                <a16:creationId xmlns:a16="http://schemas.microsoft.com/office/drawing/2014/main" id="{FC690847-8F0B-0351-015A-BC2FF0FAD789}"/>
              </a:ext>
            </a:extLst>
          </p:cNvPr>
          <p:cNvSpPr>
            <a:spLocks noGrp="1"/>
          </p:cNvSpPr>
          <p:nvPr>
            <p:ph idx="1"/>
          </p:nvPr>
        </p:nvSpPr>
        <p:spPr>
          <a:xfrm>
            <a:off x="1155548" y="2217343"/>
            <a:ext cx="9880893" cy="3959619"/>
          </a:xfrm>
        </p:spPr>
        <p:txBody>
          <a:bodyPr>
            <a:normAutofit/>
          </a:bodyPr>
          <a:lstStyle/>
          <a:p>
            <a:pPr marL="0" lvl="0" indent="0">
              <a:buNone/>
            </a:pPr>
            <a:r>
              <a:rPr lang="en-CL" dirty="0"/>
              <a:t>Partido Radical</a:t>
            </a:r>
          </a:p>
          <a:p>
            <a:pPr lvl="1">
              <a:buFont typeface="Arial" panose="020B0604020202020204" pitchFamily="34" charset="0"/>
              <a:buChar char="•"/>
            </a:pPr>
            <a:r>
              <a:rPr lang="en-CL" dirty="0"/>
              <a:t>Fundado formalmente en 1863 (asamblea en Copiapó) para agrupar a sectores más progresistas: clases medias emergentes, intelectuales, laicistas.</a:t>
            </a:r>
          </a:p>
          <a:p>
            <a:pPr lvl="1">
              <a:buFont typeface="Arial" panose="020B0604020202020204" pitchFamily="34" charset="0"/>
              <a:buChar char="•"/>
            </a:pPr>
            <a:r>
              <a:rPr lang="en-CL" dirty="0"/>
              <a:t>Su ideología se mueve hacia la igualdad, laicidad, reforma política: es la aparición de un actor que empieza a cuestionar más profundamente la lógica de las élites tradicionales.</a:t>
            </a:r>
          </a:p>
          <a:p>
            <a:endParaRPr lang="es-ES_tradnl" sz="2400" noProof="0" dirty="0"/>
          </a:p>
        </p:txBody>
      </p:sp>
      <p:sp>
        <p:nvSpPr>
          <p:cNvPr id="4" name="TextBox 3">
            <a:extLst>
              <a:ext uri="{FF2B5EF4-FFF2-40B4-BE49-F238E27FC236}">
                <a16:creationId xmlns:a16="http://schemas.microsoft.com/office/drawing/2014/main" id="{0235A779-8AC7-BDC3-8BB3-9F77470F67E2}"/>
              </a:ext>
            </a:extLst>
          </p:cNvPr>
          <p:cNvSpPr txBox="1"/>
          <p:nvPr/>
        </p:nvSpPr>
        <p:spPr>
          <a:xfrm>
            <a:off x="1348353" y="1921790"/>
            <a:ext cx="184731" cy="369332"/>
          </a:xfrm>
          <a:prstGeom prst="rect">
            <a:avLst/>
          </a:prstGeom>
          <a:noFill/>
        </p:spPr>
        <p:txBody>
          <a:bodyPr wrap="none" rtlCol="0">
            <a:spAutoFit/>
          </a:bodyPr>
          <a:lstStyle/>
          <a:p>
            <a:endParaRPr lang="en-CL" dirty="0"/>
          </a:p>
        </p:txBody>
      </p:sp>
    </p:spTree>
    <p:extLst>
      <p:ext uri="{BB962C8B-B14F-4D97-AF65-F5344CB8AC3E}">
        <p14:creationId xmlns:p14="http://schemas.microsoft.com/office/powerpoint/2010/main" val="4008777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043C8FD-9961-E065-EBCD-71157466EA09}"/>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C2B136C8-1DD4-3139-A3C2-8738AA731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Title 1">
            <a:extLst>
              <a:ext uri="{FF2B5EF4-FFF2-40B4-BE49-F238E27FC236}">
                <a16:creationId xmlns:a16="http://schemas.microsoft.com/office/drawing/2014/main" id="{AF76AE7E-9192-0025-12AB-ADF69EE1E804}"/>
              </a:ext>
            </a:extLst>
          </p:cNvPr>
          <p:cNvSpPr>
            <a:spLocks noGrp="1"/>
          </p:cNvSpPr>
          <p:nvPr>
            <p:ph type="title"/>
          </p:nvPr>
        </p:nvSpPr>
        <p:spPr>
          <a:xfrm>
            <a:off x="1156851" y="637762"/>
            <a:ext cx="9888496" cy="900131"/>
          </a:xfrm>
        </p:spPr>
        <p:txBody>
          <a:bodyPr anchor="t">
            <a:normAutofit/>
          </a:bodyPr>
          <a:lstStyle/>
          <a:p>
            <a:pPr algn="l"/>
            <a:r>
              <a:rPr lang="es-ES_tradnl" sz="4000" noProof="0" dirty="0">
                <a:solidFill>
                  <a:schemeClr val="bg1"/>
                </a:solidFill>
              </a:rPr>
              <a:t>Partidos políticos</a:t>
            </a:r>
          </a:p>
        </p:txBody>
      </p:sp>
      <p:sp>
        <p:nvSpPr>
          <p:cNvPr id="19" name="Rectangle 18">
            <a:extLst>
              <a:ext uri="{FF2B5EF4-FFF2-40B4-BE49-F238E27FC236}">
                <a16:creationId xmlns:a16="http://schemas.microsoft.com/office/drawing/2014/main" id="{69F74D8D-CA0E-8B41-2ABC-E8FA71AAF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1" name="Rectangle 20">
            <a:extLst>
              <a:ext uri="{FF2B5EF4-FFF2-40B4-BE49-F238E27FC236}">
                <a16:creationId xmlns:a16="http://schemas.microsoft.com/office/drawing/2014/main" id="{660F8C2E-DB56-3131-007E-64A33C349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Content Placeholder 2">
            <a:extLst>
              <a:ext uri="{FF2B5EF4-FFF2-40B4-BE49-F238E27FC236}">
                <a16:creationId xmlns:a16="http://schemas.microsoft.com/office/drawing/2014/main" id="{6BEDF2AA-D819-A054-85C7-986DED6A6DB5}"/>
              </a:ext>
            </a:extLst>
          </p:cNvPr>
          <p:cNvSpPr>
            <a:spLocks noGrp="1"/>
          </p:cNvSpPr>
          <p:nvPr>
            <p:ph idx="1"/>
          </p:nvPr>
        </p:nvSpPr>
        <p:spPr>
          <a:xfrm>
            <a:off x="1155548" y="2217343"/>
            <a:ext cx="9880893" cy="3959619"/>
          </a:xfrm>
        </p:spPr>
        <p:txBody>
          <a:bodyPr>
            <a:normAutofit/>
          </a:bodyPr>
          <a:lstStyle/>
          <a:p>
            <a:pPr marL="0" lvl="0" indent="0">
              <a:buNone/>
            </a:pPr>
            <a:r>
              <a:rPr lang="en-CL" dirty="0"/>
              <a:t>Partido Democrático</a:t>
            </a:r>
          </a:p>
          <a:p>
            <a:pPr lvl="1">
              <a:buFont typeface="Arial" panose="020B0604020202020204" pitchFamily="34" charset="0"/>
              <a:buChar char="•"/>
            </a:pPr>
            <a:r>
              <a:rPr lang="en-CL" dirty="0"/>
              <a:t>Aparece algo más tardíamente (en 1887) y es considerado uno de los primeros partidos con raigambre popular, desde los sectores obreros y de clase baja emergente. Su existencia muestra la emergencia de nuevos grupos sociales que empiezan a formar identidad política (y por tanto, nuevas ideologías).</a:t>
            </a:r>
          </a:p>
          <a:p>
            <a:endParaRPr lang="es-ES_tradnl" sz="2400" noProof="0" dirty="0"/>
          </a:p>
        </p:txBody>
      </p:sp>
      <p:sp>
        <p:nvSpPr>
          <p:cNvPr id="4" name="TextBox 3">
            <a:extLst>
              <a:ext uri="{FF2B5EF4-FFF2-40B4-BE49-F238E27FC236}">
                <a16:creationId xmlns:a16="http://schemas.microsoft.com/office/drawing/2014/main" id="{70795A94-9E42-CE12-8F2D-75B7B41AF3BF}"/>
              </a:ext>
            </a:extLst>
          </p:cNvPr>
          <p:cNvSpPr txBox="1"/>
          <p:nvPr/>
        </p:nvSpPr>
        <p:spPr>
          <a:xfrm>
            <a:off x="1348353" y="1921790"/>
            <a:ext cx="184731" cy="369332"/>
          </a:xfrm>
          <a:prstGeom prst="rect">
            <a:avLst/>
          </a:prstGeom>
          <a:noFill/>
        </p:spPr>
        <p:txBody>
          <a:bodyPr wrap="none" rtlCol="0">
            <a:spAutoFit/>
          </a:bodyPr>
          <a:lstStyle/>
          <a:p>
            <a:endParaRPr lang="en-CL" dirty="0"/>
          </a:p>
        </p:txBody>
      </p:sp>
    </p:spTree>
    <p:extLst>
      <p:ext uri="{BB962C8B-B14F-4D97-AF65-F5344CB8AC3E}">
        <p14:creationId xmlns:p14="http://schemas.microsoft.com/office/powerpoint/2010/main" val="4143172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Marcador de contenido 2">
            <a:extLst>
              <a:ext uri="{FF2B5EF4-FFF2-40B4-BE49-F238E27FC236}">
                <a16:creationId xmlns:a16="http://schemas.microsoft.com/office/drawing/2014/main" id="{731BEE07-333E-AD23-C0A8-225AAF621EA2}"/>
              </a:ext>
            </a:extLst>
          </p:cNvPr>
          <p:cNvSpPr txBox="1">
            <a:spLocks/>
          </p:cNvSpPr>
          <p:nvPr/>
        </p:nvSpPr>
        <p:spPr>
          <a:xfrm>
            <a:off x="325464" y="185980"/>
            <a:ext cx="11065790" cy="6354305"/>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CL" sz="4000" b="1" dirty="0"/>
              <a:t>La Constitución de 1833</a:t>
            </a:r>
          </a:p>
          <a:p>
            <a:pPr marL="0" indent="0">
              <a:buNone/>
            </a:pPr>
            <a:endParaRPr lang="en-CL" dirty="0"/>
          </a:p>
          <a:p>
            <a:r>
              <a:rPr lang="en-CL" dirty="0"/>
              <a:t>Tradicionalmente se la ha llamado “la Constitución de Portales”, pero en rigor fue redactada por Mariano Egaña, bajo un encargo del Congreso, y promulgada durante el gobierno de José Joaquín Prieto. Portales murió antes de que entrara en vigor plenamente.</a:t>
            </a:r>
            <a:br>
              <a:rPr lang="en-CL" dirty="0"/>
            </a:br>
            <a:r>
              <a:rPr lang="en-CL" dirty="0"/>
              <a:t>Más que “portaliana”, la Constitución de 1833 es la síntesis de una cultura política aristocrática que buscaba combinar autoridad, catolicismo y progreso. Su estructura refleja el miedo al desorden más que la genialidad de un solo hombre.</a:t>
            </a:r>
          </a:p>
          <a:p>
            <a:pPr marL="0" indent="0">
              <a:buNone/>
            </a:pPr>
            <a:endParaRPr lang="en-CL" dirty="0"/>
          </a:p>
          <a:p>
            <a:pPr marL="0" indent="0">
              <a:buNone/>
            </a:pPr>
            <a:r>
              <a:rPr lang="en-CL" u="sng" dirty="0"/>
              <a:t>Principales características:</a:t>
            </a:r>
          </a:p>
          <a:p>
            <a:r>
              <a:rPr lang="en-CL" b="1" dirty="0"/>
              <a:t>Presidencialismo fuerte</a:t>
            </a:r>
            <a:r>
              <a:rPr lang="en-CL" dirty="0"/>
              <a:t>: el presidente podía ser reelegido, disolver el Congreso, nombrar jueces y ministros.</a:t>
            </a:r>
          </a:p>
          <a:p>
            <a:r>
              <a:rPr lang="en-CL" b="1" dirty="0"/>
              <a:t>Centralismo administrativo</a:t>
            </a:r>
            <a:r>
              <a:rPr lang="en-CL" dirty="0"/>
              <a:t>: todas las provincias dependían directamente del poder central.</a:t>
            </a:r>
          </a:p>
          <a:p>
            <a:r>
              <a:rPr lang="en-CL" b="1" dirty="0"/>
              <a:t>Restricción del sufragio: </a:t>
            </a:r>
            <a:r>
              <a:rPr lang="en-CL" dirty="0"/>
              <a:t>solo podían votar los varones alfabetizados con determinada renta.</a:t>
            </a:r>
          </a:p>
          <a:p>
            <a:r>
              <a:rPr lang="en-CL" b="1" dirty="0"/>
              <a:t>Religión oficial: </a:t>
            </a:r>
            <a:r>
              <a:rPr lang="en-CL" dirty="0"/>
              <a:t>el catolicismo fue declarado religión del Estado, excluyendo otras confesiones.</a:t>
            </a:r>
          </a:p>
          <a:p>
            <a:r>
              <a:rPr lang="en-CL" b="1" dirty="0"/>
              <a:t>Durabilidad: </a:t>
            </a:r>
            <a:r>
              <a:rPr lang="en-CL" dirty="0"/>
              <a:t>rigidez constitucional que la mantuvo vigente hasta 1925, con escasas reformas.</a:t>
            </a:r>
          </a:p>
          <a:p>
            <a:r>
              <a:rPr lang="en-CL" dirty="0"/>
              <a:t>Mariano Egaña la concibió como una “república moderada”: ni tiranía ni democracia, sino gobierno de los capaces. Fue un instrumento político diseñado y promulgado por los sectores tradicionales en el poder para consolidar su dominio.</a:t>
            </a:r>
            <a:br>
              <a:rPr lang="es-ES_tradnl" sz="1700" dirty="0"/>
            </a:br>
            <a:endParaRPr lang="es-ES_tradnl" sz="1700" dirty="0"/>
          </a:p>
        </p:txBody>
      </p:sp>
    </p:spTree>
    <p:extLst>
      <p:ext uri="{BB962C8B-B14F-4D97-AF65-F5344CB8AC3E}">
        <p14:creationId xmlns:p14="http://schemas.microsoft.com/office/powerpoint/2010/main" val="157419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D1F3E43-BA64-E274-A42B-9A5643F73CF9}"/>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73E1BC23-7B4B-0A68-3AE9-5E15DA2CE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5" name="Título 4">
            <a:extLst>
              <a:ext uri="{FF2B5EF4-FFF2-40B4-BE49-F238E27FC236}">
                <a16:creationId xmlns:a16="http://schemas.microsoft.com/office/drawing/2014/main" id="{BC3118FC-CA54-83DD-704A-CA046A422D33}"/>
              </a:ext>
            </a:extLst>
          </p:cNvPr>
          <p:cNvSpPr>
            <a:spLocks noGrp="1"/>
          </p:cNvSpPr>
          <p:nvPr>
            <p:ph type="title"/>
          </p:nvPr>
        </p:nvSpPr>
        <p:spPr>
          <a:xfrm>
            <a:off x="1156851" y="637762"/>
            <a:ext cx="9888496" cy="900131"/>
          </a:xfrm>
        </p:spPr>
        <p:txBody>
          <a:bodyPr anchor="t">
            <a:normAutofit fontScale="90000"/>
          </a:bodyPr>
          <a:lstStyle/>
          <a:p>
            <a:pPr lvl="0"/>
            <a:r>
              <a:rPr lang="es-ES_tradnl" sz="4000" noProof="0" dirty="0">
                <a:solidFill>
                  <a:schemeClr val="bg1"/>
                </a:solidFill>
              </a:rPr>
              <a:t>Orden y expansión </a:t>
            </a:r>
            <a:br>
              <a:rPr lang="en-US" sz="4000" dirty="0">
                <a:solidFill>
                  <a:schemeClr val="bg1"/>
                </a:solidFill>
              </a:rPr>
            </a:br>
            <a:br>
              <a:rPr lang="es-ES_tradnl" sz="4000" noProof="0" dirty="0">
                <a:solidFill>
                  <a:schemeClr val="bg1"/>
                </a:solidFill>
              </a:rPr>
            </a:br>
            <a:endParaRPr lang="es-ES_tradnl" sz="4000" noProof="0" dirty="0">
              <a:solidFill>
                <a:schemeClr val="bg1"/>
              </a:solidFill>
            </a:endParaRPr>
          </a:p>
        </p:txBody>
      </p:sp>
      <p:sp>
        <p:nvSpPr>
          <p:cNvPr id="19" name="Rectangle 18">
            <a:extLst>
              <a:ext uri="{FF2B5EF4-FFF2-40B4-BE49-F238E27FC236}">
                <a16:creationId xmlns:a16="http://schemas.microsoft.com/office/drawing/2014/main" id="{429FFB00-1161-39E6-948A-1FCE5E83B1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1" name="Rectangle 20">
            <a:extLst>
              <a:ext uri="{FF2B5EF4-FFF2-40B4-BE49-F238E27FC236}">
                <a16:creationId xmlns:a16="http://schemas.microsoft.com/office/drawing/2014/main" id="{60552598-BC26-441F-AD16-15D456A4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Marcador de contenido 2">
            <a:extLst>
              <a:ext uri="{FF2B5EF4-FFF2-40B4-BE49-F238E27FC236}">
                <a16:creationId xmlns:a16="http://schemas.microsoft.com/office/drawing/2014/main" id="{C3163520-BE3A-2787-3152-A0E2A407AFF4}"/>
              </a:ext>
            </a:extLst>
          </p:cNvPr>
          <p:cNvSpPr>
            <a:spLocks noGrp="1"/>
          </p:cNvSpPr>
          <p:nvPr>
            <p:ph idx="1"/>
          </p:nvPr>
        </p:nvSpPr>
        <p:spPr>
          <a:xfrm>
            <a:off x="1155548" y="2217343"/>
            <a:ext cx="9880893" cy="3959619"/>
          </a:xfrm>
        </p:spPr>
        <p:txBody>
          <a:bodyPr>
            <a:normAutofit fontScale="85000" lnSpcReduction="10000"/>
          </a:bodyPr>
          <a:lstStyle/>
          <a:p>
            <a:pPr marL="0" lvl="0" indent="0">
              <a:buNone/>
            </a:pPr>
            <a:r>
              <a:rPr lang="es-ES_tradnl" sz="2400" dirty="0"/>
              <a:t>Durante las décadas de 1840 y 1850, el orden político permitió la expansión económica y la construcción de infraestructura nacional. </a:t>
            </a:r>
          </a:p>
          <a:p>
            <a:pPr marL="0" lvl="0" indent="0">
              <a:buNone/>
            </a:pPr>
            <a:endParaRPr lang="es-ES_tradnl" sz="2400" dirty="0"/>
          </a:p>
          <a:p>
            <a:pPr marL="0" lvl="0" indent="0">
              <a:buNone/>
            </a:pPr>
            <a:r>
              <a:rPr lang="es-ES_tradnl" sz="2400" dirty="0"/>
              <a:t>Hitos: </a:t>
            </a:r>
          </a:p>
          <a:p>
            <a:pPr marL="0" lvl="0" indent="0">
              <a:buNone/>
            </a:pPr>
            <a:endParaRPr lang="es-ES_tradnl" sz="2400" dirty="0"/>
          </a:p>
          <a:p>
            <a:pPr lvl="0"/>
            <a:r>
              <a:rPr lang="es-ES_tradnl" sz="2400" dirty="0"/>
              <a:t>Minería: auge de la plata en Chañarcillo (1832) y del cobre en el norte. </a:t>
            </a:r>
          </a:p>
          <a:p>
            <a:pPr lvl="0"/>
            <a:r>
              <a:rPr lang="es-ES_tradnl" sz="2400" dirty="0"/>
              <a:t>Ferrocarril Copiapó–Caldera (1851): primer tren de Sudamérica. </a:t>
            </a:r>
          </a:p>
          <a:p>
            <a:pPr lvl="0"/>
            <a:r>
              <a:rPr lang="es-ES_tradnl" sz="2400" dirty="0"/>
              <a:t>Crecimiento del comercio exterior: Valparaíso como puerto central. </a:t>
            </a:r>
          </a:p>
          <a:p>
            <a:pPr lvl="0"/>
            <a:r>
              <a:rPr lang="es-ES_tradnl" sz="2400" dirty="0"/>
              <a:t>Reformas educativas: consolidación del Instituto Nacional y de los liceos públicos, formando una élite letrada al servicio del Estado. El progreso económico se presenta como la prueba del éxito del modelo autoritario. Surge la idea de la “excepcionalidad chilena”: mientras América Latina se hundía en guerras civiles, Chile avanzaba bajo la estabilidad. </a:t>
            </a:r>
            <a:br>
              <a:rPr lang="es-ES_tradnl" sz="1000" noProof="0" dirty="0"/>
            </a:br>
            <a:endParaRPr lang="es-ES_tradnl" sz="1000" noProof="0" dirty="0"/>
          </a:p>
        </p:txBody>
      </p:sp>
    </p:spTree>
    <p:extLst>
      <p:ext uri="{BB962C8B-B14F-4D97-AF65-F5344CB8AC3E}">
        <p14:creationId xmlns:p14="http://schemas.microsoft.com/office/powerpoint/2010/main" val="2414191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2370A26-5C61-1C21-949A-0EEBA8FBF66D}"/>
              </a:ext>
            </a:extLst>
          </p:cNvPr>
          <p:cNvPicPr>
            <a:picLocks noChangeAspect="1"/>
          </p:cNvPicPr>
          <p:nvPr/>
        </p:nvPicPr>
        <p:blipFill>
          <a:blip r:embed="rId2"/>
          <a:srcRect t="25501" r="1" b="1"/>
          <a:stretch>
            <a:fillRect/>
          </a:stretch>
        </p:blipFill>
        <p:spPr>
          <a:xfrm>
            <a:off x="20" y="1282"/>
            <a:ext cx="12191980" cy="6856718"/>
          </a:xfrm>
          <a:prstGeom prst="rect">
            <a:avLst/>
          </a:prstGeom>
        </p:spPr>
      </p:pic>
    </p:spTree>
    <p:extLst>
      <p:ext uri="{BB962C8B-B14F-4D97-AF65-F5344CB8AC3E}">
        <p14:creationId xmlns:p14="http://schemas.microsoft.com/office/powerpoint/2010/main" val="2190850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84A4D-88AD-1CA2-7520-424769AD33E1}"/>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ACF81BF5-E1AB-EAEC-9770-0C8516E32E72}"/>
              </a:ext>
            </a:extLst>
          </p:cNvPr>
          <p:cNvPicPr>
            <a:picLocks noChangeAspect="1"/>
          </p:cNvPicPr>
          <p:nvPr/>
        </p:nvPicPr>
        <p:blipFill>
          <a:blip r:embed="rId3">
            <a:alphaModFix amt="33000"/>
          </a:blip>
          <a:srcRect t="25501" r="1" b="1"/>
          <a:stretch>
            <a:fillRect/>
          </a:stretch>
        </p:blipFill>
        <p:spPr>
          <a:xfrm>
            <a:off x="20" y="1282"/>
            <a:ext cx="12191980" cy="6856718"/>
          </a:xfrm>
          <a:prstGeom prst="rect">
            <a:avLst/>
          </a:prstGeom>
        </p:spPr>
      </p:pic>
      <p:sp>
        <p:nvSpPr>
          <p:cNvPr id="2" name="Marcador de contenido 2">
            <a:extLst>
              <a:ext uri="{FF2B5EF4-FFF2-40B4-BE49-F238E27FC236}">
                <a16:creationId xmlns:a16="http://schemas.microsoft.com/office/drawing/2014/main" id="{A7E9D241-B7E8-109F-45C7-C4C0A7F62F94}"/>
              </a:ext>
            </a:extLst>
          </p:cNvPr>
          <p:cNvSpPr txBox="1">
            <a:spLocks/>
          </p:cNvSpPr>
          <p:nvPr/>
        </p:nvSpPr>
        <p:spPr>
          <a:xfrm>
            <a:off x="191146" y="1274896"/>
            <a:ext cx="11809707" cy="45620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CL" dirty="0"/>
          </a:p>
        </p:txBody>
      </p:sp>
      <p:sp>
        <p:nvSpPr>
          <p:cNvPr id="5" name="CuadroTexto 4">
            <a:extLst>
              <a:ext uri="{FF2B5EF4-FFF2-40B4-BE49-F238E27FC236}">
                <a16:creationId xmlns:a16="http://schemas.microsoft.com/office/drawing/2014/main" id="{98F8F758-DF77-9A05-E696-31FC59A7D244}"/>
              </a:ext>
            </a:extLst>
          </p:cNvPr>
          <p:cNvSpPr txBox="1"/>
          <p:nvPr/>
        </p:nvSpPr>
        <p:spPr>
          <a:xfrm>
            <a:off x="1021976" y="412377"/>
            <a:ext cx="10614211" cy="7048083"/>
          </a:xfrm>
          <a:prstGeom prst="rect">
            <a:avLst/>
          </a:prstGeom>
          <a:solidFill>
            <a:schemeClr val="bg1">
              <a:lumMod val="65000"/>
            </a:schemeClr>
          </a:solidFill>
        </p:spPr>
        <p:txBody>
          <a:bodyPr wrap="square">
            <a:spAutoFit/>
          </a:bodyPr>
          <a:lstStyle/>
          <a:p>
            <a:r>
              <a:rPr lang="es-CL" sz="2400" b="0" i="0" dirty="0">
                <a:effectLst/>
                <a:latin typeface="Roboto" panose="02000000000000000000" pitchFamily="2" charset="0"/>
                <a:ea typeface="Roboto" panose="02000000000000000000" pitchFamily="2" charset="0"/>
                <a:cs typeface="Roboto" panose="02000000000000000000" pitchFamily="2" charset="0"/>
              </a:rPr>
              <a:t>El salitre, o nitrato, era un mineral crucial para la agricultura y la industria mundial. Antes de 1879, grandes depósitos de este mineral existían en territorios que en ese momento eran de Perú (Tarapacá) y Bolivia (Antofagasta), pero la explotación estaba fuertemente marcada por </a:t>
            </a:r>
            <a:r>
              <a:rPr lang="es-CL" sz="2400" b="1" i="0" dirty="0">
                <a:effectLst/>
                <a:latin typeface="Roboto" panose="02000000000000000000" pitchFamily="2" charset="0"/>
                <a:ea typeface="Roboto" panose="02000000000000000000" pitchFamily="2" charset="0"/>
                <a:cs typeface="Roboto" panose="02000000000000000000" pitchFamily="2" charset="0"/>
              </a:rPr>
              <a:t>capitales y trabajadores chilenos.</a:t>
            </a:r>
          </a:p>
          <a:p>
            <a:endParaRPr lang="es-CL" sz="2400" b="1" dirty="0">
              <a:latin typeface="Roboto" panose="02000000000000000000" pitchFamily="2" charset="0"/>
              <a:ea typeface="Roboto" panose="02000000000000000000" pitchFamily="2" charset="0"/>
              <a:cs typeface="Roboto" panose="02000000000000000000" pitchFamily="2" charset="0"/>
            </a:endParaRPr>
          </a:p>
          <a:p>
            <a:r>
              <a:rPr lang="es-CL" sz="2400" dirty="0">
                <a:latin typeface="Roboto" panose="02000000000000000000" pitchFamily="2" charset="0"/>
                <a:ea typeface="Roboto" panose="02000000000000000000" pitchFamily="2" charset="0"/>
                <a:cs typeface="Roboto" panose="02000000000000000000" pitchFamily="2" charset="0"/>
              </a:rPr>
              <a:t>A principios de la década de 1870, Perú enfrentaba una grave crisis económica y buscó establecer un </a:t>
            </a:r>
            <a:r>
              <a:rPr lang="es-CL" sz="2400" b="1" dirty="0">
                <a:latin typeface="Roboto" panose="02000000000000000000" pitchFamily="2" charset="0"/>
                <a:ea typeface="Roboto" panose="02000000000000000000" pitchFamily="2" charset="0"/>
                <a:cs typeface="Roboto" panose="02000000000000000000" pitchFamily="2" charset="0"/>
              </a:rPr>
              <a:t>monopolio sobre la producción de nitrato</a:t>
            </a:r>
            <a:r>
              <a:rPr lang="es-CL" sz="2400" dirty="0">
                <a:latin typeface="Roboto" panose="02000000000000000000" pitchFamily="2" charset="0"/>
                <a:ea typeface="Roboto" panose="02000000000000000000" pitchFamily="2" charset="0"/>
                <a:cs typeface="Roboto" panose="02000000000000000000" pitchFamily="2" charset="0"/>
              </a:rPr>
              <a:t>. Esto se complicó debido a las salitreras en Antofagasta explotadas por chilenos.</a:t>
            </a:r>
          </a:p>
          <a:p>
            <a:r>
              <a:rPr lang="es-CL" sz="2400" dirty="0">
                <a:latin typeface="Roboto" panose="02000000000000000000" pitchFamily="2" charset="0"/>
                <a:ea typeface="Roboto" panose="02000000000000000000" pitchFamily="2" charset="0"/>
                <a:cs typeface="Roboto" panose="02000000000000000000" pitchFamily="2" charset="0"/>
              </a:rPr>
              <a:t>Para protegerse, Perú y Bolivia firmaron un </a:t>
            </a:r>
            <a:r>
              <a:rPr lang="es-CL" sz="2400" b="1" dirty="0">
                <a:latin typeface="Roboto" panose="02000000000000000000" pitchFamily="2" charset="0"/>
                <a:ea typeface="Roboto" panose="02000000000000000000" pitchFamily="2" charset="0"/>
                <a:cs typeface="Roboto" panose="02000000000000000000" pitchFamily="2" charset="0"/>
              </a:rPr>
              <a:t>Tratado Secreto en 1873</a:t>
            </a:r>
            <a:r>
              <a:rPr lang="es-CL" sz="2400" dirty="0">
                <a:latin typeface="Roboto" panose="02000000000000000000" pitchFamily="2" charset="0"/>
                <a:ea typeface="Roboto" panose="02000000000000000000" pitchFamily="2" charset="0"/>
                <a:cs typeface="Roboto" panose="02000000000000000000" pitchFamily="2" charset="0"/>
              </a:rPr>
              <a:t>, comprometiéndose a ayudarse mutuamente en caso de guerra contra Chile.</a:t>
            </a:r>
          </a:p>
          <a:p>
            <a:endParaRPr lang="es-CL" sz="2400" dirty="0">
              <a:latin typeface="Roboto" panose="02000000000000000000" pitchFamily="2" charset="0"/>
              <a:ea typeface="Roboto" panose="02000000000000000000" pitchFamily="2" charset="0"/>
              <a:cs typeface="Roboto" panose="02000000000000000000" pitchFamily="2" charset="0"/>
            </a:endParaRPr>
          </a:p>
          <a:p>
            <a:r>
              <a:rPr lang="es-CL" sz="2400" dirty="0">
                <a:latin typeface="Roboto" panose="02000000000000000000" pitchFamily="2" charset="0"/>
                <a:ea typeface="Roboto" panose="02000000000000000000" pitchFamily="2" charset="0"/>
                <a:cs typeface="Roboto" panose="02000000000000000000" pitchFamily="2" charset="0"/>
              </a:rPr>
              <a:t>El detonante ocurrió cuando Bolivia desconoció un tratado anterior y ordenó el cobro de un impuesto de 10 centavos por quintal a una compañía chilena en Antofagasta. Chile consideró esto una ruptura de acuerdos y, en respuesta, sus tropas ocuparon Antofagasta el 14 de febrero de 1879</a:t>
            </a:r>
          </a:p>
          <a:p>
            <a:endParaRPr lang="es-CL" sz="2400" b="1" dirty="0">
              <a:solidFill>
                <a:schemeClr val="bg1"/>
              </a:solidFill>
              <a:latin typeface="Roboto" panose="02000000000000000000" pitchFamily="2" charset="0"/>
              <a:ea typeface="Roboto" panose="02000000000000000000" pitchFamily="2" charset="0"/>
              <a:cs typeface="Roboto" panose="02000000000000000000" pitchFamily="2" charset="0"/>
            </a:endParaRPr>
          </a:p>
          <a:p>
            <a:endParaRPr lang="es-CL" sz="2000" b="1" i="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256035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4AEE1-22C4-C148-7B5C-08DD22CBC720}"/>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49A9376C-49A9-18C6-F791-01DE69D78DE6}"/>
              </a:ext>
            </a:extLst>
          </p:cNvPr>
          <p:cNvPicPr>
            <a:picLocks noChangeAspect="1"/>
          </p:cNvPicPr>
          <p:nvPr/>
        </p:nvPicPr>
        <p:blipFill>
          <a:blip r:embed="rId3"/>
          <a:srcRect t="17598"/>
          <a:stretch>
            <a:fillRect/>
          </a:stretch>
        </p:blipFill>
        <p:spPr>
          <a:xfrm>
            <a:off x="20" y="1282"/>
            <a:ext cx="12191980" cy="6856718"/>
          </a:xfrm>
          <a:prstGeom prst="rect">
            <a:avLst/>
          </a:prstGeom>
        </p:spPr>
      </p:pic>
      <p:sp>
        <p:nvSpPr>
          <p:cNvPr id="2" name="Marcador de contenido 2">
            <a:extLst>
              <a:ext uri="{FF2B5EF4-FFF2-40B4-BE49-F238E27FC236}">
                <a16:creationId xmlns:a16="http://schemas.microsoft.com/office/drawing/2014/main" id="{F45E449C-202E-9E66-5F91-2FFAB05EEFDC}"/>
              </a:ext>
            </a:extLst>
          </p:cNvPr>
          <p:cNvSpPr txBox="1">
            <a:spLocks/>
          </p:cNvSpPr>
          <p:nvPr/>
        </p:nvSpPr>
        <p:spPr>
          <a:xfrm>
            <a:off x="191146" y="1274896"/>
            <a:ext cx="11809707" cy="45620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CL" dirty="0"/>
          </a:p>
        </p:txBody>
      </p:sp>
    </p:spTree>
    <p:extLst>
      <p:ext uri="{BB962C8B-B14F-4D97-AF65-F5344CB8AC3E}">
        <p14:creationId xmlns:p14="http://schemas.microsoft.com/office/powerpoint/2010/main" val="2837226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7DF85-9F9F-B8FF-C42A-E3FEA2CA816A}"/>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F9014F4E-563A-1A89-E9AE-02DAAD0A780A}"/>
              </a:ext>
            </a:extLst>
          </p:cNvPr>
          <p:cNvPicPr>
            <a:picLocks noChangeAspect="1"/>
          </p:cNvPicPr>
          <p:nvPr/>
        </p:nvPicPr>
        <p:blipFill>
          <a:blip r:embed="rId3">
            <a:alphaModFix amt="38000"/>
          </a:blip>
          <a:srcRect t="17598"/>
          <a:stretch>
            <a:fillRect/>
          </a:stretch>
        </p:blipFill>
        <p:spPr>
          <a:xfrm>
            <a:off x="20" y="1282"/>
            <a:ext cx="12191980" cy="6856718"/>
          </a:xfrm>
          <a:prstGeom prst="rect">
            <a:avLst/>
          </a:prstGeom>
        </p:spPr>
      </p:pic>
      <p:sp>
        <p:nvSpPr>
          <p:cNvPr id="2" name="Marcador de contenido 2">
            <a:extLst>
              <a:ext uri="{FF2B5EF4-FFF2-40B4-BE49-F238E27FC236}">
                <a16:creationId xmlns:a16="http://schemas.microsoft.com/office/drawing/2014/main" id="{815E64AE-118A-5E8A-8141-34A572DCBF82}"/>
              </a:ext>
            </a:extLst>
          </p:cNvPr>
          <p:cNvSpPr txBox="1">
            <a:spLocks/>
          </p:cNvSpPr>
          <p:nvPr/>
        </p:nvSpPr>
        <p:spPr>
          <a:xfrm>
            <a:off x="191146" y="1274896"/>
            <a:ext cx="11809707" cy="45620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CL" dirty="0"/>
          </a:p>
        </p:txBody>
      </p:sp>
      <p:sp>
        <p:nvSpPr>
          <p:cNvPr id="3" name="CuadroTexto 2">
            <a:extLst>
              <a:ext uri="{FF2B5EF4-FFF2-40B4-BE49-F238E27FC236}">
                <a16:creationId xmlns:a16="http://schemas.microsoft.com/office/drawing/2014/main" id="{8D091593-7D91-750F-9D48-2A96C4FB3C3F}"/>
              </a:ext>
            </a:extLst>
          </p:cNvPr>
          <p:cNvSpPr txBox="1"/>
          <p:nvPr/>
        </p:nvSpPr>
        <p:spPr>
          <a:xfrm>
            <a:off x="735106" y="1040866"/>
            <a:ext cx="10721788" cy="5262979"/>
          </a:xfrm>
          <a:prstGeom prst="rect">
            <a:avLst/>
          </a:prstGeom>
          <a:solidFill>
            <a:schemeClr val="bg1">
              <a:alpha val="59132"/>
            </a:schemeClr>
          </a:solidFill>
        </p:spPr>
        <p:txBody>
          <a:bodyPr wrap="square" rtlCol="0">
            <a:spAutoFit/>
          </a:bodyPr>
          <a:lstStyle/>
          <a:p>
            <a:r>
              <a:rPr lang="es-CL" sz="2400" dirty="0">
                <a:latin typeface="Roboto" panose="02000000000000000000" pitchFamily="2" charset="0"/>
                <a:ea typeface="Roboto" panose="02000000000000000000" pitchFamily="2" charset="0"/>
                <a:cs typeface="Roboto" panose="02000000000000000000" pitchFamily="2" charset="0"/>
              </a:rPr>
              <a:t>El dominio del mar fue fundamental.</a:t>
            </a:r>
          </a:p>
          <a:p>
            <a:endParaRPr lang="es-CL" sz="2400" dirty="0">
              <a:latin typeface="Roboto" panose="02000000000000000000" pitchFamily="2" charset="0"/>
              <a:ea typeface="Roboto" panose="02000000000000000000" pitchFamily="2" charset="0"/>
              <a:cs typeface="Roboto" panose="02000000000000000000" pitchFamily="2" charset="0"/>
            </a:endParaRPr>
          </a:p>
          <a:p>
            <a:r>
              <a:rPr lang="es-CL" sz="2400" dirty="0">
                <a:latin typeface="Roboto" panose="02000000000000000000" pitchFamily="2" charset="0"/>
                <a:ea typeface="Roboto" panose="02000000000000000000" pitchFamily="2" charset="0"/>
                <a:cs typeface="Roboto" panose="02000000000000000000" pitchFamily="2" charset="0"/>
              </a:rPr>
              <a:t>El primer gran hito fue el Combate Naval de Iquique (21 de mayo de 1879), donde la acción del capitán Arturo Prat y sus hombres brindó un ejemplo moral al país. Sin embargo, la balanza militar se inclinó decisivamente en el Combate de Angamos el 8 de octubre de 1879, donde la Marina chilena capturó al poderoso buque peruano Huáscar. Con el Huáscar fuera de combate, Chile aseguró el dominio del mar y pudo avanzar con confianza en las campañas terrestres hacia Tarapacá y, finalmente, Lima.</a:t>
            </a:r>
          </a:p>
          <a:p>
            <a:endParaRPr lang="es-CL" sz="2400" dirty="0">
              <a:latin typeface="Roboto" panose="02000000000000000000" pitchFamily="2" charset="0"/>
              <a:ea typeface="Roboto" panose="02000000000000000000" pitchFamily="2" charset="0"/>
              <a:cs typeface="Roboto" panose="02000000000000000000" pitchFamily="2" charset="0"/>
            </a:endParaRPr>
          </a:p>
          <a:p>
            <a:endParaRPr lang="es-CL" sz="2400" dirty="0">
              <a:latin typeface="Roboto" panose="02000000000000000000" pitchFamily="2" charset="0"/>
              <a:ea typeface="Roboto" panose="02000000000000000000" pitchFamily="2" charset="0"/>
              <a:cs typeface="Roboto" panose="02000000000000000000" pitchFamily="2" charset="0"/>
            </a:endParaRPr>
          </a:p>
          <a:p>
            <a:endParaRPr lang="es-CL" sz="2400" dirty="0">
              <a:latin typeface="Roboto" panose="02000000000000000000" pitchFamily="2" charset="0"/>
              <a:ea typeface="Roboto" panose="02000000000000000000" pitchFamily="2" charset="0"/>
              <a:cs typeface="Roboto" panose="02000000000000000000" pitchFamily="2" charset="0"/>
            </a:endParaRPr>
          </a:p>
          <a:p>
            <a:endParaRPr lang="es-CL" sz="2400" dirty="0">
              <a:latin typeface="Roboto" panose="02000000000000000000" pitchFamily="2" charset="0"/>
              <a:ea typeface="Roboto" panose="02000000000000000000" pitchFamily="2" charset="0"/>
              <a:cs typeface="Roboto" panose="02000000000000000000" pitchFamily="2" charset="0"/>
            </a:endParaRPr>
          </a:p>
          <a:p>
            <a:endParaRPr lang="es-CL" sz="24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744867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6ED4C-D7E3-11F4-5DB6-31F83043C693}"/>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46FE96AA-307B-4E60-9639-7636F26CFEB3}"/>
              </a:ext>
            </a:extLst>
          </p:cNvPr>
          <p:cNvPicPr>
            <a:picLocks noChangeAspect="1"/>
          </p:cNvPicPr>
          <p:nvPr/>
        </p:nvPicPr>
        <p:blipFill>
          <a:blip r:embed="rId3">
            <a:alphaModFix amt="38000"/>
          </a:blip>
          <a:srcRect t="17598"/>
          <a:stretch>
            <a:fillRect/>
          </a:stretch>
        </p:blipFill>
        <p:spPr>
          <a:xfrm>
            <a:off x="20" y="0"/>
            <a:ext cx="12191980" cy="6856718"/>
          </a:xfrm>
          <a:prstGeom prst="rect">
            <a:avLst/>
          </a:prstGeom>
        </p:spPr>
      </p:pic>
      <p:sp>
        <p:nvSpPr>
          <p:cNvPr id="2" name="Marcador de contenido 2">
            <a:extLst>
              <a:ext uri="{FF2B5EF4-FFF2-40B4-BE49-F238E27FC236}">
                <a16:creationId xmlns:a16="http://schemas.microsoft.com/office/drawing/2014/main" id="{C2229A07-4E78-68D8-947D-A73C998283FA}"/>
              </a:ext>
            </a:extLst>
          </p:cNvPr>
          <p:cNvSpPr txBox="1">
            <a:spLocks/>
          </p:cNvSpPr>
          <p:nvPr/>
        </p:nvSpPr>
        <p:spPr>
          <a:xfrm>
            <a:off x="191146" y="1274896"/>
            <a:ext cx="11809707" cy="45620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CL" dirty="0"/>
          </a:p>
        </p:txBody>
      </p:sp>
      <p:sp>
        <p:nvSpPr>
          <p:cNvPr id="3" name="CuadroTexto 2">
            <a:extLst>
              <a:ext uri="{FF2B5EF4-FFF2-40B4-BE49-F238E27FC236}">
                <a16:creationId xmlns:a16="http://schemas.microsoft.com/office/drawing/2014/main" id="{81618266-40DF-B514-715A-0710D1BAA171}"/>
              </a:ext>
            </a:extLst>
          </p:cNvPr>
          <p:cNvSpPr txBox="1"/>
          <p:nvPr/>
        </p:nvSpPr>
        <p:spPr>
          <a:xfrm>
            <a:off x="1004048" y="0"/>
            <a:ext cx="10632141" cy="5632311"/>
          </a:xfrm>
          <a:prstGeom prst="rect">
            <a:avLst/>
          </a:prstGeom>
          <a:solidFill>
            <a:schemeClr val="bg1">
              <a:alpha val="59132"/>
            </a:schemeClr>
          </a:solidFill>
        </p:spPr>
        <p:txBody>
          <a:bodyPr wrap="square" rtlCol="0">
            <a:spAutoFit/>
          </a:bodyPr>
          <a:lstStyle/>
          <a:p>
            <a:endParaRPr lang="es-CL" sz="2400" dirty="0">
              <a:latin typeface="Roboto" panose="02000000000000000000" pitchFamily="2" charset="0"/>
              <a:ea typeface="Roboto" panose="02000000000000000000" pitchFamily="2" charset="0"/>
              <a:cs typeface="Roboto" panose="02000000000000000000" pitchFamily="2" charset="0"/>
            </a:endParaRPr>
          </a:p>
          <a:p>
            <a:r>
              <a:rPr lang="es-CL" sz="2400" dirty="0">
                <a:latin typeface="Roboto" panose="02000000000000000000" pitchFamily="2" charset="0"/>
                <a:ea typeface="Roboto" panose="02000000000000000000" pitchFamily="2" charset="0"/>
                <a:cs typeface="Roboto" panose="02000000000000000000" pitchFamily="2" charset="0"/>
              </a:rPr>
              <a:t>La guerra culminó con la derrota de Perú y Bolivia.</a:t>
            </a:r>
          </a:p>
          <a:p>
            <a:endParaRPr lang="es-CL" sz="2400" dirty="0">
              <a:latin typeface="Roboto" panose="02000000000000000000" pitchFamily="2" charset="0"/>
              <a:ea typeface="Roboto" panose="02000000000000000000" pitchFamily="2" charset="0"/>
              <a:cs typeface="Roboto" panose="02000000000000000000" pitchFamily="2" charset="0"/>
            </a:endParaRPr>
          </a:p>
          <a:p>
            <a:pPr marL="342900" indent="-342900">
              <a:buFont typeface="Arial" panose="020B0604020202020204" pitchFamily="34" charset="0"/>
              <a:buChar char="•"/>
            </a:pPr>
            <a:r>
              <a:rPr lang="es-CL" sz="2400" dirty="0">
                <a:latin typeface="Roboto" panose="02000000000000000000" pitchFamily="2" charset="0"/>
                <a:ea typeface="Roboto" panose="02000000000000000000" pitchFamily="2" charset="0"/>
                <a:cs typeface="Roboto" panose="02000000000000000000" pitchFamily="2" charset="0"/>
              </a:rPr>
              <a:t>Transformación Territorial y Económica: Chile expandió su territorio hacia el norte, adquiriendo las provincias salitreras de Tarapacá y Antofagasta. El país se convirtió en el único productor mundial de salitre. El Estado chileno impuso un gravamen a la exportación de nitrato, asegurando una fuente de recursos fiscales fundamental para pagar deudas y expandir el Estado (obras públicas, educación).</a:t>
            </a:r>
          </a:p>
          <a:p>
            <a:pPr marL="457200" indent="-457200">
              <a:buFont typeface="Arial" panose="020B0604020202020204" pitchFamily="34" charset="0"/>
              <a:buChar char="•"/>
            </a:pPr>
            <a:endParaRPr lang="es-CL" sz="2400" dirty="0">
              <a:latin typeface="Roboto" panose="02000000000000000000" pitchFamily="2" charset="0"/>
              <a:ea typeface="Roboto" panose="02000000000000000000" pitchFamily="2" charset="0"/>
              <a:cs typeface="Roboto" panose="02000000000000000000" pitchFamily="2" charset="0"/>
            </a:endParaRPr>
          </a:p>
          <a:p>
            <a:pPr marL="342900" indent="-342900">
              <a:buFont typeface="Arial" panose="020B0604020202020204" pitchFamily="34" charset="0"/>
              <a:buChar char="•"/>
            </a:pPr>
            <a:r>
              <a:rPr lang="es-CL" sz="2400" dirty="0">
                <a:latin typeface="Roboto" panose="02000000000000000000" pitchFamily="2" charset="0"/>
                <a:ea typeface="Roboto" panose="02000000000000000000" pitchFamily="2" charset="0"/>
                <a:cs typeface="Roboto" panose="02000000000000000000" pitchFamily="2" charset="0"/>
              </a:rPr>
              <a:t> Identidad Nacional: La victoria reafirmó el modelo social de Chile y su autopercepción como nación excepcional en el contexto latinoamericano. Esta visión fue incluso avalada por historiadores vecinos, que contrastaban la victoria chilena con el "desorden" y la "orgía política y financiera" de Perú y Bolivia.</a:t>
            </a:r>
          </a:p>
        </p:txBody>
      </p:sp>
    </p:spTree>
    <p:extLst>
      <p:ext uri="{BB962C8B-B14F-4D97-AF65-F5344CB8AC3E}">
        <p14:creationId xmlns:p14="http://schemas.microsoft.com/office/powerpoint/2010/main" val="3887597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FFDF50C-BE0A-2766-A393-4AC93CD2F2A2}"/>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6962CC32-EDAB-4F00-28DF-CDFE5D5EF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Title 1">
            <a:extLst>
              <a:ext uri="{FF2B5EF4-FFF2-40B4-BE49-F238E27FC236}">
                <a16:creationId xmlns:a16="http://schemas.microsoft.com/office/drawing/2014/main" id="{15A64B16-9D5A-52BE-5050-1E7DFB142758}"/>
              </a:ext>
            </a:extLst>
          </p:cNvPr>
          <p:cNvSpPr>
            <a:spLocks noGrp="1"/>
          </p:cNvSpPr>
          <p:nvPr>
            <p:ph type="title"/>
          </p:nvPr>
        </p:nvSpPr>
        <p:spPr>
          <a:xfrm>
            <a:off x="2292477" y="394255"/>
            <a:ext cx="9888496" cy="900131"/>
          </a:xfrm>
        </p:spPr>
        <p:txBody>
          <a:bodyPr anchor="t">
            <a:normAutofit fontScale="90000"/>
          </a:bodyPr>
          <a:lstStyle/>
          <a:p>
            <a:pPr algn="l"/>
            <a:r>
              <a:rPr lang="es-ES_tradnl" sz="4000" noProof="0" dirty="0">
                <a:solidFill>
                  <a:schemeClr val="bg1"/>
                </a:solidFill>
              </a:rPr>
              <a:t>Liberales</a:t>
            </a:r>
            <a:br>
              <a:rPr lang="es-ES_tradnl" sz="4000" noProof="0" dirty="0">
                <a:solidFill>
                  <a:schemeClr val="bg1"/>
                </a:solidFill>
              </a:rPr>
            </a:br>
            <a:br>
              <a:rPr lang="es-ES_tradnl" sz="4000" noProof="0" dirty="0">
                <a:solidFill>
                  <a:schemeClr val="bg1"/>
                </a:solidFill>
              </a:rPr>
            </a:br>
            <a:endParaRPr lang="es-ES_tradnl" sz="4000" noProof="0" dirty="0">
              <a:solidFill>
                <a:schemeClr val="bg1"/>
              </a:solidFill>
            </a:endParaRPr>
          </a:p>
        </p:txBody>
      </p:sp>
      <p:sp>
        <p:nvSpPr>
          <p:cNvPr id="28" name="Rectangle 27">
            <a:extLst>
              <a:ext uri="{FF2B5EF4-FFF2-40B4-BE49-F238E27FC236}">
                <a16:creationId xmlns:a16="http://schemas.microsoft.com/office/drawing/2014/main" id="{71EFFF23-856D-E3ED-D31D-38B22A290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0" name="Rectangle 29">
            <a:extLst>
              <a:ext uri="{FF2B5EF4-FFF2-40B4-BE49-F238E27FC236}">
                <a16:creationId xmlns:a16="http://schemas.microsoft.com/office/drawing/2014/main" id="{9C01F6A6-04F2-5E36-F79B-4699D40F3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Content Placeholder 2">
            <a:extLst>
              <a:ext uri="{FF2B5EF4-FFF2-40B4-BE49-F238E27FC236}">
                <a16:creationId xmlns:a16="http://schemas.microsoft.com/office/drawing/2014/main" id="{3054121A-601A-1251-5835-CA1FAECAE485}"/>
              </a:ext>
            </a:extLst>
          </p:cNvPr>
          <p:cNvSpPr>
            <a:spLocks noGrp="1"/>
          </p:cNvSpPr>
          <p:nvPr>
            <p:ph idx="1"/>
          </p:nvPr>
        </p:nvSpPr>
        <p:spPr>
          <a:xfrm>
            <a:off x="2243383" y="1862223"/>
            <a:ext cx="9986683" cy="4801523"/>
          </a:xfrm>
        </p:spPr>
        <p:txBody>
          <a:bodyPr>
            <a:normAutofit fontScale="85000" lnSpcReduction="20000"/>
          </a:bodyPr>
          <a:lstStyle/>
          <a:p>
            <a:pPr marL="0" indent="0">
              <a:lnSpc>
                <a:spcPct val="90000"/>
              </a:lnSpc>
              <a:buNone/>
            </a:pPr>
            <a:r>
              <a:rPr lang="es-ES_tradnl" sz="2800" noProof="0" dirty="0"/>
              <a:t>El Partido Liberal, formalizado alrededor de 1849, y posteriormente el Partido Radical, se convirtieron en los principales promotores del liberalismo durante la segunda mitad del siglo XIX.</a:t>
            </a:r>
          </a:p>
          <a:p>
            <a:pPr marL="0" indent="0">
              <a:lnSpc>
                <a:spcPct val="90000"/>
              </a:lnSpc>
              <a:buNone/>
            </a:pPr>
            <a:endParaRPr lang="es-ES_tradnl" sz="2800" noProof="0" dirty="0"/>
          </a:p>
          <a:p>
            <a:pPr marL="0" indent="0">
              <a:lnSpc>
                <a:spcPct val="90000"/>
              </a:lnSpc>
              <a:buNone/>
            </a:pPr>
            <a:r>
              <a:rPr lang="es-ES_tradnl" sz="2800" noProof="0" dirty="0"/>
              <a:t>El liberalismo de esta época fue impulsado principalmente por sectores de origen burgués, enriquecidos por el auge minero y comercial. Estos grupos ascendentes lograron acceder al poder a partir de 1861 y, al hacerlo, se dedicaron a desmontar el autoritarismo presidencialista establecido por la Constitución de 1833.</a:t>
            </a:r>
          </a:p>
          <a:p>
            <a:pPr marL="0" indent="0">
              <a:lnSpc>
                <a:spcPct val="90000"/>
              </a:lnSpc>
              <a:buNone/>
            </a:pPr>
            <a:endParaRPr lang="es-ES_tradnl" sz="2800" dirty="0"/>
          </a:p>
          <a:p>
            <a:pPr marL="0" indent="0">
              <a:lnSpc>
                <a:spcPct val="90000"/>
              </a:lnSpc>
              <a:buNone/>
            </a:pPr>
            <a:r>
              <a:rPr lang="es-ES_tradnl" sz="2800" noProof="0" dirty="0"/>
              <a:t>Se lograron reformas significativas, como la prohibición de la reelección presidencial a partir de 1871</a:t>
            </a:r>
          </a:p>
          <a:p>
            <a:pPr marL="0" indent="0">
              <a:lnSpc>
                <a:spcPct val="90000"/>
              </a:lnSpc>
              <a:buNone/>
            </a:pPr>
            <a:endParaRPr lang="es-ES_tradnl" sz="2800" dirty="0"/>
          </a:p>
          <a:p>
            <a:pPr marL="0" indent="0">
              <a:lnSpc>
                <a:spcPct val="90000"/>
              </a:lnSpc>
              <a:buNone/>
            </a:pPr>
            <a:r>
              <a:rPr lang="es-ES_tradnl" sz="2800" noProof="0" dirty="0"/>
              <a:t>Se luchó por fortalecer el Poder Legislativo, especialmente a través de la interpretación de las "leyes periódicas" (presupuesto y contribuciones), sin las cuales el presidente no podía gobernar</a:t>
            </a:r>
          </a:p>
        </p:txBody>
      </p:sp>
      <p:sp>
        <p:nvSpPr>
          <p:cNvPr id="4" name="Rectangle 1">
            <a:extLst>
              <a:ext uri="{FF2B5EF4-FFF2-40B4-BE49-F238E27FC236}">
                <a16:creationId xmlns:a16="http://schemas.microsoft.com/office/drawing/2014/main" id="{611BF76E-36AB-DFB7-73D2-7843F5D4A0C3}"/>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000" b="0" i="0" u="none" strike="noStrike" cap="none" normalizeH="0" baseline="0" dirty="0">
                <a:ln>
                  <a:noFill/>
                </a:ln>
                <a:solidFill>
                  <a:srgbClr val="303030"/>
                </a:solidFill>
                <a:effectLst/>
                <a:latin typeface="Google Sans Text"/>
              </a:rPr>
              <a:t>El </a:t>
            </a:r>
            <a:r>
              <a:rPr kumimoji="0" lang="es-CL" altLang="es-CL" sz="1000" b="1" i="0" u="none" strike="noStrike" cap="none" normalizeH="0" baseline="0" dirty="0">
                <a:ln>
                  <a:noFill/>
                </a:ln>
                <a:solidFill>
                  <a:srgbClr val="303030"/>
                </a:solidFill>
                <a:effectLst/>
                <a:latin typeface="Google Sans Text"/>
              </a:rPr>
              <a:t>Partido Liberal</a:t>
            </a:r>
            <a:r>
              <a:rPr kumimoji="0" lang="es-CL" altLang="es-CL" sz="1000" b="0" i="0" u="none" strike="noStrike" cap="none" normalizeH="0" baseline="0" dirty="0">
                <a:ln>
                  <a:noFill/>
                </a:ln>
                <a:solidFill>
                  <a:srgbClr val="303030"/>
                </a:solidFill>
                <a:effectLst/>
                <a:latin typeface="Google Sans Text"/>
              </a:rPr>
              <a:t>, formalizado alrededor de 1849, y posteriormente el </a:t>
            </a:r>
            <a:r>
              <a:rPr kumimoji="0" lang="es-CL" altLang="es-CL" sz="1000" b="1" i="0" u="none" strike="noStrike" cap="none" normalizeH="0" baseline="0" dirty="0">
                <a:ln>
                  <a:noFill/>
                </a:ln>
                <a:solidFill>
                  <a:srgbClr val="303030"/>
                </a:solidFill>
                <a:effectLst/>
                <a:latin typeface="Google Sans Text"/>
              </a:rPr>
              <a:t>Partido Radical</a:t>
            </a:r>
            <a:r>
              <a:rPr kumimoji="0" lang="es-CL" altLang="es-CL" sz="1000" b="0" i="0" u="none" strike="noStrike" cap="none" normalizeH="0" baseline="0" dirty="0">
                <a:ln>
                  <a:noFill/>
                </a:ln>
                <a:solidFill>
                  <a:srgbClr val="303030"/>
                </a:solidFill>
                <a:effectLst/>
                <a:latin typeface="Google Sans Text"/>
              </a:rPr>
              <a:t>, se convirtieron en los principales promotores del liberalismo durante la segunda mitad del siglo XIX.</a:t>
            </a:r>
            <a:endParaRPr kumimoji="0" lang="es-CL" altLang="es-CL" sz="1800" b="0" i="0" u="none" strike="noStrike" cap="none" normalizeH="0" baseline="0" dirty="0">
              <a:ln>
                <a:noFill/>
              </a:ln>
              <a:solidFill>
                <a:schemeClr val="tx1"/>
              </a:solidFill>
              <a:effectLst/>
              <a:latin typeface="Arial" panose="020B0604020202020204" pitchFamily="34" charset="0"/>
            </a:endParaRPr>
          </a:p>
        </p:txBody>
      </p:sp>
      <p:pic>
        <p:nvPicPr>
          <p:cNvPr id="6" name="Imagen 5">
            <a:extLst>
              <a:ext uri="{FF2B5EF4-FFF2-40B4-BE49-F238E27FC236}">
                <a16:creationId xmlns:a16="http://schemas.microsoft.com/office/drawing/2014/main" id="{4D2B2617-41F4-86DE-A9D9-523CED1BD82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027" y="68132"/>
            <a:ext cx="2088344" cy="3174284"/>
          </a:xfrm>
          <a:prstGeom prst="rect">
            <a:avLst/>
          </a:prstGeom>
        </p:spPr>
      </p:pic>
    </p:spTree>
    <p:extLst>
      <p:ext uri="{BB962C8B-B14F-4D97-AF65-F5344CB8AC3E}">
        <p14:creationId xmlns:p14="http://schemas.microsoft.com/office/powerpoint/2010/main" val="1885250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28D651F-F180-C65C-E9FA-92952161414F}"/>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39FB55C4-E8E5-47E4-A65B-8C5E9D8D6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Title 1">
            <a:extLst>
              <a:ext uri="{FF2B5EF4-FFF2-40B4-BE49-F238E27FC236}">
                <a16:creationId xmlns:a16="http://schemas.microsoft.com/office/drawing/2014/main" id="{9C6E1376-2892-81BD-9C4D-7CFD1FCBF0F3}"/>
              </a:ext>
            </a:extLst>
          </p:cNvPr>
          <p:cNvSpPr>
            <a:spLocks noGrp="1"/>
          </p:cNvSpPr>
          <p:nvPr>
            <p:ph type="title"/>
          </p:nvPr>
        </p:nvSpPr>
        <p:spPr>
          <a:xfrm>
            <a:off x="1156851" y="637762"/>
            <a:ext cx="9888496" cy="900131"/>
          </a:xfrm>
        </p:spPr>
        <p:txBody>
          <a:bodyPr anchor="t">
            <a:normAutofit fontScale="90000"/>
          </a:bodyPr>
          <a:lstStyle/>
          <a:p>
            <a:pPr algn="l"/>
            <a:r>
              <a:rPr lang="es-ES_tradnl" sz="4000" noProof="0" dirty="0">
                <a:solidFill>
                  <a:schemeClr val="bg1"/>
                </a:solidFill>
              </a:rPr>
              <a:t>República oligárquica y Guerra Civil de 1891</a:t>
            </a:r>
            <a:br>
              <a:rPr lang="es-ES_tradnl" sz="4000" noProof="0" dirty="0">
                <a:solidFill>
                  <a:schemeClr val="bg1"/>
                </a:solidFill>
              </a:rPr>
            </a:br>
            <a:br>
              <a:rPr lang="es-ES_tradnl" sz="4000" noProof="0" dirty="0">
                <a:solidFill>
                  <a:schemeClr val="bg1"/>
                </a:solidFill>
              </a:rPr>
            </a:br>
            <a:endParaRPr lang="es-ES_tradnl" sz="4000" noProof="0" dirty="0">
              <a:solidFill>
                <a:schemeClr val="bg1"/>
              </a:solidFill>
            </a:endParaRPr>
          </a:p>
        </p:txBody>
      </p:sp>
      <p:sp>
        <p:nvSpPr>
          <p:cNvPr id="28" name="Rectangle 27">
            <a:extLst>
              <a:ext uri="{FF2B5EF4-FFF2-40B4-BE49-F238E27FC236}">
                <a16:creationId xmlns:a16="http://schemas.microsoft.com/office/drawing/2014/main" id="{C9151D1E-36E2-AF14-0CF9-0135C6E9E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0" name="Rectangle 29">
            <a:extLst>
              <a:ext uri="{FF2B5EF4-FFF2-40B4-BE49-F238E27FC236}">
                <a16:creationId xmlns:a16="http://schemas.microsoft.com/office/drawing/2014/main" id="{9198E3C4-6215-02BC-2395-4A1502591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Content Placeholder 2">
            <a:extLst>
              <a:ext uri="{FF2B5EF4-FFF2-40B4-BE49-F238E27FC236}">
                <a16:creationId xmlns:a16="http://schemas.microsoft.com/office/drawing/2014/main" id="{84D36A1A-ADCE-007C-436B-060A1EF5EB13}"/>
              </a:ext>
            </a:extLst>
          </p:cNvPr>
          <p:cNvSpPr>
            <a:spLocks noGrp="1"/>
          </p:cNvSpPr>
          <p:nvPr>
            <p:ph idx="1"/>
          </p:nvPr>
        </p:nvSpPr>
        <p:spPr>
          <a:xfrm>
            <a:off x="849517" y="2181360"/>
            <a:ext cx="7325064" cy="3959619"/>
          </a:xfrm>
        </p:spPr>
        <p:txBody>
          <a:bodyPr>
            <a:normAutofit fontScale="92500" lnSpcReduction="10000"/>
          </a:bodyPr>
          <a:lstStyle/>
          <a:p>
            <a:pPr marL="0" indent="0" algn="just">
              <a:lnSpc>
                <a:spcPct val="90000"/>
              </a:lnSpc>
              <a:buNone/>
            </a:pPr>
            <a:r>
              <a:rPr lang="es-ES_tradnl" sz="2800" noProof="0" dirty="0"/>
              <a:t>El punto de partida de este periodo fue la Constitución de 1833, redactada bajo la influencia de Diego Portales, cuya visión autoritaria y centralista buscó asegurar un gobierno fuerte, capaz de evitar los “caudillismos” y mantener la unidad nacional. En la práctica, el Presidente concentraba amplios poderes, y el Congreso tenía un papel secundario. Esta ideología del “orden portaliano” dio forma a la política chilena durante más de treinta años. No era solo un modelo institucional: expresaba una creencia compartida en la obediencia, la jerarquía y la desconfianza hacia la participación popular.</a:t>
            </a:r>
          </a:p>
        </p:txBody>
      </p:sp>
      <p:pic>
        <p:nvPicPr>
          <p:cNvPr id="5" name="Imagen 4">
            <a:extLst>
              <a:ext uri="{FF2B5EF4-FFF2-40B4-BE49-F238E27FC236}">
                <a16:creationId xmlns:a16="http://schemas.microsoft.com/office/drawing/2014/main" id="{7CDCAADA-EC52-AED3-7B81-1E764914C16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754535" y="2056477"/>
            <a:ext cx="2857500" cy="3962400"/>
          </a:xfrm>
          <a:prstGeom prst="rect">
            <a:avLst/>
          </a:prstGeom>
        </p:spPr>
      </p:pic>
    </p:spTree>
    <p:extLst>
      <p:ext uri="{BB962C8B-B14F-4D97-AF65-F5344CB8AC3E}">
        <p14:creationId xmlns:p14="http://schemas.microsoft.com/office/powerpoint/2010/main" val="3891449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DED0D13-0025-79D7-E19E-2659AE9CC6B1}"/>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BC02E41E-8CBE-B118-C5AF-FD767FDB0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Title 1">
            <a:extLst>
              <a:ext uri="{FF2B5EF4-FFF2-40B4-BE49-F238E27FC236}">
                <a16:creationId xmlns:a16="http://schemas.microsoft.com/office/drawing/2014/main" id="{DE24E273-68A9-BA22-FF91-949E54489702}"/>
              </a:ext>
            </a:extLst>
          </p:cNvPr>
          <p:cNvSpPr>
            <a:spLocks noGrp="1"/>
          </p:cNvSpPr>
          <p:nvPr>
            <p:ph type="title"/>
          </p:nvPr>
        </p:nvSpPr>
        <p:spPr>
          <a:xfrm>
            <a:off x="1156851" y="637762"/>
            <a:ext cx="9888496" cy="900131"/>
          </a:xfrm>
        </p:spPr>
        <p:txBody>
          <a:bodyPr anchor="t">
            <a:normAutofit fontScale="90000"/>
          </a:bodyPr>
          <a:lstStyle/>
          <a:p>
            <a:pPr algn="l"/>
            <a:r>
              <a:rPr lang="es-ES_tradnl" sz="4000" noProof="0" dirty="0">
                <a:solidFill>
                  <a:schemeClr val="bg1"/>
                </a:solidFill>
              </a:rPr>
              <a:t>Pilar </a:t>
            </a:r>
            <a:r>
              <a:rPr lang="es-ES_tradnl" sz="4000" dirty="0">
                <a:solidFill>
                  <a:schemeClr val="bg1"/>
                </a:solidFill>
              </a:rPr>
              <a:t>del liberalismo: la se</a:t>
            </a:r>
            <a:r>
              <a:rPr lang="es-ES_tradnl" sz="4000" noProof="0" dirty="0" err="1">
                <a:solidFill>
                  <a:schemeClr val="bg1"/>
                </a:solidFill>
              </a:rPr>
              <a:t>cularizaci</a:t>
            </a:r>
            <a:r>
              <a:rPr lang="es-ES_tradnl" sz="4000" dirty="0" err="1">
                <a:solidFill>
                  <a:schemeClr val="bg1"/>
                </a:solidFill>
              </a:rPr>
              <a:t>ón</a:t>
            </a:r>
            <a:br>
              <a:rPr lang="es-ES_tradnl" sz="4000" noProof="0" dirty="0">
                <a:solidFill>
                  <a:schemeClr val="bg1"/>
                </a:solidFill>
              </a:rPr>
            </a:br>
            <a:br>
              <a:rPr lang="es-ES_tradnl" sz="4000" noProof="0" dirty="0">
                <a:solidFill>
                  <a:schemeClr val="bg1"/>
                </a:solidFill>
              </a:rPr>
            </a:br>
            <a:endParaRPr lang="es-ES_tradnl" sz="4000" noProof="0" dirty="0">
              <a:solidFill>
                <a:schemeClr val="bg1"/>
              </a:solidFill>
            </a:endParaRPr>
          </a:p>
        </p:txBody>
      </p:sp>
      <p:sp>
        <p:nvSpPr>
          <p:cNvPr id="28" name="Rectangle 27">
            <a:extLst>
              <a:ext uri="{FF2B5EF4-FFF2-40B4-BE49-F238E27FC236}">
                <a16:creationId xmlns:a16="http://schemas.microsoft.com/office/drawing/2014/main" id="{B9BB251A-7C83-B671-4F2D-D28BF93FB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0" name="Rectangle 29">
            <a:extLst>
              <a:ext uri="{FF2B5EF4-FFF2-40B4-BE49-F238E27FC236}">
                <a16:creationId xmlns:a16="http://schemas.microsoft.com/office/drawing/2014/main" id="{B370BD92-BDB9-EDAF-C201-59C8CE7C5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Content Placeholder 2">
            <a:extLst>
              <a:ext uri="{FF2B5EF4-FFF2-40B4-BE49-F238E27FC236}">
                <a16:creationId xmlns:a16="http://schemas.microsoft.com/office/drawing/2014/main" id="{4C3956D6-4D0D-41BE-D19A-FE7EE79B661D}"/>
              </a:ext>
            </a:extLst>
          </p:cNvPr>
          <p:cNvSpPr>
            <a:spLocks noGrp="1"/>
          </p:cNvSpPr>
          <p:nvPr>
            <p:ph idx="1"/>
          </p:nvPr>
        </p:nvSpPr>
        <p:spPr>
          <a:xfrm>
            <a:off x="475124" y="2033617"/>
            <a:ext cx="11241742" cy="4755803"/>
          </a:xfrm>
        </p:spPr>
        <p:txBody>
          <a:bodyPr>
            <a:normAutofit/>
          </a:bodyPr>
          <a:lstStyle/>
          <a:p>
            <a:r>
              <a:rPr lang="es-CL" sz="2800" dirty="0"/>
              <a:t>El liberalismo se opuso a la influencia de la Iglesia, considerándola una institución "retrógrada" que limitaba el desarrollo social e individual.</a:t>
            </a:r>
          </a:p>
          <a:p>
            <a:r>
              <a:rPr lang="es-CL" sz="2800" dirty="0"/>
              <a:t>Leyes Laicas: El punto culminante de esta lucha fue la aprobación de las Leyes laicas entre 1883 y 1885, que incluyeron el matrimonio civil, el registro civil y los cementerios laicos. Estas leyes limitaron la injerencia tradicional de la Iglesia en los asuntos civiles.</a:t>
            </a:r>
          </a:p>
          <a:p>
            <a:r>
              <a:rPr lang="es-CL" sz="2800" dirty="0"/>
              <a:t>Expansión Social y Cultural Impulsada por la Educación: La ideología liberal fue fundamental para el desarrollo de la sociedad de clases y la clase media.</a:t>
            </a:r>
          </a:p>
        </p:txBody>
      </p:sp>
      <p:sp>
        <p:nvSpPr>
          <p:cNvPr id="4" name="Rectangle 1">
            <a:extLst>
              <a:ext uri="{FF2B5EF4-FFF2-40B4-BE49-F238E27FC236}">
                <a16:creationId xmlns:a16="http://schemas.microsoft.com/office/drawing/2014/main" id="{313E11C9-F202-70E8-B5A3-C897EF8BDBAE}"/>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000" b="0" i="0" u="none" strike="noStrike" cap="none" normalizeH="0" baseline="0">
                <a:ln>
                  <a:noFill/>
                </a:ln>
                <a:solidFill>
                  <a:srgbClr val="303030"/>
                </a:solidFill>
                <a:effectLst/>
                <a:latin typeface="Google Sans Text"/>
              </a:rPr>
              <a:t>El </a:t>
            </a:r>
            <a:r>
              <a:rPr kumimoji="0" lang="es-CL" altLang="es-CL" sz="1000" b="1" i="0" u="none" strike="noStrike" cap="none" normalizeH="0" baseline="0">
                <a:ln>
                  <a:noFill/>
                </a:ln>
                <a:solidFill>
                  <a:srgbClr val="303030"/>
                </a:solidFill>
                <a:effectLst/>
                <a:latin typeface="Google Sans Text"/>
              </a:rPr>
              <a:t>Partido Liberal</a:t>
            </a:r>
            <a:r>
              <a:rPr kumimoji="0" lang="es-CL" altLang="es-CL" sz="1000" b="0" i="0" u="none" strike="noStrike" cap="none" normalizeH="0" baseline="0">
                <a:ln>
                  <a:noFill/>
                </a:ln>
                <a:solidFill>
                  <a:srgbClr val="303030"/>
                </a:solidFill>
                <a:effectLst/>
                <a:latin typeface="Google Sans Text"/>
              </a:rPr>
              <a:t>, formalizado alrededor de 1849, y posteriormente el </a:t>
            </a:r>
            <a:r>
              <a:rPr kumimoji="0" lang="es-CL" altLang="es-CL" sz="1000" b="1" i="0" u="none" strike="noStrike" cap="none" normalizeH="0" baseline="0">
                <a:ln>
                  <a:noFill/>
                </a:ln>
                <a:solidFill>
                  <a:srgbClr val="303030"/>
                </a:solidFill>
                <a:effectLst/>
                <a:latin typeface="Google Sans Text"/>
              </a:rPr>
              <a:t>Partido Radical</a:t>
            </a:r>
            <a:r>
              <a:rPr kumimoji="0" lang="es-CL" altLang="es-CL" sz="1000" b="0" i="0" u="none" strike="noStrike" cap="none" normalizeH="0" baseline="0">
                <a:ln>
                  <a:noFill/>
                </a:ln>
                <a:solidFill>
                  <a:srgbClr val="303030"/>
                </a:solidFill>
                <a:effectLst/>
                <a:latin typeface="Google Sans Text"/>
              </a:rPr>
              <a:t>, se convirtieron en los principales promotores del liberalismo durante la segunda mitad del siglo XIX.</a:t>
            </a:r>
            <a:endParaRPr kumimoji="0" lang="es-CL" altLang="es-C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17259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1642E38-3622-0005-71E4-CCB76CDC9C13}"/>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9B433A02-536C-AF72-3C4A-59CD21DB3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Title 1">
            <a:extLst>
              <a:ext uri="{FF2B5EF4-FFF2-40B4-BE49-F238E27FC236}">
                <a16:creationId xmlns:a16="http://schemas.microsoft.com/office/drawing/2014/main" id="{8B1D0FA4-028B-3705-6CB6-34797BAFBB77}"/>
              </a:ext>
            </a:extLst>
          </p:cNvPr>
          <p:cNvSpPr>
            <a:spLocks noGrp="1"/>
          </p:cNvSpPr>
          <p:nvPr>
            <p:ph type="title"/>
          </p:nvPr>
        </p:nvSpPr>
        <p:spPr>
          <a:xfrm>
            <a:off x="1156851" y="637762"/>
            <a:ext cx="9888496" cy="900131"/>
          </a:xfrm>
        </p:spPr>
        <p:txBody>
          <a:bodyPr anchor="t">
            <a:normAutofit fontScale="90000"/>
          </a:bodyPr>
          <a:lstStyle/>
          <a:p>
            <a:pPr algn="l"/>
            <a:r>
              <a:rPr lang="es-ES_tradnl" sz="4000" noProof="0" dirty="0" err="1">
                <a:solidFill>
                  <a:schemeClr val="bg1"/>
                </a:solidFill>
              </a:rPr>
              <a:t>Educaci</a:t>
            </a:r>
            <a:r>
              <a:rPr lang="es-ES_tradnl" sz="4000" dirty="0" err="1">
                <a:solidFill>
                  <a:schemeClr val="bg1"/>
                </a:solidFill>
              </a:rPr>
              <a:t>ón</a:t>
            </a:r>
            <a:br>
              <a:rPr lang="es-ES_tradnl" sz="4000" noProof="0" dirty="0">
                <a:solidFill>
                  <a:schemeClr val="bg1"/>
                </a:solidFill>
              </a:rPr>
            </a:br>
            <a:br>
              <a:rPr lang="es-ES_tradnl" sz="4000" noProof="0" dirty="0">
                <a:solidFill>
                  <a:schemeClr val="bg1"/>
                </a:solidFill>
              </a:rPr>
            </a:br>
            <a:endParaRPr lang="es-ES_tradnl" sz="4000" noProof="0" dirty="0">
              <a:solidFill>
                <a:schemeClr val="bg1"/>
              </a:solidFill>
            </a:endParaRPr>
          </a:p>
        </p:txBody>
      </p:sp>
      <p:sp>
        <p:nvSpPr>
          <p:cNvPr id="28" name="Rectangle 27">
            <a:extLst>
              <a:ext uri="{FF2B5EF4-FFF2-40B4-BE49-F238E27FC236}">
                <a16:creationId xmlns:a16="http://schemas.microsoft.com/office/drawing/2014/main" id="{C524C8B1-8BED-482E-F094-F91C9B559E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0" name="Rectangle 29">
            <a:extLst>
              <a:ext uri="{FF2B5EF4-FFF2-40B4-BE49-F238E27FC236}">
                <a16:creationId xmlns:a16="http://schemas.microsoft.com/office/drawing/2014/main" id="{449D9A8E-F26E-1F3A-2319-EE87D6299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Content Placeholder 2">
            <a:extLst>
              <a:ext uri="{FF2B5EF4-FFF2-40B4-BE49-F238E27FC236}">
                <a16:creationId xmlns:a16="http://schemas.microsoft.com/office/drawing/2014/main" id="{B74EE65D-5409-2E9B-CEF4-EC3286D8BF86}"/>
              </a:ext>
            </a:extLst>
          </p:cNvPr>
          <p:cNvSpPr>
            <a:spLocks noGrp="1"/>
          </p:cNvSpPr>
          <p:nvPr>
            <p:ph idx="1"/>
          </p:nvPr>
        </p:nvSpPr>
        <p:spPr>
          <a:xfrm>
            <a:off x="475124" y="2033617"/>
            <a:ext cx="11241742" cy="4755803"/>
          </a:xfrm>
        </p:spPr>
        <p:txBody>
          <a:bodyPr>
            <a:normAutofit/>
          </a:bodyPr>
          <a:lstStyle/>
          <a:p>
            <a:r>
              <a:rPr lang="es-CL" sz="2800" b="1" dirty="0"/>
              <a:t>Educación como Movilidad Social:</a:t>
            </a:r>
            <a:r>
              <a:rPr lang="es-CL" sz="2800" dirty="0"/>
              <a:t> La concepción liberal veía en la </a:t>
            </a:r>
            <a:r>
              <a:rPr lang="es-CL" sz="2800" b="1" dirty="0"/>
              <a:t>cultura un elemento de liberación</a:t>
            </a:r>
            <a:r>
              <a:rPr lang="es-CL" sz="2800" dirty="0"/>
              <a:t> y en la </a:t>
            </a:r>
            <a:r>
              <a:rPr lang="es-CL" sz="2800" b="1" dirty="0"/>
              <a:t>educación estatal un vehículo para el ascenso de sectores modestos</a:t>
            </a:r>
            <a:r>
              <a:rPr lang="es-CL" sz="2800" dirty="0"/>
              <a:t>. Esto se materializó en la expansión del sistema educativo, incluyendo la fundación de la Universidad de Chile (1842) y la promoción de la enseñanza femenina.</a:t>
            </a:r>
          </a:p>
          <a:p>
            <a:r>
              <a:rPr lang="es-CL" sz="2800" dirty="0"/>
              <a:t> </a:t>
            </a:r>
            <a:r>
              <a:rPr lang="es-CL" sz="2800" b="1" dirty="0"/>
              <a:t>Sufragio Ampliado:</a:t>
            </a:r>
            <a:r>
              <a:rPr lang="es-CL" sz="2800" dirty="0"/>
              <a:t> La reforma electoral de 1874 </a:t>
            </a:r>
            <a:r>
              <a:rPr lang="es-CL" sz="2800" b="1" dirty="0"/>
              <a:t>eliminó el voto censitario</a:t>
            </a:r>
            <a:r>
              <a:rPr lang="es-CL" sz="2800" dirty="0"/>
              <a:t>, permitiendo que bastara con </a:t>
            </a:r>
            <a:r>
              <a:rPr lang="es-CL" sz="2800" b="1" dirty="0"/>
              <a:t>saber leer y escribir</a:t>
            </a:r>
            <a:r>
              <a:rPr lang="es-CL" sz="2800" dirty="0"/>
              <a:t> para cumplir con el requisito de propiedad o renta que antes había restringido el derecho a voto.</a:t>
            </a:r>
          </a:p>
        </p:txBody>
      </p:sp>
      <p:sp>
        <p:nvSpPr>
          <p:cNvPr id="4" name="Rectangle 1">
            <a:extLst>
              <a:ext uri="{FF2B5EF4-FFF2-40B4-BE49-F238E27FC236}">
                <a16:creationId xmlns:a16="http://schemas.microsoft.com/office/drawing/2014/main" id="{03238DD9-61F2-0C9E-749E-3C37089202AB}"/>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000" b="0" i="0" u="none" strike="noStrike" cap="none" normalizeH="0" baseline="0">
                <a:ln>
                  <a:noFill/>
                </a:ln>
                <a:solidFill>
                  <a:srgbClr val="303030"/>
                </a:solidFill>
                <a:effectLst/>
                <a:latin typeface="Google Sans Text"/>
              </a:rPr>
              <a:t>El </a:t>
            </a:r>
            <a:r>
              <a:rPr kumimoji="0" lang="es-CL" altLang="es-CL" sz="1000" b="1" i="0" u="none" strike="noStrike" cap="none" normalizeH="0" baseline="0">
                <a:ln>
                  <a:noFill/>
                </a:ln>
                <a:solidFill>
                  <a:srgbClr val="303030"/>
                </a:solidFill>
                <a:effectLst/>
                <a:latin typeface="Google Sans Text"/>
              </a:rPr>
              <a:t>Partido Liberal</a:t>
            </a:r>
            <a:r>
              <a:rPr kumimoji="0" lang="es-CL" altLang="es-CL" sz="1000" b="0" i="0" u="none" strike="noStrike" cap="none" normalizeH="0" baseline="0">
                <a:ln>
                  <a:noFill/>
                </a:ln>
                <a:solidFill>
                  <a:srgbClr val="303030"/>
                </a:solidFill>
                <a:effectLst/>
                <a:latin typeface="Google Sans Text"/>
              </a:rPr>
              <a:t>, formalizado alrededor de 1849, y posteriormente el </a:t>
            </a:r>
            <a:r>
              <a:rPr kumimoji="0" lang="es-CL" altLang="es-CL" sz="1000" b="1" i="0" u="none" strike="noStrike" cap="none" normalizeH="0" baseline="0">
                <a:ln>
                  <a:noFill/>
                </a:ln>
                <a:solidFill>
                  <a:srgbClr val="303030"/>
                </a:solidFill>
                <a:effectLst/>
                <a:latin typeface="Google Sans Text"/>
              </a:rPr>
              <a:t>Partido Radical</a:t>
            </a:r>
            <a:r>
              <a:rPr kumimoji="0" lang="es-CL" altLang="es-CL" sz="1000" b="0" i="0" u="none" strike="noStrike" cap="none" normalizeH="0" baseline="0">
                <a:ln>
                  <a:noFill/>
                </a:ln>
                <a:solidFill>
                  <a:srgbClr val="303030"/>
                </a:solidFill>
                <a:effectLst/>
                <a:latin typeface="Google Sans Text"/>
              </a:rPr>
              <a:t>, se convirtieron en los principales promotores del liberalismo durante la segunda mitad del siglo XIX.</a:t>
            </a:r>
            <a:endParaRPr kumimoji="0" lang="es-CL" altLang="es-C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40306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61E77F0-5C1F-9E46-A8D5-0E428CDFA5C9}"/>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597584AB-3004-371D-502E-6991C6BFC1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Title 1">
            <a:extLst>
              <a:ext uri="{FF2B5EF4-FFF2-40B4-BE49-F238E27FC236}">
                <a16:creationId xmlns:a16="http://schemas.microsoft.com/office/drawing/2014/main" id="{FB5154D0-30C2-251B-FEFC-0DA3758DB067}"/>
              </a:ext>
            </a:extLst>
          </p:cNvPr>
          <p:cNvSpPr>
            <a:spLocks noGrp="1"/>
          </p:cNvSpPr>
          <p:nvPr>
            <p:ph type="title"/>
          </p:nvPr>
        </p:nvSpPr>
        <p:spPr>
          <a:xfrm>
            <a:off x="1156851" y="637762"/>
            <a:ext cx="9888496" cy="900131"/>
          </a:xfrm>
        </p:spPr>
        <p:txBody>
          <a:bodyPr anchor="t">
            <a:normAutofit fontScale="90000"/>
          </a:bodyPr>
          <a:lstStyle/>
          <a:p>
            <a:pPr algn="l"/>
            <a:r>
              <a:rPr lang="es-ES_tradnl" sz="4000" noProof="0" dirty="0">
                <a:solidFill>
                  <a:schemeClr val="bg1"/>
                </a:solidFill>
              </a:rPr>
              <a:t>Crisis</a:t>
            </a:r>
            <a:br>
              <a:rPr lang="es-ES_tradnl" sz="4000" noProof="0" dirty="0">
                <a:solidFill>
                  <a:schemeClr val="bg1"/>
                </a:solidFill>
              </a:rPr>
            </a:br>
            <a:br>
              <a:rPr lang="es-ES_tradnl" sz="4000" noProof="0" dirty="0">
                <a:solidFill>
                  <a:schemeClr val="bg1"/>
                </a:solidFill>
              </a:rPr>
            </a:br>
            <a:endParaRPr lang="es-ES_tradnl" sz="4000" noProof="0" dirty="0">
              <a:solidFill>
                <a:schemeClr val="bg1"/>
              </a:solidFill>
            </a:endParaRPr>
          </a:p>
        </p:txBody>
      </p:sp>
      <p:sp>
        <p:nvSpPr>
          <p:cNvPr id="28" name="Rectangle 27">
            <a:extLst>
              <a:ext uri="{FF2B5EF4-FFF2-40B4-BE49-F238E27FC236}">
                <a16:creationId xmlns:a16="http://schemas.microsoft.com/office/drawing/2014/main" id="{C8EB5B18-D408-0B23-CD7A-207F65538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0" name="Rectangle 29">
            <a:extLst>
              <a:ext uri="{FF2B5EF4-FFF2-40B4-BE49-F238E27FC236}">
                <a16:creationId xmlns:a16="http://schemas.microsoft.com/office/drawing/2014/main" id="{FEB442F6-5383-C562-DD38-4FF6C3CEB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Content Placeholder 2">
            <a:extLst>
              <a:ext uri="{FF2B5EF4-FFF2-40B4-BE49-F238E27FC236}">
                <a16:creationId xmlns:a16="http://schemas.microsoft.com/office/drawing/2014/main" id="{B5B3092B-4F09-5A51-9C78-2DAC4ECAD6CC}"/>
              </a:ext>
            </a:extLst>
          </p:cNvPr>
          <p:cNvSpPr>
            <a:spLocks noGrp="1"/>
          </p:cNvSpPr>
          <p:nvPr>
            <p:ph idx="1"/>
          </p:nvPr>
        </p:nvSpPr>
        <p:spPr>
          <a:xfrm>
            <a:off x="475124" y="2252945"/>
            <a:ext cx="11241742" cy="4755803"/>
          </a:xfrm>
        </p:spPr>
        <p:txBody>
          <a:bodyPr>
            <a:normAutofit lnSpcReduction="10000"/>
          </a:bodyPr>
          <a:lstStyle/>
          <a:p>
            <a:r>
              <a:rPr lang="es-CL" sz="2800" dirty="0"/>
              <a:t>El liberalismo de la segunda mitad del siglo XIX, promovido por la burguesía, se caracterizó por ser pragmático, utilitario, ilustrado y progresista, con un gran culto por la ciencia y el progreso.</a:t>
            </a:r>
          </a:p>
          <a:p>
            <a:r>
              <a:rPr lang="es-CL" sz="2800" dirty="0"/>
              <a:t>Conflicto por el Salitre: La disputa final que llevó a la Guerra Civil de 1891 fue, en esencia, la lucha interna por el control de la riqueza del salitre y el poder del Estado centralizado (en manos del presidente José Manuel Balmaceda, quien era liberal, pero con tendencias autoritarias).</a:t>
            </a:r>
          </a:p>
          <a:p>
            <a:r>
              <a:rPr lang="es-CL" sz="2800" dirty="0"/>
              <a:t>• Triunfo Parlamentario: La victoria de los congresistas en 1891 significó la instauración del parlamentarismo, un régimen en el que el Congreso, controlado por la oligarquía (la burguesía consolidada), tuvo supremacía política sobre el presidente.</a:t>
            </a:r>
          </a:p>
          <a:p>
            <a:endParaRPr lang="es-CL" sz="2800" dirty="0"/>
          </a:p>
        </p:txBody>
      </p:sp>
      <p:sp>
        <p:nvSpPr>
          <p:cNvPr id="4" name="Rectangle 1">
            <a:extLst>
              <a:ext uri="{FF2B5EF4-FFF2-40B4-BE49-F238E27FC236}">
                <a16:creationId xmlns:a16="http://schemas.microsoft.com/office/drawing/2014/main" id="{C4969958-4732-C25C-F8E0-0419B766C882}"/>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000" b="0" i="0" u="none" strike="noStrike" cap="none" normalizeH="0" baseline="0">
                <a:ln>
                  <a:noFill/>
                </a:ln>
                <a:solidFill>
                  <a:srgbClr val="303030"/>
                </a:solidFill>
                <a:effectLst/>
                <a:latin typeface="Google Sans Text"/>
              </a:rPr>
              <a:t>El </a:t>
            </a:r>
            <a:r>
              <a:rPr kumimoji="0" lang="es-CL" altLang="es-CL" sz="1000" b="1" i="0" u="none" strike="noStrike" cap="none" normalizeH="0" baseline="0">
                <a:ln>
                  <a:noFill/>
                </a:ln>
                <a:solidFill>
                  <a:srgbClr val="303030"/>
                </a:solidFill>
                <a:effectLst/>
                <a:latin typeface="Google Sans Text"/>
              </a:rPr>
              <a:t>Partido Liberal</a:t>
            </a:r>
            <a:r>
              <a:rPr kumimoji="0" lang="es-CL" altLang="es-CL" sz="1000" b="0" i="0" u="none" strike="noStrike" cap="none" normalizeH="0" baseline="0">
                <a:ln>
                  <a:noFill/>
                </a:ln>
                <a:solidFill>
                  <a:srgbClr val="303030"/>
                </a:solidFill>
                <a:effectLst/>
                <a:latin typeface="Google Sans Text"/>
              </a:rPr>
              <a:t>, formalizado alrededor de 1849, y posteriormente el </a:t>
            </a:r>
            <a:r>
              <a:rPr kumimoji="0" lang="es-CL" altLang="es-CL" sz="1000" b="1" i="0" u="none" strike="noStrike" cap="none" normalizeH="0" baseline="0">
                <a:ln>
                  <a:noFill/>
                </a:ln>
                <a:solidFill>
                  <a:srgbClr val="303030"/>
                </a:solidFill>
                <a:effectLst/>
                <a:latin typeface="Google Sans Text"/>
              </a:rPr>
              <a:t>Partido Radical</a:t>
            </a:r>
            <a:r>
              <a:rPr kumimoji="0" lang="es-CL" altLang="es-CL" sz="1000" b="0" i="0" u="none" strike="noStrike" cap="none" normalizeH="0" baseline="0">
                <a:ln>
                  <a:noFill/>
                </a:ln>
                <a:solidFill>
                  <a:srgbClr val="303030"/>
                </a:solidFill>
                <a:effectLst/>
                <a:latin typeface="Google Sans Text"/>
              </a:rPr>
              <a:t>, se convirtieron en los principales promotores del liberalismo durante la segunda mitad del siglo XIX.</a:t>
            </a:r>
            <a:endParaRPr kumimoji="0" lang="es-CL" altLang="es-C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71118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102858B-1B89-8342-C718-CF5FC39A37C9}"/>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379D4387-E198-423C-1342-8257FF6CC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5" name="Título 4">
            <a:extLst>
              <a:ext uri="{FF2B5EF4-FFF2-40B4-BE49-F238E27FC236}">
                <a16:creationId xmlns:a16="http://schemas.microsoft.com/office/drawing/2014/main" id="{428EAA2A-B282-0113-5A64-977ED6E1980F}"/>
              </a:ext>
            </a:extLst>
          </p:cNvPr>
          <p:cNvSpPr>
            <a:spLocks noGrp="1"/>
          </p:cNvSpPr>
          <p:nvPr>
            <p:ph type="title"/>
          </p:nvPr>
        </p:nvSpPr>
        <p:spPr>
          <a:xfrm>
            <a:off x="1147945" y="391402"/>
            <a:ext cx="9888496" cy="900131"/>
          </a:xfrm>
        </p:spPr>
        <p:txBody>
          <a:bodyPr anchor="t">
            <a:normAutofit fontScale="90000"/>
          </a:bodyPr>
          <a:lstStyle/>
          <a:p>
            <a:r>
              <a:rPr lang="en-US" sz="4000" dirty="0">
                <a:solidFill>
                  <a:schemeClr val="bg1"/>
                </a:solidFill>
              </a:rPr>
              <a:t>El Camino a la Crisis de 1891: La Lucha </a:t>
            </a:r>
            <a:r>
              <a:rPr lang="en-US" sz="4000" dirty="0" err="1">
                <a:solidFill>
                  <a:schemeClr val="bg1"/>
                </a:solidFill>
              </a:rPr>
              <a:t>por</a:t>
            </a:r>
            <a:r>
              <a:rPr lang="en-US" sz="4000" dirty="0">
                <a:solidFill>
                  <a:schemeClr val="bg1"/>
                </a:solidFill>
              </a:rPr>
              <a:t> la Libertad (c. 1861-1891)</a:t>
            </a:r>
            <a:br>
              <a:rPr lang="en-US" sz="4000" dirty="0">
                <a:solidFill>
                  <a:schemeClr val="bg1"/>
                </a:solidFill>
              </a:rPr>
            </a:br>
            <a:br>
              <a:rPr lang="es-ES_tradnl" sz="4000" noProof="0" dirty="0">
                <a:solidFill>
                  <a:schemeClr val="bg1"/>
                </a:solidFill>
              </a:rPr>
            </a:br>
            <a:endParaRPr lang="es-ES_tradnl" sz="4000" noProof="0" dirty="0">
              <a:solidFill>
                <a:schemeClr val="bg1"/>
              </a:solidFill>
            </a:endParaRPr>
          </a:p>
        </p:txBody>
      </p:sp>
      <p:sp>
        <p:nvSpPr>
          <p:cNvPr id="19" name="Rectangle 18">
            <a:extLst>
              <a:ext uri="{FF2B5EF4-FFF2-40B4-BE49-F238E27FC236}">
                <a16:creationId xmlns:a16="http://schemas.microsoft.com/office/drawing/2014/main" id="{C29A3B9B-328B-45D4-3389-C4D55C89F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1" name="Rectangle 20">
            <a:extLst>
              <a:ext uri="{FF2B5EF4-FFF2-40B4-BE49-F238E27FC236}">
                <a16:creationId xmlns:a16="http://schemas.microsoft.com/office/drawing/2014/main" id="{3F8442C2-4C6E-CFEA-4E77-10E82EF14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Marcador de contenido 2">
            <a:extLst>
              <a:ext uri="{FF2B5EF4-FFF2-40B4-BE49-F238E27FC236}">
                <a16:creationId xmlns:a16="http://schemas.microsoft.com/office/drawing/2014/main" id="{0071C4E1-ACB7-12FB-7595-37E887D95CFE}"/>
              </a:ext>
            </a:extLst>
          </p:cNvPr>
          <p:cNvSpPr>
            <a:spLocks noGrp="1"/>
          </p:cNvSpPr>
          <p:nvPr>
            <p:ph idx="1"/>
          </p:nvPr>
        </p:nvSpPr>
        <p:spPr>
          <a:xfrm>
            <a:off x="537883" y="2265612"/>
            <a:ext cx="11403106" cy="4393046"/>
          </a:xfrm>
        </p:spPr>
        <p:txBody>
          <a:bodyPr>
            <a:normAutofit fontScale="92500" lnSpcReduction="20000"/>
          </a:bodyPr>
          <a:lstStyle/>
          <a:p>
            <a:pPr marL="0" lvl="0" indent="0">
              <a:buNone/>
            </a:pPr>
            <a:r>
              <a:rPr lang="es-CL" sz="2400" dirty="0"/>
              <a:t>Factores clave que llevaron a la Guerra Civil de 1891:</a:t>
            </a:r>
          </a:p>
          <a:p>
            <a:pPr marL="0" lvl="0" indent="0">
              <a:buNone/>
            </a:pPr>
            <a:endParaRPr lang="es-CL" sz="2400" dirty="0"/>
          </a:p>
          <a:p>
            <a:r>
              <a:rPr lang="es-CL" sz="2400" b="1" dirty="0"/>
              <a:t>Crecimiento económico y burguesía:</a:t>
            </a:r>
            <a:r>
              <a:rPr lang="es-CL" sz="2400" dirty="0"/>
              <a:t> Auge de minería y comercio → grupos que defendían libertades políticas y rechazaban el poder presidencial y la influencia de la Iglesia.</a:t>
            </a:r>
          </a:p>
          <a:p>
            <a:r>
              <a:rPr lang="es-CL" sz="2400" b="1" dirty="0"/>
              <a:t>Reformas constitucionales:</a:t>
            </a:r>
            <a:r>
              <a:rPr lang="es-CL" sz="2400" dirty="0"/>
              <a:t> Desde 1861 se buscó limitar el autoritarismo presidencial (prohibición de reelección en 1871, control del Congreso sobre facultades extraordinarias).</a:t>
            </a:r>
          </a:p>
          <a:p>
            <a:r>
              <a:rPr lang="es-CL" sz="2400" b="1" dirty="0"/>
              <a:t>Fortalecimiento del Congreso:</a:t>
            </a:r>
            <a:r>
              <a:rPr lang="es-CL" sz="2400" dirty="0"/>
              <a:t> Uso de “leyes periódicas” (presupuesto y contribuciones) para condicionar el gobierno presidencial.</a:t>
            </a:r>
          </a:p>
          <a:p>
            <a:r>
              <a:rPr lang="es-CL" sz="2400" b="1" dirty="0"/>
              <a:t>Secularización:</a:t>
            </a:r>
            <a:r>
              <a:rPr lang="es-CL" sz="2400" dirty="0"/>
              <a:t> Conflicto con la Iglesia → aprobación de “Leyes Laicas” (matrimonio civil, registro civil, cementerios laicos) entre 1883-1885.</a:t>
            </a:r>
          </a:p>
          <a:p>
            <a:r>
              <a:rPr lang="es-CL" sz="2400" b="1" dirty="0"/>
              <a:t>Ampliación del sufragio:</a:t>
            </a:r>
            <a:r>
              <a:rPr lang="es-CL" sz="2400" dirty="0"/>
              <a:t> Eliminación del voto censitario; reforma de 1874 dio control electoral a Juntas de Mayores Contribuyentes.</a:t>
            </a:r>
          </a:p>
          <a:p>
            <a:pPr marL="0" lvl="0" indent="0">
              <a:buNone/>
            </a:pPr>
            <a:endParaRPr lang="es-CL" sz="1800" dirty="0"/>
          </a:p>
          <a:p>
            <a:pPr marL="0" lvl="0" indent="0">
              <a:buNone/>
            </a:pPr>
            <a:endParaRPr lang="es-CL" sz="1100" noProof="0" dirty="0"/>
          </a:p>
          <a:p>
            <a:pPr marL="0" lvl="0" indent="0">
              <a:buNone/>
            </a:pPr>
            <a:r>
              <a:rPr lang="es-ES_tradnl" sz="1100" noProof="0" dirty="0"/>
              <a:t> </a:t>
            </a:r>
          </a:p>
        </p:txBody>
      </p:sp>
    </p:spTree>
    <p:extLst>
      <p:ext uri="{BB962C8B-B14F-4D97-AF65-F5344CB8AC3E}">
        <p14:creationId xmlns:p14="http://schemas.microsoft.com/office/powerpoint/2010/main" val="2372397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A1A695E-5731-E52C-6D0F-5243B5FED433}"/>
              </a:ext>
            </a:extLst>
          </p:cNvPr>
          <p:cNvSpPr>
            <a:spLocks noGrp="1"/>
          </p:cNvSpPr>
          <p:nvPr>
            <p:ph type="title"/>
          </p:nvPr>
        </p:nvSpPr>
        <p:spPr>
          <a:xfrm>
            <a:off x="836679" y="723898"/>
            <a:ext cx="6002110" cy="1495425"/>
          </a:xfrm>
        </p:spPr>
        <p:txBody>
          <a:bodyPr>
            <a:normAutofit/>
          </a:bodyPr>
          <a:lstStyle/>
          <a:p>
            <a:r>
              <a:rPr lang="es-CL" sz="4000"/>
              <a:t>José Manuel Balmaceda</a:t>
            </a:r>
          </a:p>
        </p:txBody>
      </p:sp>
      <p:sp>
        <p:nvSpPr>
          <p:cNvPr id="3" name="Marcador de contenido 2">
            <a:extLst>
              <a:ext uri="{FF2B5EF4-FFF2-40B4-BE49-F238E27FC236}">
                <a16:creationId xmlns:a16="http://schemas.microsoft.com/office/drawing/2014/main" id="{B7D24B88-7E83-DE63-09D9-5D5EE33F0164}"/>
              </a:ext>
            </a:extLst>
          </p:cNvPr>
          <p:cNvSpPr>
            <a:spLocks noGrp="1"/>
          </p:cNvSpPr>
          <p:nvPr>
            <p:ph idx="1"/>
          </p:nvPr>
        </p:nvSpPr>
        <p:spPr>
          <a:xfrm>
            <a:off x="836680" y="2405067"/>
            <a:ext cx="6002110" cy="3729034"/>
          </a:xfrm>
        </p:spPr>
        <p:txBody>
          <a:bodyPr>
            <a:normAutofit/>
          </a:bodyPr>
          <a:lstStyle/>
          <a:p>
            <a:pPr marL="0" indent="0">
              <a:lnSpc>
                <a:spcPct val="90000"/>
              </a:lnSpc>
              <a:buNone/>
            </a:pPr>
            <a:r>
              <a:rPr lang="es-CL" sz="1700" dirty="0">
                <a:latin typeface="Roboto" panose="02000000000000000000" pitchFamily="2" charset="0"/>
                <a:ea typeface="Roboto" panose="02000000000000000000" pitchFamily="2" charset="0"/>
                <a:cs typeface="Roboto" panose="02000000000000000000" pitchFamily="2" charset="0"/>
              </a:rPr>
              <a:t>“José Manuel Balmaceda es sin duda uno de los personajes más controvertidos de la Historia de Chile. Para algunos autores, fue el estadista visionario que representó las transformaciones sociales y económicas de fines del siglo XIX y el gestor de los cambios necesarios para lograr un mayor desarrollo industrial. Para otros fue el dictador, el tirano, que pasó por sobre la institucionalidad y desencadenó la Guerra Civil de 1891. Su fuerte y controvertida personalidad, el sentido de misión que siempre le otorgó al servicio público, y sobre todo las circunstancias de su vida y su muerte, hicieron de Balmaceda un personaje casi mítico en la escena nacional.”</a:t>
            </a:r>
          </a:p>
        </p:txBody>
      </p:sp>
      <p:pic>
        <p:nvPicPr>
          <p:cNvPr id="8" name="Imagen 7">
            <a:extLst>
              <a:ext uri="{FF2B5EF4-FFF2-40B4-BE49-F238E27FC236}">
                <a16:creationId xmlns:a16="http://schemas.microsoft.com/office/drawing/2014/main" id="{FD9E5E9C-D25D-F378-9D8F-01B4AE754ADC}"/>
              </a:ext>
            </a:extLst>
          </p:cNvPr>
          <p:cNvPicPr>
            <a:picLocks noChangeAspect="1"/>
          </p:cNvPicPr>
          <p:nvPr/>
        </p:nvPicPr>
        <p:blipFill>
          <a:blip r:embed="rId2"/>
          <a:srcRect r="9001"/>
          <a:stretch>
            <a:fillRect/>
          </a:stretch>
        </p:blipFill>
        <p:spPr>
          <a:xfrm>
            <a:off x="7199440" y="10"/>
            <a:ext cx="4992560" cy="6857990"/>
          </a:xfrm>
          <a:prstGeom prst="rect">
            <a:avLst/>
          </a:prstGeom>
          <a:effectLst/>
        </p:spPr>
      </p:pic>
      <p:sp>
        <p:nvSpPr>
          <p:cNvPr id="5" name="CuadroTexto 4">
            <a:extLst>
              <a:ext uri="{FF2B5EF4-FFF2-40B4-BE49-F238E27FC236}">
                <a16:creationId xmlns:a16="http://schemas.microsoft.com/office/drawing/2014/main" id="{C6B66352-8C4A-5422-67F4-124BF66E1345}"/>
              </a:ext>
            </a:extLst>
          </p:cNvPr>
          <p:cNvSpPr txBox="1"/>
          <p:nvPr/>
        </p:nvSpPr>
        <p:spPr>
          <a:xfrm>
            <a:off x="11797553" y="484094"/>
            <a:ext cx="184731" cy="369332"/>
          </a:xfrm>
          <a:prstGeom prst="rect">
            <a:avLst/>
          </a:prstGeom>
          <a:solidFill>
            <a:schemeClr val="bg1"/>
          </a:solidFill>
        </p:spPr>
        <p:txBody>
          <a:bodyPr wrap="none" rtlCol="0">
            <a:spAutoFit/>
          </a:bodyPr>
          <a:lstStyle/>
          <a:p>
            <a:endParaRPr lang="es-CL" dirty="0"/>
          </a:p>
        </p:txBody>
      </p:sp>
    </p:spTree>
    <p:extLst>
      <p:ext uri="{BB962C8B-B14F-4D97-AF65-F5344CB8AC3E}">
        <p14:creationId xmlns:p14="http://schemas.microsoft.com/office/powerpoint/2010/main" val="4192274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23B925-60C0-1171-9630-CED1D5801A01}"/>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DDCCB7C-FA3E-30BE-D80F-CFB010C513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B64E13E5-1C86-1A89-F9EF-B2D9A6E34758}"/>
              </a:ext>
            </a:extLst>
          </p:cNvPr>
          <p:cNvSpPr txBox="1"/>
          <p:nvPr/>
        </p:nvSpPr>
        <p:spPr>
          <a:xfrm>
            <a:off x="11797553" y="484094"/>
            <a:ext cx="184731" cy="369332"/>
          </a:xfrm>
          <a:prstGeom prst="rect">
            <a:avLst/>
          </a:prstGeom>
          <a:solidFill>
            <a:schemeClr val="bg1"/>
          </a:solidFill>
        </p:spPr>
        <p:txBody>
          <a:bodyPr wrap="none" rtlCol="0">
            <a:spAutoFit/>
          </a:bodyPr>
          <a:lstStyle/>
          <a:p>
            <a:endParaRPr lang="es-CL" dirty="0"/>
          </a:p>
        </p:txBody>
      </p:sp>
      <p:sp>
        <p:nvSpPr>
          <p:cNvPr id="10" name="Marcador de contenido 2">
            <a:extLst>
              <a:ext uri="{FF2B5EF4-FFF2-40B4-BE49-F238E27FC236}">
                <a16:creationId xmlns:a16="http://schemas.microsoft.com/office/drawing/2014/main" id="{1BE3ED84-7A54-07B5-51B0-DFE3A8436D32}"/>
              </a:ext>
            </a:extLst>
          </p:cNvPr>
          <p:cNvSpPr>
            <a:spLocks noGrp="1"/>
          </p:cNvSpPr>
          <p:nvPr>
            <p:ph idx="1"/>
          </p:nvPr>
        </p:nvSpPr>
        <p:spPr>
          <a:xfrm>
            <a:off x="835866" y="747526"/>
            <a:ext cx="10961687" cy="5859462"/>
          </a:xfrm>
        </p:spPr>
        <p:txBody>
          <a:bodyPr>
            <a:normAutofit/>
          </a:bodyPr>
          <a:lstStyle/>
          <a:p>
            <a:r>
              <a:rPr lang="es-CL" sz="2000" dirty="0"/>
              <a:t>José Manuel Balmaceda nació en Bucalemu el 19 de julio de 1840, en el seno de una familia aristocrática. Sus padres fueron Manuel José Balmaceda y María Encarnación Fernández. Estudió en el colegio de los Sagrados Corazones (Padres Franceses) y completó su formación humanista en el Seminario Conciliar.</a:t>
            </a:r>
          </a:p>
          <a:p>
            <a:r>
              <a:rPr lang="es-CL" sz="2000" dirty="0"/>
              <a:t>Desde muy joven mostró interés por la política. A los 24 años ya era diputado, y participaba activamente en el Club de la Reforma, un grupo de orientación liberal. Se destacó por ser un gran orador y por su firme defensa de las ideas liberales.</a:t>
            </a:r>
          </a:p>
          <a:p>
            <a:r>
              <a:rPr lang="es-CL" sz="2000" dirty="0"/>
              <a:t>Durante el gobierno de Aníbal Pinto, fue parte de la Cámara de Diputados, pero su verdadera proyección política llegó bajo el mandato de Domingo Santa María, quien lo nombró ministro de Relaciones Exteriores, de Defensa y del Interior. Su liderazgo y capacidad lo convirtieron en el sucesor natural de Santa María.</a:t>
            </a:r>
          </a:p>
          <a:p>
            <a:r>
              <a:rPr lang="es-CL" sz="2000" dirty="0"/>
              <a:t>En 1886, Balmaceda fue elegido Presidente de la República de Chile como candidato único, representando a la Coalición Liberal. Su gobierno buscó llevar adelante un ambicioso programa de modernización, pero pronto surgieron fuertes tensiones con el Congreso Nacional, que quería limitar el poder presidencial, mientras él intentaba fortalecerlo.</a:t>
            </a:r>
          </a:p>
          <a:p>
            <a:pPr marL="0" lvl="0" indent="0">
              <a:buNone/>
            </a:pPr>
            <a:endParaRPr lang="es-ES_tradnl" sz="2000" noProof="0" dirty="0"/>
          </a:p>
        </p:txBody>
      </p:sp>
    </p:spTree>
    <p:extLst>
      <p:ext uri="{BB962C8B-B14F-4D97-AF65-F5344CB8AC3E}">
        <p14:creationId xmlns:p14="http://schemas.microsoft.com/office/powerpoint/2010/main" val="2814085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9037F75-4D2D-5CD4-2983-3F37DCCD858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67AF1049-106E-1691-D9F5-B0C6CA0BB0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5" name="Título 4">
            <a:extLst>
              <a:ext uri="{FF2B5EF4-FFF2-40B4-BE49-F238E27FC236}">
                <a16:creationId xmlns:a16="http://schemas.microsoft.com/office/drawing/2014/main" id="{2B764136-7DBC-825F-9775-8E6B1F61A80C}"/>
              </a:ext>
            </a:extLst>
          </p:cNvPr>
          <p:cNvSpPr>
            <a:spLocks noGrp="1"/>
          </p:cNvSpPr>
          <p:nvPr>
            <p:ph type="title"/>
          </p:nvPr>
        </p:nvSpPr>
        <p:spPr>
          <a:xfrm>
            <a:off x="1147945" y="391402"/>
            <a:ext cx="9888496" cy="900131"/>
          </a:xfrm>
        </p:spPr>
        <p:txBody>
          <a:bodyPr anchor="t">
            <a:normAutofit fontScale="90000"/>
          </a:bodyPr>
          <a:lstStyle/>
          <a:p>
            <a:r>
              <a:rPr lang="en-US" sz="4000" dirty="0">
                <a:solidFill>
                  <a:schemeClr val="bg1"/>
                </a:solidFill>
              </a:rPr>
              <a:t>Crisis </a:t>
            </a:r>
            <a:r>
              <a:rPr lang="en-US" sz="4000" dirty="0" err="1">
                <a:solidFill>
                  <a:schemeClr val="bg1"/>
                </a:solidFill>
              </a:rPr>
              <a:t>política</a:t>
            </a:r>
            <a:r>
              <a:rPr lang="en-US" sz="4000" dirty="0">
                <a:solidFill>
                  <a:schemeClr val="bg1"/>
                </a:solidFill>
              </a:rPr>
              <a:t> y Guerra Civil de 1891</a:t>
            </a:r>
            <a:br>
              <a:rPr lang="en-US" sz="4000" dirty="0">
                <a:solidFill>
                  <a:schemeClr val="bg1"/>
                </a:solidFill>
              </a:rPr>
            </a:br>
            <a:br>
              <a:rPr lang="en-US" sz="4000" dirty="0">
                <a:solidFill>
                  <a:schemeClr val="bg1"/>
                </a:solidFill>
              </a:rPr>
            </a:br>
            <a:br>
              <a:rPr lang="es-ES_tradnl" sz="4000" noProof="0" dirty="0">
                <a:solidFill>
                  <a:schemeClr val="bg1"/>
                </a:solidFill>
              </a:rPr>
            </a:br>
            <a:endParaRPr lang="es-ES_tradnl" sz="4000" noProof="0" dirty="0">
              <a:solidFill>
                <a:schemeClr val="bg1"/>
              </a:solidFill>
            </a:endParaRPr>
          </a:p>
        </p:txBody>
      </p:sp>
      <p:sp>
        <p:nvSpPr>
          <p:cNvPr id="19" name="Rectangle 18">
            <a:extLst>
              <a:ext uri="{FF2B5EF4-FFF2-40B4-BE49-F238E27FC236}">
                <a16:creationId xmlns:a16="http://schemas.microsoft.com/office/drawing/2014/main" id="{55294EBE-2240-68D8-24C7-09D2EF05D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1" name="Rectangle 20">
            <a:extLst>
              <a:ext uri="{FF2B5EF4-FFF2-40B4-BE49-F238E27FC236}">
                <a16:creationId xmlns:a16="http://schemas.microsoft.com/office/drawing/2014/main" id="{3B6BA5A0-0C47-235E-94F6-EFF011763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Marcador de contenido 2">
            <a:extLst>
              <a:ext uri="{FF2B5EF4-FFF2-40B4-BE49-F238E27FC236}">
                <a16:creationId xmlns:a16="http://schemas.microsoft.com/office/drawing/2014/main" id="{126CAB37-2F45-EC04-E3D9-FBC01766527B}"/>
              </a:ext>
            </a:extLst>
          </p:cNvPr>
          <p:cNvSpPr>
            <a:spLocks noGrp="1"/>
          </p:cNvSpPr>
          <p:nvPr>
            <p:ph idx="1"/>
          </p:nvPr>
        </p:nvSpPr>
        <p:spPr>
          <a:xfrm>
            <a:off x="399605" y="1911728"/>
            <a:ext cx="11636188" cy="4640657"/>
          </a:xfrm>
        </p:spPr>
        <p:txBody>
          <a:bodyPr>
            <a:normAutofit fontScale="92500"/>
          </a:bodyPr>
          <a:lstStyle/>
          <a:p>
            <a:endParaRPr lang="es-CL" sz="2000" dirty="0">
              <a:latin typeface="Roboto" panose="02000000000000000000" pitchFamily="2" charset="0"/>
              <a:ea typeface="Roboto" panose="02000000000000000000" pitchFamily="2" charset="0"/>
              <a:cs typeface="Roboto" panose="02000000000000000000" pitchFamily="2" charset="0"/>
            </a:endParaRPr>
          </a:p>
          <a:p>
            <a:r>
              <a:rPr lang="es-CL" sz="2400" dirty="0">
                <a:latin typeface="Roboto" panose="02000000000000000000" pitchFamily="2" charset="0"/>
                <a:ea typeface="Roboto" panose="02000000000000000000" pitchFamily="2" charset="0"/>
                <a:cs typeface="Roboto" panose="02000000000000000000" pitchFamily="2" charset="0"/>
              </a:rPr>
              <a:t>El gobierno de Balmaceda coincidió con un momento de gran expansión económica, impulsada por el auge del salitre, pero también con un creciente conflicto político. El principal problema fue la disputa de poder entre el Presidente y el Congreso.</a:t>
            </a:r>
          </a:p>
          <a:p>
            <a:r>
              <a:rPr lang="es-CL" sz="2400" dirty="0">
                <a:latin typeface="Roboto" panose="02000000000000000000" pitchFamily="2" charset="0"/>
                <a:ea typeface="Roboto" panose="02000000000000000000" pitchFamily="2" charset="0"/>
                <a:cs typeface="Roboto" panose="02000000000000000000" pitchFamily="2" charset="0"/>
              </a:rPr>
              <a:t>Balmaceda creía que el país necesitaba un Estado fuerte y centralizado, capaz de dirigir el desarrollo nacional, mientras que los congresistas, en su mayoría representantes de la oligarquía, buscaban limitar el poder presidencial y reforzar la autoridad del Parlamento.</a:t>
            </a:r>
          </a:p>
          <a:p>
            <a:r>
              <a:rPr lang="es-CL" sz="2400" dirty="0">
                <a:latin typeface="Roboto" panose="02000000000000000000" pitchFamily="2" charset="0"/>
                <a:ea typeface="Roboto" panose="02000000000000000000" pitchFamily="2" charset="0"/>
                <a:cs typeface="Roboto" panose="02000000000000000000" pitchFamily="2" charset="0"/>
              </a:rPr>
              <a:t>En 1890, el Congreso se negó a aprobar la Ley de Presupuesto para el año siguiente, en protesta contra la forma en que Balmaceda concentraba el poder y elegía ministros sin el consentimiento parlamentario. Ante este bloqueo, Balmaceda decidió promulgar por decreto el mismo presupuesto del año anterior, argumentando que el país no podía detener su funcionamiento por una disputa política.</a:t>
            </a:r>
          </a:p>
          <a:p>
            <a:pPr marL="0" lvl="0" indent="0">
              <a:buNone/>
            </a:pPr>
            <a:endParaRPr lang="es-ES_tradnl" sz="2000" noProof="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85877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683EBC5-F4F8-C088-D1DE-C312DE746C56}"/>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80172A23-2169-476E-E89A-A4B8BC7DB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5" name="Título 4">
            <a:extLst>
              <a:ext uri="{FF2B5EF4-FFF2-40B4-BE49-F238E27FC236}">
                <a16:creationId xmlns:a16="http://schemas.microsoft.com/office/drawing/2014/main" id="{D4421B10-B3C7-9FDC-87A4-27696B9CEFC3}"/>
              </a:ext>
            </a:extLst>
          </p:cNvPr>
          <p:cNvSpPr>
            <a:spLocks noGrp="1"/>
          </p:cNvSpPr>
          <p:nvPr>
            <p:ph type="title"/>
          </p:nvPr>
        </p:nvSpPr>
        <p:spPr>
          <a:xfrm>
            <a:off x="1147945" y="391402"/>
            <a:ext cx="9888496" cy="900131"/>
          </a:xfrm>
        </p:spPr>
        <p:txBody>
          <a:bodyPr anchor="t">
            <a:normAutofit fontScale="90000"/>
          </a:bodyPr>
          <a:lstStyle/>
          <a:p>
            <a:r>
              <a:rPr lang="en-US" sz="4000" dirty="0">
                <a:solidFill>
                  <a:schemeClr val="bg1"/>
                </a:solidFill>
              </a:rPr>
              <a:t>Crisis </a:t>
            </a:r>
            <a:r>
              <a:rPr lang="en-US" sz="4000" dirty="0" err="1">
                <a:solidFill>
                  <a:schemeClr val="bg1"/>
                </a:solidFill>
              </a:rPr>
              <a:t>política</a:t>
            </a:r>
            <a:r>
              <a:rPr lang="en-US" sz="4000" dirty="0">
                <a:solidFill>
                  <a:schemeClr val="bg1"/>
                </a:solidFill>
              </a:rPr>
              <a:t> y Guerra Civil de 1891</a:t>
            </a:r>
            <a:br>
              <a:rPr lang="en-US" sz="4000" dirty="0">
                <a:solidFill>
                  <a:schemeClr val="bg1"/>
                </a:solidFill>
              </a:rPr>
            </a:br>
            <a:br>
              <a:rPr lang="en-US" sz="4000" dirty="0">
                <a:solidFill>
                  <a:schemeClr val="bg1"/>
                </a:solidFill>
              </a:rPr>
            </a:br>
            <a:br>
              <a:rPr lang="es-ES_tradnl" sz="4000" noProof="0" dirty="0">
                <a:solidFill>
                  <a:schemeClr val="bg1"/>
                </a:solidFill>
              </a:rPr>
            </a:br>
            <a:endParaRPr lang="es-ES_tradnl" sz="4000" noProof="0" dirty="0">
              <a:solidFill>
                <a:schemeClr val="bg1"/>
              </a:solidFill>
            </a:endParaRPr>
          </a:p>
        </p:txBody>
      </p:sp>
      <p:sp>
        <p:nvSpPr>
          <p:cNvPr id="19" name="Rectangle 18">
            <a:extLst>
              <a:ext uri="{FF2B5EF4-FFF2-40B4-BE49-F238E27FC236}">
                <a16:creationId xmlns:a16="http://schemas.microsoft.com/office/drawing/2014/main" id="{EE237227-FBEE-4659-CD87-DCCD5EFE80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1" name="Rectangle 20">
            <a:extLst>
              <a:ext uri="{FF2B5EF4-FFF2-40B4-BE49-F238E27FC236}">
                <a16:creationId xmlns:a16="http://schemas.microsoft.com/office/drawing/2014/main" id="{8085C28A-5414-E27D-BEE6-E9DB968FE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Marcador de contenido 2">
            <a:extLst>
              <a:ext uri="{FF2B5EF4-FFF2-40B4-BE49-F238E27FC236}">
                <a16:creationId xmlns:a16="http://schemas.microsoft.com/office/drawing/2014/main" id="{1CF370DD-D014-9444-9692-0B6C9940A063}"/>
              </a:ext>
            </a:extLst>
          </p:cNvPr>
          <p:cNvSpPr>
            <a:spLocks noGrp="1"/>
          </p:cNvSpPr>
          <p:nvPr>
            <p:ph idx="1"/>
          </p:nvPr>
        </p:nvSpPr>
        <p:spPr>
          <a:xfrm>
            <a:off x="274099" y="2136910"/>
            <a:ext cx="11636188" cy="4640657"/>
          </a:xfrm>
        </p:spPr>
        <p:txBody>
          <a:bodyPr>
            <a:normAutofit/>
          </a:bodyPr>
          <a:lstStyle/>
          <a:p>
            <a:r>
              <a:rPr lang="es-CL" sz="2000" dirty="0">
                <a:latin typeface="Roboto" panose="02000000000000000000" pitchFamily="2" charset="0"/>
                <a:ea typeface="Roboto" panose="02000000000000000000" pitchFamily="2" charset="0"/>
                <a:cs typeface="Roboto" panose="02000000000000000000" pitchFamily="2" charset="0"/>
              </a:rPr>
              <a:t>Las tensiones aumentaron cuando Balmaceda decidió gobernar sin la aprobación del Congreso, lo que fue interpretado como un acto autoritario. En 1891, el conflicto llegó a su punto máximo: el Congreso declaró ilegítimo su gobierno, y el país se dividió entre los balmacedistas (leales al Presidente) y los congresistas, apoyados por gran parte de la Armada.</a:t>
            </a:r>
          </a:p>
          <a:p>
            <a:endParaRPr lang="es-CL" sz="20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Este enfrentamiento se transformó en la Guerra Civil de 1891, una de las más graves en la historia de Chile. Murieron aprox. 10 mil personas, más que en la Guerra del Pacífico.  La guerra terminó con la derrota del ejército presidencial en la batalla de Placilla, el 28 de agosto de 1891.</a:t>
            </a:r>
          </a:p>
          <a:p>
            <a:endParaRPr lang="es-CL" sz="20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Pocos días después, el 19 de septiembre de 1891, José Manuel Balmaceda se quitó la vida en la Legación Argentina, donde se había refugiado. Con su muerte, terminó el régimen presidencial fuerte del siglo XIX y comenzó un nuevo período conocido como el Régimen Parlamentario (1891–1925), caracterizado por el dominio del Congreso sobre el poder ejecutivo.</a:t>
            </a:r>
          </a:p>
          <a:p>
            <a:pPr marL="0" lvl="0" indent="0">
              <a:buNone/>
            </a:pPr>
            <a:endParaRPr lang="es-ES_tradnl" sz="2000" noProof="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68030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Imagen 10">
            <a:extLst>
              <a:ext uri="{FF2B5EF4-FFF2-40B4-BE49-F238E27FC236}">
                <a16:creationId xmlns:a16="http://schemas.microsoft.com/office/drawing/2014/main" id="{095E435B-152E-2652-FDEC-47FEC408A3FE}"/>
              </a:ext>
            </a:extLst>
          </p:cNvPr>
          <p:cNvPicPr>
            <a:picLocks noChangeAspect="1"/>
          </p:cNvPicPr>
          <p:nvPr/>
        </p:nvPicPr>
        <p:blipFill>
          <a:blip r:embed="rId2"/>
          <a:srcRect l="2895" r="8206" b="-3"/>
          <a:stretch>
            <a:fillRect/>
          </a:stretch>
        </p:blipFill>
        <p:spPr>
          <a:xfrm>
            <a:off x="4104905" y="163247"/>
            <a:ext cx="3793268" cy="6514565"/>
          </a:xfrm>
          <a:prstGeom prst="rect">
            <a:avLst/>
          </a:prstGeom>
        </p:spPr>
      </p:pic>
      <p:pic>
        <p:nvPicPr>
          <p:cNvPr id="13" name="Imagen 12">
            <a:extLst>
              <a:ext uri="{FF2B5EF4-FFF2-40B4-BE49-F238E27FC236}">
                <a16:creationId xmlns:a16="http://schemas.microsoft.com/office/drawing/2014/main" id="{1C12DE54-0EB2-65B3-96D2-498812FB36CD}"/>
              </a:ext>
            </a:extLst>
          </p:cNvPr>
          <p:cNvPicPr>
            <a:picLocks noChangeAspect="1"/>
          </p:cNvPicPr>
          <p:nvPr/>
        </p:nvPicPr>
        <p:blipFill>
          <a:blip r:embed="rId3"/>
          <a:srcRect l="4483" r="6937" b="-3"/>
          <a:stretch>
            <a:fillRect/>
          </a:stretch>
        </p:blipFill>
        <p:spPr>
          <a:xfrm>
            <a:off x="8087096" y="171716"/>
            <a:ext cx="3822924" cy="6514565"/>
          </a:xfrm>
          <a:prstGeom prst="rect">
            <a:avLst/>
          </a:prstGeom>
        </p:spPr>
      </p:pic>
      <p:pic>
        <p:nvPicPr>
          <p:cNvPr id="9" name="Imagen 8">
            <a:extLst>
              <a:ext uri="{FF2B5EF4-FFF2-40B4-BE49-F238E27FC236}">
                <a16:creationId xmlns:a16="http://schemas.microsoft.com/office/drawing/2014/main" id="{0070505F-C444-2562-1A94-706F1D7492A1}"/>
              </a:ext>
            </a:extLst>
          </p:cNvPr>
          <p:cNvPicPr>
            <a:picLocks noChangeAspect="1"/>
          </p:cNvPicPr>
          <p:nvPr/>
        </p:nvPicPr>
        <p:blipFill>
          <a:blip r:embed="rId4"/>
          <a:srcRect l="2199" r="11084" b="-3"/>
          <a:stretch>
            <a:fillRect/>
          </a:stretch>
        </p:blipFill>
        <p:spPr>
          <a:xfrm>
            <a:off x="64313" y="171716"/>
            <a:ext cx="3799007" cy="6514565"/>
          </a:xfrm>
          <a:prstGeom prst="rect">
            <a:avLst/>
          </a:prstGeom>
        </p:spPr>
      </p:pic>
    </p:spTree>
    <p:extLst>
      <p:ext uri="{BB962C8B-B14F-4D97-AF65-F5344CB8AC3E}">
        <p14:creationId xmlns:p14="http://schemas.microsoft.com/office/powerpoint/2010/main" val="3458935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7A96CD-76C4-0DC8-7F53-0B47D9298304}"/>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C3EB2CF-035D-25DB-B842-F9C334429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CuadroTexto 5">
            <a:extLst>
              <a:ext uri="{FF2B5EF4-FFF2-40B4-BE49-F238E27FC236}">
                <a16:creationId xmlns:a16="http://schemas.microsoft.com/office/drawing/2014/main" id="{EC32BD2C-6F12-9015-8A82-0FFECB8E1C3F}"/>
              </a:ext>
            </a:extLst>
          </p:cNvPr>
          <p:cNvSpPr txBox="1"/>
          <p:nvPr/>
        </p:nvSpPr>
        <p:spPr>
          <a:xfrm>
            <a:off x="8087096" y="1282535"/>
            <a:ext cx="184731" cy="369332"/>
          </a:xfrm>
          <a:prstGeom prst="rect">
            <a:avLst/>
          </a:prstGeom>
          <a:noFill/>
        </p:spPr>
        <p:txBody>
          <a:bodyPr wrap="none" rtlCol="0">
            <a:spAutoFit/>
          </a:bodyPr>
          <a:lstStyle/>
          <a:p>
            <a:endParaRPr lang="es-CL" dirty="0"/>
          </a:p>
        </p:txBody>
      </p:sp>
      <p:sp>
        <p:nvSpPr>
          <p:cNvPr id="7" name="CuadroTexto 6">
            <a:extLst>
              <a:ext uri="{FF2B5EF4-FFF2-40B4-BE49-F238E27FC236}">
                <a16:creationId xmlns:a16="http://schemas.microsoft.com/office/drawing/2014/main" id="{EF2F23ED-274A-0396-11DA-C74450A31096}"/>
              </a:ext>
            </a:extLst>
          </p:cNvPr>
          <p:cNvSpPr txBox="1"/>
          <p:nvPr/>
        </p:nvSpPr>
        <p:spPr>
          <a:xfrm>
            <a:off x="11159067" y="-1032933"/>
            <a:ext cx="184731" cy="369332"/>
          </a:xfrm>
          <a:prstGeom prst="rect">
            <a:avLst/>
          </a:prstGeom>
          <a:noFill/>
        </p:spPr>
        <p:txBody>
          <a:bodyPr wrap="none" rtlCol="0">
            <a:spAutoFit/>
          </a:bodyPr>
          <a:lstStyle/>
          <a:p>
            <a:endParaRPr lang="es-CL" dirty="0"/>
          </a:p>
        </p:txBody>
      </p:sp>
      <p:pic>
        <p:nvPicPr>
          <p:cNvPr id="3" name="Imagen 2">
            <a:extLst>
              <a:ext uri="{FF2B5EF4-FFF2-40B4-BE49-F238E27FC236}">
                <a16:creationId xmlns:a16="http://schemas.microsoft.com/office/drawing/2014/main" id="{C1DBE2B5-295D-1759-A5B3-0FB8AC613CF2}"/>
              </a:ext>
            </a:extLst>
          </p:cNvPr>
          <p:cNvPicPr>
            <a:picLocks noChangeAspect="1"/>
          </p:cNvPicPr>
          <p:nvPr/>
        </p:nvPicPr>
        <p:blipFill>
          <a:blip r:embed="rId2"/>
          <a:stretch>
            <a:fillRect/>
          </a:stretch>
        </p:blipFill>
        <p:spPr>
          <a:xfrm>
            <a:off x="158110" y="217409"/>
            <a:ext cx="7772400" cy="3058815"/>
          </a:xfrm>
          <a:prstGeom prst="rect">
            <a:avLst/>
          </a:prstGeom>
        </p:spPr>
      </p:pic>
      <p:pic>
        <p:nvPicPr>
          <p:cNvPr id="5" name="Imagen 4">
            <a:extLst>
              <a:ext uri="{FF2B5EF4-FFF2-40B4-BE49-F238E27FC236}">
                <a16:creationId xmlns:a16="http://schemas.microsoft.com/office/drawing/2014/main" id="{7B5C69FF-6F43-F13B-381C-5118C31071CB}"/>
              </a:ext>
            </a:extLst>
          </p:cNvPr>
          <p:cNvPicPr>
            <a:picLocks noChangeAspect="1"/>
          </p:cNvPicPr>
          <p:nvPr/>
        </p:nvPicPr>
        <p:blipFill>
          <a:blip r:embed="rId3"/>
          <a:stretch>
            <a:fillRect/>
          </a:stretch>
        </p:blipFill>
        <p:spPr>
          <a:xfrm>
            <a:off x="314696" y="3398683"/>
            <a:ext cx="7772400" cy="3241908"/>
          </a:xfrm>
          <a:prstGeom prst="rect">
            <a:avLst/>
          </a:prstGeom>
        </p:spPr>
      </p:pic>
    </p:spTree>
    <p:extLst>
      <p:ext uri="{BB962C8B-B14F-4D97-AF65-F5344CB8AC3E}">
        <p14:creationId xmlns:p14="http://schemas.microsoft.com/office/powerpoint/2010/main" val="2983216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034DA9D-E0DF-5E32-9FBC-28DBAB354E97}"/>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1126FCEF-AB80-C58D-1CA4-9108FD5F7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Title 1">
            <a:extLst>
              <a:ext uri="{FF2B5EF4-FFF2-40B4-BE49-F238E27FC236}">
                <a16:creationId xmlns:a16="http://schemas.microsoft.com/office/drawing/2014/main" id="{6E0958AB-A2BE-D7A3-B98C-B97EDF2F151A}"/>
              </a:ext>
            </a:extLst>
          </p:cNvPr>
          <p:cNvSpPr>
            <a:spLocks noGrp="1"/>
          </p:cNvSpPr>
          <p:nvPr>
            <p:ph type="title"/>
          </p:nvPr>
        </p:nvSpPr>
        <p:spPr>
          <a:xfrm>
            <a:off x="1156851" y="637762"/>
            <a:ext cx="9888496" cy="900131"/>
          </a:xfrm>
        </p:spPr>
        <p:txBody>
          <a:bodyPr anchor="t">
            <a:normAutofit fontScale="90000"/>
          </a:bodyPr>
          <a:lstStyle/>
          <a:p>
            <a:pPr algn="l"/>
            <a:r>
              <a:rPr lang="es-ES_tradnl" sz="4000" noProof="0" dirty="0">
                <a:solidFill>
                  <a:schemeClr val="bg1"/>
                </a:solidFill>
              </a:rPr>
              <a:t>República oligárquica y Guerra Civil de 1891</a:t>
            </a:r>
            <a:br>
              <a:rPr lang="es-ES_tradnl" sz="4000" noProof="0" dirty="0">
                <a:solidFill>
                  <a:schemeClr val="bg1"/>
                </a:solidFill>
              </a:rPr>
            </a:br>
            <a:br>
              <a:rPr lang="es-ES_tradnl" sz="4000" noProof="0" dirty="0">
                <a:solidFill>
                  <a:schemeClr val="bg1"/>
                </a:solidFill>
              </a:rPr>
            </a:br>
            <a:endParaRPr lang="es-ES_tradnl" sz="4000" noProof="0" dirty="0">
              <a:solidFill>
                <a:schemeClr val="bg1"/>
              </a:solidFill>
            </a:endParaRPr>
          </a:p>
        </p:txBody>
      </p:sp>
      <p:sp>
        <p:nvSpPr>
          <p:cNvPr id="28" name="Rectangle 27">
            <a:extLst>
              <a:ext uri="{FF2B5EF4-FFF2-40B4-BE49-F238E27FC236}">
                <a16:creationId xmlns:a16="http://schemas.microsoft.com/office/drawing/2014/main" id="{736F2AB7-9F49-6BFB-B440-9AB73D74A4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0" name="Rectangle 29">
            <a:extLst>
              <a:ext uri="{FF2B5EF4-FFF2-40B4-BE49-F238E27FC236}">
                <a16:creationId xmlns:a16="http://schemas.microsoft.com/office/drawing/2014/main" id="{1C007589-53DE-A701-A605-F5CBC0B11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Content Placeholder 2">
            <a:extLst>
              <a:ext uri="{FF2B5EF4-FFF2-40B4-BE49-F238E27FC236}">
                <a16:creationId xmlns:a16="http://schemas.microsoft.com/office/drawing/2014/main" id="{DA9B9917-0AAC-697C-F39B-5FD61707D466}"/>
              </a:ext>
            </a:extLst>
          </p:cNvPr>
          <p:cNvSpPr>
            <a:spLocks noGrp="1"/>
          </p:cNvSpPr>
          <p:nvPr>
            <p:ph idx="1"/>
          </p:nvPr>
        </p:nvSpPr>
        <p:spPr>
          <a:xfrm>
            <a:off x="1155548" y="2217343"/>
            <a:ext cx="9880893" cy="3959619"/>
          </a:xfrm>
        </p:spPr>
        <p:txBody>
          <a:bodyPr>
            <a:normAutofit/>
          </a:bodyPr>
          <a:lstStyle/>
          <a:p>
            <a:pPr marL="0" indent="0">
              <a:lnSpc>
                <a:spcPct val="90000"/>
              </a:lnSpc>
              <a:buNone/>
            </a:pPr>
            <a:r>
              <a:rPr lang="es-ES_tradnl" sz="2800" noProof="0" dirty="0"/>
              <a:t>Durante los llamados decenios -los gobiernos de Prieto, Bulnes, Montt y Pérez-, se impulsaron obras públicas, códigos legales y la expansión de la educación, pero siempre bajo el control del Estado y las élites. L</a:t>
            </a:r>
          </a:p>
          <a:p>
            <a:pPr marL="0" indent="0">
              <a:lnSpc>
                <a:spcPct val="90000"/>
              </a:lnSpc>
              <a:buNone/>
            </a:pPr>
            <a:r>
              <a:rPr lang="es-ES_tradnl" sz="2800" noProof="0" dirty="0"/>
              <a:t>a educación, por ejemplo, fue concebida como un medio de civilizar y moralizar a la población, más que de democratizar el conocimiento. En este sentido, la ideología del orden se sostenía en la idea de un Estado paternalista y tutelar, que debía guiar a una sociedad considerada inmadura.</a:t>
            </a:r>
          </a:p>
        </p:txBody>
      </p:sp>
    </p:spTree>
    <p:extLst>
      <p:ext uri="{BB962C8B-B14F-4D97-AF65-F5344CB8AC3E}">
        <p14:creationId xmlns:p14="http://schemas.microsoft.com/office/powerpoint/2010/main" val="700754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72536E-D765-DFFA-99AA-7C5543611FC4}"/>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4FED254-3C5C-DA0C-B4A6-2D920FAB88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CuadroTexto 5">
            <a:extLst>
              <a:ext uri="{FF2B5EF4-FFF2-40B4-BE49-F238E27FC236}">
                <a16:creationId xmlns:a16="http://schemas.microsoft.com/office/drawing/2014/main" id="{E4AFBE93-20F5-009B-5E23-CF6D2BA1457C}"/>
              </a:ext>
            </a:extLst>
          </p:cNvPr>
          <p:cNvSpPr txBox="1"/>
          <p:nvPr/>
        </p:nvSpPr>
        <p:spPr>
          <a:xfrm>
            <a:off x="8087096" y="1282535"/>
            <a:ext cx="184731" cy="369332"/>
          </a:xfrm>
          <a:prstGeom prst="rect">
            <a:avLst/>
          </a:prstGeom>
          <a:noFill/>
        </p:spPr>
        <p:txBody>
          <a:bodyPr wrap="none" rtlCol="0">
            <a:spAutoFit/>
          </a:bodyPr>
          <a:lstStyle/>
          <a:p>
            <a:endParaRPr lang="es-CL" dirty="0"/>
          </a:p>
        </p:txBody>
      </p:sp>
      <p:sp>
        <p:nvSpPr>
          <p:cNvPr id="7" name="CuadroTexto 6">
            <a:extLst>
              <a:ext uri="{FF2B5EF4-FFF2-40B4-BE49-F238E27FC236}">
                <a16:creationId xmlns:a16="http://schemas.microsoft.com/office/drawing/2014/main" id="{38779DC2-EC66-0BC7-B3D1-5C4D93A9A90F}"/>
              </a:ext>
            </a:extLst>
          </p:cNvPr>
          <p:cNvSpPr txBox="1"/>
          <p:nvPr/>
        </p:nvSpPr>
        <p:spPr>
          <a:xfrm>
            <a:off x="11159067" y="-1032933"/>
            <a:ext cx="184731" cy="369332"/>
          </a:xfrm>
          <a:prstGeom prst="rect">
            <a:avLst/>
          </a:prstGeom>
          <a:noFill/>
        </p:spPr>
        <p:txBody>
          <a:bodyPr wrap="none" rtlCol="0">
            <a:spAutoFit/>
          </a:bodyPr>
          <a:lstStyle/>
          <a:p>
            <a:endParaRPr lang="es-CL" dirty="0"/>
          </a:p>
        </p:txBody>
      </p:sp>
      <p:pic>
        <p:nvPicPr>
          <p:cNvPr id="4" name="Imagen 3">
            <a:extLst>
              <a:ext uri="{FF2B5EF4-FFF2-40B4-BE49-F238E27FC236}">
                <a16:creationId xmlns:a16="http://schemas.microsoft.com/office/drawing/2014/main" id="{558F210C-65D5-C5AF-9C8C-9F6F578CC7E4}"/>
              </a:ext>
            </a:extLst>
          </p:cNvPr>
          <p:cNvPicPr>
            <a:picLocks noChangeAspect="1"/>
          </p:cNvPicPr>
          <p:nvPr/>
        </p:nvPicPr>
        <p:blipFill>
          <a:blip r:embed="rId2"/>
          <a:stretch>
            <a:fillRect/>
          </a:stretch>
        </p:blipFill>
        <p:spPr>
          <a:xfrm>
            <a:off x="499427" y="624417"/>
            <a:ext cx="7772400" cy="5185333"/>
          </a:xfrm>
          <a:prstGeom prst="rect">
            <a:avLst/>
          </a:prstGeom>
        </p:spPr>
      </p:pic>
    </p:spTree>
    <p:extLst>
      <p:ext uri="{BB962C8B-B14F-4D97-AF65-F5344CB8AC3E}">
        <p14:creationId xmlns:p14="http://schemas.microsoft.com/office/powerpoint/2010/main" val="1878300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7F8E13-62D3-498D-9DC5-1D1ABB700CC7}"/>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7E2EAC3-9CEA-7FCF-9683-BAA520016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CuadroTexto 5">
            <a:extLst>
              <a:ext uri="{FF2B5EF4-FFF2-40B4-BE49-F238E27FC236}">
                <a16:creationId xmlns:a16="http://schemas.microsoft.com/office/drawing/2014/main" id="{B5729E4B-183D-B29B-8489-BF4D9F2FA7A7}"/>
              </a:ext>
            </a:extLst>
          </p:cNvPr>
          <p:cNvSpPr txBox="1"/>
          <p:nvPr/>
        </p:nvSpPr>
        <p:spPr>
          <a:xfrm>
            <a:off x="8087096" y="1282535"/>
            <a:ext cx="184731" cy="369332"/>
          </a:xfrm>
          <a:prstGeom prst="rect">
            <a:avLst/>
          </a:prstGeom>
          <a:noFill/>
        </p:spPr>
        <p:txBody>
          <a:bodyPr wrap="none" rtlCol="0">
            <a:spAutoFit/>
          </a:bodyPr>
          <a:lstStyle/>
          <a:p>
            <a:endParaRPr lang="es-CL" dirty="0"/>
          </a:p>
        </p:txBody>
      </p:sp>
      <p:sp>
        <p:nvSpPr>
          <p:cNvPr id="7" name="CuadroTexto 6">
            <a:extLst>
              <a:ext uri="{FF2B5EF4-FFF2-40B4-BE49-F238E27FC236}">
                <a16:creationId xmlns:a16="http://schemas.microsoft.com/office/drawing/2014/main" id="{2914FFDA-62B2-266C-0F4F-CBC034D3FF32}"/>
              </a:ext>
            </a:extLst>
          </p:cNvPr>
          <p:cNvSpPr txBox="1"/>
          <p:nvPr/>
        </p:nvSpPr>
        <p:spPr>
          <a:xfrm>
            <a:off x="11159067" y="-1032933"/>
            <a:ext cx="184731" cy="369332"/>
          </a:xfrm>
          <a:prstGeom prst="rect">
            <a:avLst/>
          </a:prstGeom>
          <a:noFill/>
        </p:spPr>
        <p:txBody>
          <a:bodyPr wrap="none" rtlCol="0">
            <a:spAutoFit/>
          </a:bodyPr>
          <a:lstStyle/>
          <a:p>
            <a:endParaRPr lang="es-CL" dirty="0"/>
          </a:p>
        </p:txBody>
      </p:sp>
      <p:sp>
        <p:nvSpPr>
          <p:cNvPr id="2" name="CuadroTexto 1">
            <a:extLst>
              <a:ext uri="{FF2B5EF4-FFF2-40B4-BE49-F238E27FC236}">
                <a16:creationId xmlns:a16="http://schemas.microsoft.com/office/drawing/2014/main" id="{4D904351-B960-9526-B742-4CB347517C0E}"/>
              </a:ext>
            </a:extLst>
          </p:cNvPr>
          <p:cNvSpPr txBox="1"/>
          <p:nvPr/>
        </p:nvSpPr>
        <p:spPr>
          <a:xfrm>
            <a:off x="355600" y="186266"/>
            <a:ext cx="11480800" cy="6863417"/>
          </a:xfrm>
          <a:prstGeom prst="rect">
            <a:avLst/>
          </a:prstGeom>
          <a:noFill/>
        </p:spPr>
        <p:txBody>
          <a:bodyPr wrap="square" rtlCol="0">
            <a:spAutoFit/>
          </a:bodyPr>
          <a:lstStyle/>
          <a:p>
            <a:r>
              <a:rPr lang="es-CL" sz="2000" dirty="0"/>
              <a:t>La lucha ideológica central en Chile entre 1833 y 1891 fue la confrontación entre el proyecto conservador-autoritario y el ideario liberal burgués por el control de la estructura del Estado y la sociedad.</a:t>
            </a:r>
          </a:p>
          <a:p>
            <a:endParaRPr lang="es-CL" sz="2000" dirty="0"/>
          </a:p>
          <a:p>
            <a:r>
              <a:rPr lang="es-CL" sz="2000" dirty="0"/>
              <a:t>1. </a:t>
            </a:r>
            <a:r>
              <a:rPr lang="es-CL" sz="2000" b="1" dirty="0"/>
              <a:t>El Paradigma Conservador </a:t>
            </a:r>
            <a:r>
              <a:rPr lang="es-CL" sz="2000" dirty="0"/>
              <a:t>(1833-1861): Prioridad al Orden. El proyecto, consolidado con la Constitución de 1833, consagró un sistema </a:t>
            </a:r>
            <a:r>
              <a:rPr lang="es-CL" sz="2000" b="1" dirty="0"/>
              <a:t>presidencialista, autoritario y centralizado. La aristocracia conservadora, bajo la influencia de Diego Portales, priorizó el orden y la estabilidad y buscó imponer la "costumbre de obedecer", creyendo que la inestabilidad previa se debía a la aplicación de teorías liberales ajenas a la realidad chilena. Este autoritarismo se legitimó como un complemento necesario del "orden natural" del </a:t>
            </a:r>
            <a:r>
              <a:rPr lang="es-CL" sz="2000" dirty="0"/>
              <a:t>país.</a:t>
            </a:r>
          </a:p>
          <a:p>
            <a:r>
              <a:rPr lang="es-CL" sz="2000" dirty="0"/>
              <a:t>2</a:t>
            </a:r>
            <a:r>
              <a:rPr lang="es-CL" sz="2000" b="1" dirty="0"/>
              <a:t>. El Ascenso Liberal </a:t>
            </a:r>
            <a:r>
              <a:rPr lang="es-CL" sz="2000" dirty="0"/>
              <a:t>(1861-1891): Prioridad a la Libertad. Impulsada por la burguesía enriquecida por la minería y el comercio, la ideología liberal buscó reducir el excesivo poder presidencial. El Partido Liberal logró importantes reformas a la Constitución de 1833, como la prohibición de la reelección presidencial a partir de 1871.</a:t>
            </a:r>
          </a:p>
          <a:p>
            <a:r>
              <a:rPr lang="es-CL" sz="2000" dirty="0"/>
              <a:t>3. </a:t>
            </a:r>
            <a:r>
              <a:rPr lang="es-CL" sz="2000" b="1" dirty="0"/>
              <a:t>La Batalla por la Secularización. </a:t>
            </a:r>
            <a:r>
              <a:rPr lang="es-CL" sz="2000" dirty="0"/>
              <a:t>El liberalismo promovió la secularización y se opuso a la influencia de la Iglesia. Esta lucha se materializó en la promulgación de las Leyes Laicas entre 1883 y 1885, que establecieron instituciones civiles como el matrimonio civil, el registro civil y los cementerios laicos.</a:t>
            </a:r>
          </a:p>
          <a:p>
            <a:r>
              <a:rPr lang="es-CL" sz="2000" dirty="0"/>
              <a:t>4</a:t>
            </a:r>
            <a:r>
              <a:rPr lang="es-CL" sz="2000" b="1" dirty="0"/>
              <a:t>. El Clímax</a:t>
            </a:r>
            <a:r>
              <a:rPr lang="es-CL" sz="2000" dirty="0"/>
              <a:t>: El Salitre y la Guerra Civil. El conflicto se exacerbó por una contradicción de poder: mientras el presidente perdía atribuciones políticas formales debido a las reformas liberales, el Estado central (y por ende el Ejecutivo) ganaba inmenso poder económico gracias a las rentas del salitre. La Guerra Civil de 1891 fue la disputa interna por el control de esta riqueza fiscal, resultando en la instauración del régimen parlamentario.</a:t>
            </a:r>
          </a:p>
          <a:p>
            <a:endParaRPr lang="es-CL" sz="2000" dirty="0"/>
          </a:p>
        </p:txBody>
      </p:sp>
    </p:spTree>
    <p:extLst>
      <p:ext uri="{BB962C8B-B14F-4D97-AF65-F5344CB8AC3E}">
        <p14:creationId xmlns:p14="http://schemas.microsoft.com/office/powerpoint/2010/main" val="2219006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6CB6BB4-6F3B-438B-7A12-EE9185D4BDB8}"/>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18AEB7B6-C267-22F9-4A2E-91D5FE050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5" name="Título 4">
            <a:extLst>
              <a:ext uri="{FF2B5EF4-FFF2-40B4-BE49-F238E27FC236}">
                <a16:creationId xmlns:a16="http://schemas.microsoft.com/office/drawing/2014/main" id="{E40F2C92-2582-1108-9271-30E2F4A5DD0D}"/>
              </a:ext>
            </a:extLst>
          </p:cNvPr>
          <p:cNvSpPr>
            <a:spLocks noGrp="1"/>
          </p:cNvSpPr>
          <p:nvPr>
            <p:ph type="title"/>
          </p:nvPr>
        </p:nvSpPr>
        <p:spPr>
          <a:xfrm>
            <a:off x="1155548" y="-219093"/>
            <a:ext cx="9888496" cy="900131"/>
          </a:xfrm>
        </p:spPr>
        <p:txBody>
          <a:bodyPr anchor="t">
            <a:normAutofit fontScale="90000"/>
          </a:bodyPr>
          <a:lstStyle/>
          <a:p>
            <a:pPr algn="l"/>
            <a:r>
              <a:rPr lang="es-ES_tradnl" sz="4000" noProof="0" dirty="0">
                <a:solidFill>
                  <a:schemeClr val="bg1"/>
                </a:solidFill>
              </a:rPr>
              <a:t> </a:t>
            </a:r>
            <a:br>
              <a:rPr lang="es-ES_tradnl" sz="4000" noProof="0" dirty="0">
                <a:solidFill>
                  <a:schemeClr val="bg1"/>
                </a:solidFill>
              </a:rPr>
            </a:br>
            <a:r>
              <a:rPr lang="es-ES_tradnl" sz="4000" noProof="0" dirty="0">
                <a:solidFill>
                  <a:schemeClr val="bg1"/>
                </a:solidFill>
              </a:rPr>
              <a:t>Régimen Parlamentario o Crisis del Régimen Liberal (1891–1925)</a:t>
            </a:r>
            <a:br>
              <a:rPr lang="es-ES_tradnl" sz="4000" noProof="0" dirty="0">
                <a:solidFill>
                  <a:schemeClr val="bg1"/>
                </a:solidFill>
              </a:rPr>
            </a:br>
            <a:endParaRPr lang="es-ES_tradnl" sz="4000" noProof="0" dirty="0">
              <a:solidFill>
                <a:schemeClr val="bg1"/>
              </a:solidFill>
            </a:endParaRPr>
          </a:p>
        </p:txBody>
      </p:sp>
      <p:sp>
        <p:nvSpPr>
          <p:cNvPr id="19" name="Rectangle 18">
            <a:extLst>
              <a:ext uri="{FF2B5EF4-FFF2-40B4-BE49-F238E27FC236}">
                <a16:creationId xmlns:a16="http://schemas.microsoft.com/office/drawing/2014/main" id="{5BCB194D-0BC3-5FFF-1ABA-C8FDA96C44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1" name="Rectangle 20">
            <a:extLst>
              <a:ext uri="{FF2B5EF4-FFF2-40B4-BE49-F238E27FC236}">
                <a16:creationId xmlns:a16="http://schemas.microsoft.com/office/drawing/2014/main" id="{6D306952-B32A-CD28-F41B-855EDC0C1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Marcador de contenido 2">
            <a:extLst>
              <a:ext uri="{FF2B5EF4-FFF2-40B4-BE49-F238E27FC236}">
                <a16:creationId xmlns:a16="http://schemas.microsoft.com/office/drawing/2014/main" id="{6B1A6EE5-8D3F-A40A-2AC7-DEABC83D92BB}"/>
              </a:ext>
            </a:extLst>
          </p:cNvPr>
          <p:cNvSpPr>
            <a:spLocks noGrp="1"/>
          </p:cNvSpPr>
          <p:nvPr>
            <p:ph idx="1"/>
          </p:nvPr>
        </p:nvSpPr>
        <p:spPr>
          <a:xfrm>
            <a:off x="1155548" y="2217343"/>
            <a:ext cx="9880893" cy="3959619"/>
          </a:xfrm>
        </p:spPr>
        <p:txBody>
          <a:bodyPr>
            <a:normAutofit fontScale="92500" lnSpcReduction="20000"/>
          </a:bodyPr>
          <a:lstStyle/>
          <a:p>
            <a:pPr lvl="0"/>
            <a:r>
              <a:rPr lang="en-CL" sz="2400" b="1" dirty="0"/>
              <a:t>Prolongación del orden natural:</a:t>
            </a:r>
            <a:r>
              <a:rPr lang="en-CL" sz="2400" dirty="0"/>
              <a:t> Se buscó legitimar el régimen relacionando la estabilidad con la naturaleza misma de Chile. El autoritarismo se transformó en una “prolongación civil del orden natural”, lo que implicaba que su predominio político era inmutable.</a:t>
            </a:r>
          </a:p>
          <a:p>
            <a:pPr lvl="0"/>
            <a:r>
              <a:rPr lang="en-CL" sz="2400" b="1" dirty="0"/>
              <a:t>Excepcionalidad chilena:</a:t>
            </a:r>
            <a:r>
              <a:rPr lang="en-CL" sz="2400" dirty="0"/>
              <a:t> Se difundió la noción de Chile como una nación estable donde imperaban la ley y el orden, un verdadero “asilo contra la opresión” en medio de la América convulsionada. Esta estabilidad fue el rasgo esgrimido para distinguir a Chile de las demás repúblicas americanas en el siglo XIX.</a:t>
            </a:r>
          </a:p>
          <a:p>
            <a:pPr lvl="0"/>
            <a:r>
              <a:rPr lang="en-CL" sz="2400" b="1" dirty="0"/>
              <a:t>El precio del orden:</a:t>
            </a:r>
            <a:r>
              <a:rPr lang="en-CL" sz="2400" dirty="0"/>
              <a:t> La estabilidad se logró mediante el autoritarismo, que implicó modalidades represivas (estados de excepción, prisiones arbitrarias, censura) contra la “anarquía” y los opositores liberales. Portales, aunque ajeno a las teorías, actuó de forma personalista y autoritaria, sin importarle pasar por encima de la ley para imponer el orden.</a:t>
            </a:r>
          </a:p>
          <a:p>
            <a:pPr marL="0" indent="0">
              <a:lnSpc>
                <a:spcPct val="90000"/>
              </a:lnSpc>
              <a:buNone/>
            </a:pPr>
            <a:br>
              <a:rPr lang="es-ES_tradnl" sz="1000" noProof="0" dirty="0"/>
            </a:br>
            <a:endParaRPr lang="es-ES_tradnl" sz="1000" noProof="0" dirty="0"/>
          </a:p>
        </p:txBody>
      </p:sp>
    </p:spTree>
    <p:extLst>
      <p:ext uri="{BB962C8B-B14F-4D97-AF65-F5344CB8AC3E}">
        <p14:creationId xmlns:p14="http://schemas.microsoft.com/office/powerpoint/2010/main" val="2801436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66A60AD-AF13-B6F8-EB6A-38B24742CDAA}"/>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76ED732F-4B38-4CEC-6FDA-6A15A84FF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Title 1">
            <a:extLst>
              <a:ext uri="{FF2B5EF4-FFF2-40B4-BE49-F238E27FC236}">
                <a16:creationId xmlns:a16="http://schemas.microsoft.com/office/drawing/2014/main" id="{376A94AE-0AF3-A352-92E3-4651F99CDF98}"/>
              </a:ext>
            </a:extLst>
          </p:cNvPr>
          <p:cNvSpPr>
            <a:spLocks noGrp="1"/>
          </p:cNvSpPr>
          <p:nvPr>
            <p:ph type="title"/>
          </p:nvPr>
        </p:nvSpPr>
        <p:spPr>
          <a:xfrm>
            <a:off x="1156851" y="637762"/>
            <a:ext cx="9888496" cy="900131"/>
          </a:xfrm>
        </p:spPr>
        <p:txBody>
          <a:bodyPr anchor="t">
            <a:normAutofit fontScale="90000"/>
          </a:bodyPr>
          <a:lstStyle/>
          <a:p>
            <a:pPr algn="l"/>
            <a:r>
              <a:rPr lang="es-ES_tradnl" sz="4000" noProof="0" dirty="0">
                <a:solidFill>
                  <a:schemeClr val="bg1"/>
                </a:solidFill>
              </a:rPr>
              <a:t>República oligárquica y Guerra Civil de 1891</a:t>
            </a:r>
            <a:br>
              <a:rPr lang="es-ES_tradnl" sz="4000" noProof="0" dirty="0">
                <a:solidFill>
                  <a:schemeClr val="bg1"/>
                </a:solidFill>
              </a:rPr>
            </a:br>
            <a:br>
              <a:rPr lang="es-ES_tradnl" sz="4000" noProof="0" dirty="0">
                <a:solidFill>
                  <a:schemeClr val="bg1"/>
                </a:solidFill>
              </a:rPr>
            </a:br>
            <a:endParaRPr lang="es-ES_tradnl" sz="4000" noProof="0" dirty="0">
              <a:solidFill>
                <a:schemeClr val="bg1"/>
              </a:solidFill>
            </a:endParaRPr>
          </a:p>
        </p:txBody>
      </p:sp>
      <p:sp>
        <p:nvSpPr>
          <p:cNvPr id="28" name="Rectangle 27">
            <a:extLst>
              <a:ext uri="{FF2B5EF4-FFF2-40B4-BE49-F238E27FC236}">
                <a16:creationId xmlns:a16="http://schemas.microsoft.com/office/drawing/2014/main" id="{89458BA0-34E5-7D0F-C518-DFB707A3A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0" name="Rectangle 29">
            <a:extLst>
              <a:ext uri="{FF2B5EF4-FFF2-40B4-BE49-F238E27FC236}">
                <a16:creationId xmlns:a16="http://schemas.microsoft.com/office/drawing/2014/main" id="{DA09227B-E24D-5763-DA5D-5D6FB1D56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Content Placeholder 2">
            <a:extLst>
              <a:ext uri="{FF2B5EF4-FFF2-40B4-BE49-F238E27FC236}">
                <a16:creationId xmlns:a16="http://schemas.microsoft.com/office/drawing/2014/main" id="{9DDBCF71-9134-8BE4-D93A-42816BC5812E}"/>
              </a:ext>
            </a:extLst>
          </p:cNvPr>
          <p:cNvSpPr>
            <a:spLocks noGrp="1"/>
          </p:cNvSpPr>
          <p:nvPr>
            <p:ph idx="1"/>
          </p:nvPr>
        </p:nvSpPr>
        <p:spPr>
          <a:xfrm>
            <a:off x="1155548" y="2217343"/>
            <a:ext cx="9880893" cy="3959619"/>
          </a:xfrm>
        </p:spPr>
        <p:txBody>
          <a:bodyPr>
            <a:normAutofit fontScale="85000" lnSpcReduction="20000"/>
          </a:bodyPr>
          <a:lstStyle/>
          <a:p>
            <a:pPr marL="0" indent="0">
              <a:lnSpc>
                <a:spcPct val="90000"/>
              </a:lnSpc>
              <a:buNone/>
            </a:pPr>
            <a:r>
              <a:rPr lang="es-ES_tradnl" sz="2800" noProof="0" dirty="0"/>
              <a:t>A mediados del siglo XIX comenzó a surgir una nueva ideología: el liberalismo. </a:t>
            </a:r>
          </a:p>
          <a:p>
            <a:pPr marL="0" indent="0">
              <a:lnSpc>
                <a:spcPct val="90000"/>
              </a:lnSpc>
              <a:buNone/>
            </a:pPr>
            <a:r>
              <a:rPr lang="es-ES_tradnl" sz="2800" noProof="0" dirty="0"/>
              <a:t>Sus partidarios defendían la libertad de prensa, la separación entre Iglesia y Estado y la ampliación de los derechos políticos. </a:t>
            </a:r>
          </a:p>
          <a:p>
            <a:pPr marL="0" indent="0">
              <a:lnSpc>
                <a:spcPct val="90000"/>
              </a:lnSpc>
              <a:buNone/>
            </a:pPr>
            <a:endParaRPr lang="es-ES_tradnl" sz="2800" noProof="0" dirty="0"/>
          </a:p>
          <a:p>
            <a:pPr marL="0" indent="0">
              <a:lnSpc>
                <a:spcPct val="90000"/>
              </a:lnSpc>
              <a:buNone/>
            </a:pPr>
            <a:r>
              <a:rPr lang="es-ES_tradnl" sz="2800" noProof="0" dirty="0"/>
              <a:t>El liberalismo no rompía con el sistema oligárquico, pero cuestionaba el autoritarismo portaliano y buscaba mayor participación dentro del orden establecido. </a:t>
            </a:r>
          </a:p>
          <a:p>
            <a:pPr marL="0" indent="0">
              <a:lnSpc>
                <a:spcPct val="90000"/>
              </a:lnSpc>
              <a:buNone/>
            </a:pPr>
            <a:endParaRPr lang="es-ES_tradnl" sz="2800" noProof="0" dirty="0"/>
          </a:p>
          <a:p>
            <a:pPr marL="0" indent="0">
              <a:lnSpc>
                <a:spcPct val="90000"/>
              </a:lnSpc>
              <a:buNone/>
            </a:pPr>
            <a:r>
              <a:rPr lang="es-ES_tradnl" sz="2800" noProof="0" dirty="0"/>
              <a:t>A partir de 1861, con la llegada de los gobiernos liberales, se introdujeron reformas que limitaron la reelección presidencial, ampliaron las libertades civiles y fortalecieron el Congreso. Se trataba de un cambio ideológico: del valor del “orden” se pasó al valor de la “libertad”.</a:t>
            </a:r>
          </a:p>
        </p:txBody>
      </p:sp>
    </p:spTree>
    <p:extLst>
      <p:ext uri="{BB962C8B-B14F-4D97-AF65-F5344CB8AC3E}">
        <p14:creationId xmlns:p14="http://schemas.microsoft.com/office/powerpoint/2010/main" val="3753122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5E5FAF9-E911-D5D0-C4DA-C34F8AFC9BD7}"/>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C3B89915-5D19-B123-8005-EA61EC038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Title 1">
            <a:extLst>
              <a:ext uri="{FF2B5EF4-FFF2-40B4-BE49-F238E27FC236}">
                <a16:creationId xmlns:a16="http://schemas.microsoft.com/office/drawing/2014/main" id="{0B00249F-163A-F412-266E-9FC95F1D6271}"/>
              </a:ext>
            </a:extLst>
          </p:cNvPr>
          <p:cNvSpPr>
            <a:spLocks noGrp="1"/>
          </p:cNvSpPr>
          <p:nvPr>
            <p:ph type="title"/>
          </p:nvPr>
        </p:nvSpPr>
        <p:spPr>
          <a:xfrm>
            <a:off x="1156851" y="637762"/>
            <a:ext cx="9888496" cy="900131"/>
          </a:xfrm>
        </p:spPr>
        <p:txBody>
          <a:bodyPr anchor="t">
            <a:normAutofit fontScale="90000"/>
          </a:bodyPr>
          <a:lstStyle/>
          <a:p>
            <a:pPr algn="l"/>
            <a:r>
              <a:rPr lang="es-ES_tradnl" sz="4000" noProof="0" dirty="0">
                <a:solidFill>
                  <a:schemeClr val="bg1"/>
                </a:solidFill>
              </a:rPr>
              <a:t>República oligárquica y Guerra Civil de 1891</a:t>
            </a:r>
            <a:br>
              <a:rPr lang="es-ES_tradnl" sz="4000" noProof="0" dirty="0">
                <a:solidFill>
                  <a:schemeClr val="bg1"/>
                </a:solidFill>
              </a:rPr>
            </a:br>
            <a:br>
              <a:rPr lang="es-ES_tradnl" sz="4000" noProof="0" dirty="0">
                <a:solidFill>
                  <a:schemeClr val="bg1"/>
                </a:solidFill>
              </a:rPr>
            </a:br>
            <a:endParaRPr lang="es-ES_tradnl" sz="4000" noProof="0" dirty="0">
              <a:solidFill>
                <a:schemeClr val="bg1"/>
              </a:solidFill>
            </a:endParaRPr>
          </a:p>
        </p:txBody>
      </p:sp>
      <p:sp>
        <p:nvSpPr>
          <p:cNvPr id="28" name="Rectangle 27">
            <a:extLst>
              <a:ext uri="{FF2B5EF4-FFF2-40B4-BE49-F238E27FC236}">
                <a16:creationId xmlns:a16="http://schemas.microsoft.com/office/drawing/2014/main" id="{F4B410E0-8C4A-37C3-E243-B882607E0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0" name="Rectangle 29">
            <a:extLst>
              <a:ext uri="{FF2B5EF4-FFF2-40B4-BE49-F238E27FC236}">
                <a16:creationId xmlns:a16="http://schemas.microsoft.com/office/drawing/2014/main" id="{C868F301-1D63-D9CF-9757-0852B7C21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Content Placeholder 2">
            <a:extLst>
              <a:ext uri="{FF2B5EF4-FFF2-40B4-BE49-F238E27FC236}">
                <a16:creationId xmlns:a16="http://schemas.microsoft.com/office/drawing/2014/main" id="{6CEE0C6D-3BD7-DDD5-D16D-8002EA2C4F17}"/>
              </a:ext>
            </a:extLst>
          </p:cNvPr>
          <p:cNvSpPr>
            <a:spLocks noGrp="1"/>
          </p:cNvSpPr>
          <p:nvPr>
            <p:ph idx="1"/>
          </p:nvPr>
        </p:nvSpPr>
        <p:spPr>
          <a:xfrm>
            <a:off x="1155548" y="2217343"/>
            <a:ext cx="9880893" cy="3959619"/>
          </a:xfrm>
        </p:spPr>
        <p:txBody>
          <a:bodyPr>
            <a:normAutofit lnSpcReduction="10000"/>
          </a:bodyPr>
          <a:lstStyle/>
          <a:p>
            <a:pPr marL="0" indent="0">
              <a:lnSpc>
                <a:spcPct val="90000"/>
              </a:lnSpc>
              <a:buNone/>
            </a:pPr>
            <a:r>
              <a:rPr lang="es-ES_tradnl" sz="2800" dirty="0"/>
              <a:t>E</a:t>
            </a:r>
            <a:r>
              <a:rPr lang="es-ES_tradnl" sz="2800" noProof="0" dirty="0" err="1"/>
              <a:t>stas</a:t>
            </a:r>
            <a:r>
              <a:rPr lang="es-ES_tradnl" sz="2800" noProof="0" dirty="0"/>
              <a:t> transformaciones no alteraron la estructura profunda del poder. El Estado siguió siendo oligárquico, aunque ahora se legitimaba a través del discurso liberal. </a:t>
            </a:r>
          </a:p>
          <a:p>
            <a:pPr marL="0" indent="0">
              <a:lnSpc>
                <a:spcPct val="90000"/>
              </a:lnSpc>
              <a:buNone/>
            </a:pPr>
            <a:endParaRPr lang="es-ES_tradnl" sz="2800" dirty="0"/>
          </a:p>
          <a:p>
            <a:pPr marL="0" indent="0">
              <a:lnSpc>
                <a:spcPct val="90000"/>
              </a:lnSpc>
              <a:buNone/>
            </a:pPr>
            <a:r>
              <a:rPr lang="es-ES_tradnl" sz="2800" noProof="0" dirty="0"/>
              <a:t>El desarrollo económico -sobre todo después de la Guerra del Pacífico (187-–1883) y la expansión del salitre- reforzó la riqueza de las élites, mientras que los nuevos grupos medios y populares empezaban a organizarse y reclamar representación. Así surgieron los primeros partidos radical y democrático, expresando la entrada de nuevos actores sociales en la arena política.</a:t>
            </a:r>
          </a:p>
        </p:txBody>
      </p:sp>
    </p:spTree>
    <p:extLst>
      <p:ext uri="{BB962C8B-B14F-4D97-AF65-F5344CB8AC3E}">
        <p14:creationId xmlns:p14="http://schemas.microsoft.com/office/powerpoint/2010/main" val="328360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3D99B18-FAAF-CD0A-C68B-02C1720F5007}"/>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4477DF9D-1E50-4289-88E6-FD3DB9A6FC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Title 1">
            <a:extLst>
              <a:ext uri="{FF2B5EF4-FFF2-40B4-BE49-F238E27FC236}">
                <a16:creationId xmlns:a16="http://schemas.microsoft.com/office/drawing/2014/main" id="{904720EB-0025-B908-6C4E-203294C3B9EA}"/>
              </a:ext>
            </a:extLst>
          </p:cNvPr>
          <p:cNvSpPr>
            <a:spLocks noGrp="1"/>
          </p:cNvSpPr>
          <p:nvPr>
            <p:ph type="title"/>
          </p:nvPr>
        </p:nvSpPr>
        <p:spPr>
          <a:xfrm>
            <a:off x="1156851" y="637762"/>
            <a:ext cx="9888496" cy="900131"/>
          </a:xfrm>
        </p:spPr>
        <p:txBody>
          <a:bodyPr anchor="t">
            <a:normAutofit fontScale="90000"/>
          </a:bodyPr>
          <a:lstStyle/>
          <a:p>
            <a:pPr algn="l"/>
            <a:r>
              <a:rPr lang="es-ES_tradnl" sz="4000" noProof="0" dirty="0">
                <a:solidFill>
                  <a:schemeClr val="bg1"/>
                </a:solidFill>
              </a:rPr>
              <a:t>República oligárquica y Guerra Civil de 1891</a:t>
            </a:r>
            <a:br>
              <a:rPr lang="es-ES_tradnl" sz="4000" noProof="0" dirty="0">
                <a:solidFill>
                  <a:schemeClr val="bg1"/>
                </a:solidFill>
              </a:rPr>
            </a:br>
            <a:br>
              <a:rPr lang="es-ES_tradnl" sz="4000" noProof="0" dirty="0">
                <a:solidFill>
                  <a:schemeClr val="bg1"/>
                </a:solidFill>
              </a:rPr>
            </a:br>
            <a:endParaRPr lang="es-ES_tradnl" sz="4000" noProof="0" dirty="0">
              <a:solidFill>
                <a:schemeClr val="bg1"/>
              </a:solidFill>
            </a:endParaRPr>
          </a:p>
        </p:txBody>
      </p:sp>
      <p:sp>
        <p:nvSpPr>
          <p:cNvPr id="28" name="Rectangle 27">
            <a:extLst>
              <a:ext uri="{FF2B5EF4-FFF2-40B4-BE49-F238E27FC236}">
                <a16:creationId xmlns:a16="http://schemas.microsoft.com/office/drawing/2014/main" id="{C0F309D8-5B3F-AF14-E8AE-698965E668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0" name="Rectangle 29">
            <a:extLst>
              <a:ext uri="{FF2B5EF4-FFF2-40B4-BE49-F238E27FC236}">
                <a16:creationId xmlns:a16="http://schemas.microsoft.com/office/drawing/2014/main" id="{E855E0C1-C2B7-BB78-1520-E94456848F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Content Placeholder 2">
            <a:extLst>
              <a:ext uri="{FF2B5EF4-FFF2-40B4-BE49-F238E27FC236}">
                <a16:creationId xmlns:a16="http://schemas.microsoft.com/office/drawing/2014/main" id="{DEB37AF9-CC82-FD6C-2967-F8F0C039DFB5}"/>
              </a:ext>
            </a:extLst>
          </p:cNvPr>
          <p:cNvSpPr>
            <a:spLocks noGrp="1"/>
          </p:cNvSpPr>
          <p:nvPr>
            <p:ph idx="1"/>
          </p:nvPr>
        </p:nvSpPr>
        <p:spPr>
          <a:xfrm>
            <a:off x="1155548" y="2217343"/>
            <a:ext cx="10032405" cy="4344822"/>
          </a:xfrm>
        </p:spPr>
        <p:txBody>
          <a:bodyPr>
            <a:normAutofit fontScale="92500"/>
          </a:bodyPr>
          <a:lstStyle/>
          <a:p>
            <a:pPr marL="0" indent="0" algn="just">
              <a:lnSpc>
                <a:spcPct val="90000"/>
              </a:lnSpc>
              <a:buNone/>
            </a:pPr>
            <a:r>
              <a:rPr lang="es-ES_tradnl" sz="2800" noProof="0" dirty="0"/>
              <a:t>El siglo XIX chileno, entonces, puede leerse como una sucesión de ideologías que buscan justificar, limitar o transformar el poder: el autoritarismo conservador, el liberalismo reformista y, hacia el final, los primeros signos de democratización.</a:t>
            </a:r>
          </a:p>
          <a:p>
            <a:pPr marL="0" indent="0" algn="just">
              <a:lnSpc>
                <a:spcPct val="90000"/>
              </a:lnSpc>
              <a:buNone/>
            </a:pPr>
            <a:endParaRPr lang="es-ES_tradnl" sz="2800" dirty="0"/>
          </a:p>
          <a:p>
            <a:pPr marL="0" indent="0" algn="just">
              <a:lnSpc>
                <a:spcPct val="90000"/>
              </a:lnSpc>
              <a:buNone/>
            </a:pPr>
            <a:r>
              <a:rPr lang="es-ES_tradnl" sz="2800" noProof="0" dirty="0"/>
              <a:t> Todo culmina con la Guerra Civil de 1891, cuando el conflicto entre el Presidente Balmaceda y el Congreso rompe el equilibrio. Lo que estaba en disputa no era solo el control del Estado, sino también la legitimidad del poder: quién debía gobernar y en nombre de qué ideas. La derrota de Balmaceda marcó el fin del presidencialismo fuerte y el inicio del régimen parlamentario, donde la ideología del consenso reemplazó la del orden.</a:t>
            </a:r>
          </a:p>
        </p:txBody>
      </p:sp>
    </p:spTree>
    <p:extLst>
      <p:ext uri="{BB962C8B-B14F-4D97-AF65-F5344CB8AC3E}">
        <p14:creationId xmlns:p14="http://schemas.microsoft.com/office/powerpoint/2010/main" val="108304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Title 1"/>
          <p:cNvSpPr>
            <a:spLocks noGrp="1"/>
          </p:cNvSpPr>
          <p:nvPr>
            <p:ph type="title"/>
          </p:nvPr>
        </p:nvSpPr>
        <p:spPr>
          <a:xfrm>
            <a:off x="1156851" y="637762"/>
            <a:ext cx="9888496" cy="900131"/>
          </a:xfrm>
        </p:spPr>
        <p:txBody>
          <a:bodyPr anchor="t">
            <a:normAutofit/>
          </a:bodyPr>
          <a:lstStyle/>
          <a:p>
            <a:pPr algn="l"/>
            <a:r>
              <a:rPr lang="es-ES_tradnl" sz="4000" noProof="0" dirty="0">
                <a:solidFill>
                  <a:schemeClr val="bg1"/>
                </a:solidFill>
              </a:rPr>
              <a:t>Partidos políticos</a:t>
            </a:r>
          </a:p>
        </p:txBody>
      </p:sp>
      <p:sp>
        <p:nvSpPr>
          <p:cNvPr id="19" name="Rectangle 18">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1" name="Rectangle 20">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Content Placeholder 2"/>
          <p:cNvSpPr>
            <a:spLocks noGrp="1"/>
          </p:cNvSpPr>
          <p:nvPr>
            <p:ph idx="1"/>
          </p:nvPr>
        </p:nvSpPr>
        <p:spPr>
          <a:xfrm>
            <a:off x="1155548" y="2217343"/>
            <a:ext cx="9880893" cy="3959619"/>
          </a:xfrm>
        </p:spPr>
        <p:txBody>
          <a:bodyPr>
            <a:normAutofit fontScale="92500" lnSpcReduction="20000"/>
          </a:bodyPr>
          <a:lstStyle/>
          <a:p>
            <a:pPr marL="0" indent="0">
              <a:buNone/>
            </a:pPr>
            <a:r>
              <a:rPr lang="es-ES_tradnl" sz="2800" noProof="0" dirty="0"/>
              <a:t>Partido Conservador</a:t>
            </a:r>
          </a:p>
          <a:p>
            <a:pPr marL="0" indent="0" algn="ctr">
              <a:buNone/>
            </a:pPr>
            <a:endParaRPr lang="es-ES_tradnl" sz="2800" noProof="0" dirty="0"/>
          </a:p>
          <a:p>
            <a:r>
              <a:rPr lang="es-ES_tradnl" sz="2800" noProof="0" dirty="0"/>
              <a:t>Esencialmente la fuerza política que dominaba al comienzo del período. Representaba valores de orden, propiedad territorial, estrecha relación Iglesia-Estado, defensa de la estabilidad frente al “caudillismo”.</a:t>
            </a:r>
          </a:p>
          <a:p>
            <a:r>
              <a:rPr lang="es-ES_tradnl" sz="2800" noProof="0" dirty="0"/>
              <a:t>Se alinea con la ideología del “orden” que marcó los primeros decenios (la fase autoritaria del presidencialismo fuerte).</a:t>
            </a:r>
          </a:p>
          <a:p>
            <a:r>
              <a:rPr lang="es-ES_tradnl" sz="2800" noProof="0" dirty="0"/>
              <a:t>Partido Conservador como expresión ideológica del orden oligárquico clásico: la legitimación del poder desde la propiedad, la estabilidad, la jerarquía.</a:t>
            </a:r>
          </a:p>
          <a:p>
            <a:endParaRPr lang="es-ES_tradnl" sz="2800" noProof="0" dirty="0"/>
          </a:p>
          <a:p>
            <a:endParaRPr lang="es-ES_tradnl" sz="2400" noProof="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627E090-F7C8-B472-528F-64DE0CAB760D}"/>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B0229521-41D1-D5BE-C6B2-6C9C3A199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Title 1">
            <a:extLst>
              <a:ext uri="{FF2B5EF4-FFF2-40B4-BE49-F238E27FC236}">
                <a16:creationId xmlns:a16="http://schemas.microsoft.com/office/drawing/2014/main" id="{536184CE-ED32-D815-2714-6C26375E66AE}"/>
              </a:ext>
            </a:extLst>
          </p:cNvPr>
          <p:cNvSpPr>
            <a:spLocks noGrp="1"/>
          </p:cNvSpPr>
          <p:nvPr>
            <p:ph type="title"/>
          </p:nvPr>
        </p:nvSpPr>
        <p:spPr>
          <a:xfrm>
            <a:off x="1156851" y="637762"/>
            <a:ext cx="9888496" cy="900131"/>
          </a:xfrm>
        </p:spPr>
        <p:txBody>
          <a:bodyPr anchor="t">
            <a:normAutofit/>
          </a:bodyPr>
          <a:lstStyle/>
          <a:p>
            <a:pPr algn="l"/>
            <a:r>
              <a:rPr lang="es-ES_tradnl" sz="4000" noProof="0" dirty="0">
                <a:solidFill>
                  <a:schemeClr val="bg1"/>
                </a:solidFill>
              </a:rPr>
              <a:t>Partidos políticos</a:t>
            </a:r>
          </a:p>
        </p:txBody>
      </p:sp>
      <p:sp>
        <p:nvSpPr>
          <p:cNvPr id="19" name="Rectangle 18">
            <a:extLst>
              <a:ext uri="{FF2B5EF4-FFF2-40B4-BE49-F238E27FC236}">
                <a16:creationId xmlns:a16="http://schemas.microsoft.com/office/drawing/2014/main" id="{C9A76E42-2556-510C-1FAE-85CA869C9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1" name="Rectangle 20">
            <a:extLst>
              <a:ext uri="{FF2B5EF4-FFF2-40B4-BE49-F238E27FC236}">
                <a16:creationId xmlns:a16="http://schemas.microsoft.com/office/drawing/2014/main" id="{FF71852A-56FE-9AD8-296D-FBB268A63A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Content Placeholder 2">
            <a:extLst>
              <a:ext uri="{FF2B5EF4-FFF2-40B4-BE49-F238E27FC236}">
                <a16:creationId xmlns:a16="http://schemas.microsoft.com/office/drawing/2014/main" id="{600E8EC0-F750-FF61-F515-C2B4BFDF0FAF}"/>
              </a:ext>
            </a:extLst>
          </p:cNvPr>
          <p:cNvSpPr>
            <a:spLocks noGrp="1"/>
          </p:cNvSpPr>
          <p:nvPr>
            <p:ph idx="1"/>
          </p:nvPr>
        </p:nvSpPr>
        <p:spPr>
          <a:xfrm>
            <a:off x="1155548" y="2217343"/>
            <a:ext cx="10282201" cy="4432206"/>
          </a:xfrm>
        </p:spPr>
        <p:txBody>
          <a:bodyPr>
            <a:normAutofit lnSpcReduction="10000"/>
          </a:bodyPr>
          <a:lstStyle/>
          <a:p>
            <a:pPr marL="0" indent="0">
              <a:buNone/>
            </a:pPr>
            <a:r>
              <a:rPr lang="es-ES_tradnl" sz="2800" noProof="0" dirty="0"/>
              <a:t>Partido Liberal</a:t>
            </a:r>
          </a:p>
          <a:p>
            <a:pPr marL="0" indent="0">
              <a:buNone/>
            </a:pPr>
            <a:endParaRPr lang="es-ES_tradnl" sz="2800" noProof="0" dirty="0"/>
          </a:p>
          <a:p>
            <a:r>
              <a:rPr lang="es-ES_tradnl" sz="2400" noProof="0" dirty="0"/>
              <a:t>Surgió como alternativa al conservadurismo rígido; entró con fuerza en la política chilena en la segunda mitad del siglo XIX</a:t>
            </a:r>
          </a:p>
          <a:p>
            <a:r>
              <a:rPr lang="es-ES_tradnl" sz="2400" noProof="0" dirty="0"/>
              <a:t>Impulsaba (aunque de modo limitado) la libertad de prensa, mayores libertades civiles, menor tutela de la Iglesia, reformas políticas.</a:t>
            </a:r>
          </a:p>
          <a:p>
            <a:r>
              <a:rPr lang="es-ES_tradnl" sz="2400" noProof="0" dirty="0"/>
              <a:t>Funciona ideológicamente como el “liberalismo” que comienza a cuestionar el orden autoritario sin aún subvertir profundamente la oligarquía.</a:t>
            </a:r>
          </a:p>
          <a:p>
            <a:r>
              <a:rPr lang="es-ES_tradnl" sz="2400" noProof="0" dirty="0"/>
              <a:t>El Partido Liberal representa la transición: la ideología liberal impone nuevas condiciones (libertad individual, participación limitada) pero sin romper la estructura oligárquica.</a:t>
            </a:r>
          </a:p>
          <a:p>
            <a:endParaRPr lang="es-ES_tradnl" sz="2400" noProof="0" dirty="0"/>
          </a:p>
          <a:p>
            <a:endParaRPr lang="es-ES_tradnl" sz="2000" noProof="0" dirty="0"/>
          </a:p>
        </p:txBody>
      </p:sp>
      <p:sp>
        <p:nvSpPr>
          <p:cNvPr id="4" name="TextBox 3">
            <a:extLst>
              <a:ext uri="{FF2B5EF4-FFF2-40B4-BE49-F238E27FC236}">
                <a16:creationId xmlns:a16="http://schemas.microsoft.com/office/drawing/2014/main" id="{6498D5CD-CD8B-CAF9-26E0-17AE82ACB322}"/>
              </a:ext>
            </a:extLst>
          </p:cNvPr>
          <p:cNvSpPr txBox="1"/>
          <p:nvPr/>
        </p:nvSpPr>
        <p:spPr>
          <a:xfrm>
            <a:off x="1348353" y="1921790"/>
            <a:ext cx="184731" cy="369332"/>
          </a:xfrm>
          <a:prstGeom prst="rect">
            <a:avLst/>
          </a:prstGeom>
          <a:noFill/>
        </p:spPr>
        <p:txBody>
          <a:bodyPr wrap="none" rtlCol="0">
            <a:spAutoFit/>
          </a:bodyPr>
          <a:lstStyle/>
          <a:p>
            <a:endParaRPr lang="en-CL" dirty="0"/>
          </a:p>
        </p:txBody>
      </p:sp>
    </p:spTree>
    <p:extLst>
      <p:ext uri="{BB962C8B-B14F-4D97-AF65-F5344CB8AC3E}">
        <p14:creationId xmlns:p14="http://schemas.microsoft.com/office/powerpoint/2010/main" val="3288886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3115FFC-5904-9C0A-829B-8B3E1763F8D8}"/>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2AA8DEC8-A8DC-F8A5-CA71-EA0736F96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Title 1">
            <a:extLst>
              <a:ext uri="{FF2B5EF4-FFF2-40B4-BE49-F238E27FC236}">
                <a16:creationId xmlns:a16="http://schemas.microsoft.com/office/drawing/2014/main" id="{58BF575B-8DE2-496E-E64A-B93B87785973}"/>
              </a:ext>
            </a:extLst>
          </p:cNvPr>
          <p:cNvSpPr>
            <a:spLocks noGrp="1"/>
          </p:cNvSpPr>
          <p:nvPr>
            <p:ph type="title"/>
          </p:nvPr>
        </p:nvSpPr>
        <p:spPr>
          <a:xfrm>
            <a:off x="1156851" y="637762"/>
            <a:ext cx="9888496" cy="900131"/>
          </a:xfrm>
        </p:spPr>
        <p:txBody>
          <a:bodyPr anchor="t">
            <a:normAutofit/>
          </a:bodyPr>
          <a:lstStyle/>
          <a:p>
            <a:pPr algn="l"/>
            <a:r>
              <a:rPr lang="es-ES_tradnl" sz="4000" noProof="0" dirty="0">
                <a:solidFill>
                  <a:schemeClr val="bg1"/>
                </a:solidFill>
              </a:rPr>
              <a:t>Partidos políticos</a:t>
            </a:r>
          </a:p>
        </p:txBody>
      </p:sp>
      <p:sp>
        <p:nvSpPr>
          <p:cNvPr id="19" name="Rectangle 18">
            <a:extLst>
              <a:ext uri="{FF2B5EF4-FFF2-40B4-BE49-F238E27FC236}">
                <a16:creationId xmlns:a16="http://schemas.microsoft.com/office/drawing/2014/main" id="{478E08B8-ABEE-3FB5-913E-F87525FA8B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1" name="Rectangle 20">
            <a:extLst>
              <a:ext uri="{FF2B5EF4-FFF2-40B4-BE49-F238E27FC236}">
                <a16:creationId xmlns:a16="http://schemas.microsoft.com/office/drawing/2014/main" id="{7F4AC7E2-32EC-8278-D933-A5E904A85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Content Placeholder 2">
            <a:extLst>
              <a:ext uri="{FF2B5EF4-FFF2-40B4-BE49-F238E27FC236}">
                <a16:creationId xmlns:a16="http://schemas.microsoft.com/office/drawing/2014/main" id="{C698B8FA-5845-3A24-9A6A-5B5C5C9F7D0B}"/>
              </a:ext>
            </a:extLst>
          </p:cNvPr>
          <p:cNvSpPr>
            <a:spLocks noGrp="1"/>
          </p:cNvSpPr>
          <p:nvPr>
            <p:ph idx="1"/>
          </p:nvPr>
        </p:nvSpPr>
        <p:spPr>
          <a:xfrm>
            <a:off x="1155548" y="2217343"/>
            <a:ext cx="9880893" cy="3959619"/>
          </a:xfrm>
        </p:spPr>
        <p:txBody>
          <a:bodyPr>
            <a:normAutofit fontScale="92500" lnSpcReduction="10000"/>
          </a:bodyPr>
          <a:lstStyle/>
          <a:p>
            <a:pPr marL="0" lvl="0" indent="0">
              <a:buNone/>
            </a:pPr>
            <a:r>
              <a:rPr lang="en-CL" dirty="0"/>
              <a:t>Partido Nacional (Montt‑Varista)</a:t>
            </a:r>
          </a:p>
          <a:p>
            <a:pPr marL="0" lvl="0" indent="0">
              <a:buNone/>
            </a:pPr>
            <a:endParaRPr lang="en-CL" dirty="0"/>
          </a:p>
          <a:p>
            <a:pPr lvl="1">
              <a:buFont typeface="Arial" panose="020B0604020202020204" pitchFamily="34" charset="0"/>
              <a:buChar char="•"/>
            </a:pPr>
            <a:r>
              <a:rPr lang="en-CL" dirty="0"/>
              <a:t>Aparece como escisión del Conservador, menos clerical y más liberal en ciertos aspectos, pero aún dentro de la élite. </a:t>
            </a:r>
          </a:p>
          <a:p>
            <a:pPr lvl="1">
              <a:buFont typeface="Arial" panose="020B0604020202020204" pitchFamily="34" charset="0"/>
              <a:buChar char="•"/>
            </a:pPr>
            <a:r>
              <a:rPr lang="en-CL" dirty="0"/>
              <a:t>Representa cómo una parte de la oligarquía comienza a diversificarse ideológicamente sin abandonar su poder.</a:t>
            </a:r>
          </a:p>
          <a:p>
            <a:pPr lvl="1">
              <a:buFont typeface="Arial" panose="020B0604020202020204" pitchFamily="34" charset="0"/>
              <a:buChar char="•"/>
            </a:pPr>
            <a:r>
              <a:rPr lang="en-US" dirty="0"/>
              <a:t>El Partido Nacional (Montt-</a:t>
            </a:r>
            <a:r>
              <a:rPr lang="en-US" dirty="0" err="1"/>
              <a:t>Varista</a:t>
            </a:r>
            <a:r>
              <a:rPr lang="en-US" dirty="0"/>
              <a:t>) </a:t>
            </a:r>
            <a:r>
              <a:rPr lang="en-US" dirty="0" err="1"/>
              <a:t>funciona</a:t>
            </a:r>
            <a:r>
              <a:rPr lang="en-US" dirty="0"/>
              <a:t> </a:t>
            </a:r>
            <a:r>
              <a:rPr lang="en-US" dirty="0" err="1"/>
              <a:t>como</a:t>
            </a:r>
            <a:r>
              <a:rPr lang="en-US" dirty="0"/>
              <a:t> un </a:t>
            </a:r>
            <a:r>
              <a:rPr lang="en-US" dirty="0" err="1"/>
              <a:t>híbrido</a:t>
            </a:r>
            <a:r>
              <a:rPr lang="en-US" dirty="0"/>
              <a:t>: </a:t>
            </a:r>
            <a:r>
              <a:rPr lang="en-US" dirty="0" err="1"/>
              <a:t>mantiene</a:t>
            </a:r>
            <a:r>
              <a:rPr lang="en-US" dirty="0"/>
              <a:t> la </a:t>
            </a:r>
            <a:r>
              <a:rPr lang="en-US" dirty="0" err="1"/>
              <a:t>lógica</a:t>
            </a:r>
            <a:r>
              <a:rPr lang="en-US" dirty="0"/>
              <a:t> elite-</a:t>
            </a:r>
            <a:r>
              <a:rPr lang="en-US" dirty="0" err="1"/>
              <a:t>oligarquía</a:t>
            </a:r>
            <a:r>
              <a:rPr lang="en-US" dirty="0"/>
              <a:t>, </a:t>
            </a:r>
            <a:r>
              <a:rPr lang="en-US" dirty="0" err="1"/>
              <a:t>pero</a:t>
            </a:r>
            <a:r>
              <a:rPr lang="en-US" dirty="0"/>
              <a:t> </a:t>
            </a:r>
            <a:r>
              <a:rPr lang="en-US" dirty="0" err="1"/>
              <a:t>ya</a:t>
            </a:r>
            <a:r>
              <a:rPr lang="en-US" dirty="0"/>
              <a:t> no con </a:t>
            </a:r>
            <a:r>
              <a:rPr lang="en-US" dirty="0" err="1"/>
              <a:t>los</a:t>
            </a:r>
            <a:r>
              <a:rPr lang="en-US" dirty="0"/>
              <a:t> </a:t>
            </a:r>
            <a:r>
              <a:rPr lang="en-US" dirty="0" err="1"/>
              <a:t>viejos</a:t>
            </a:r>
            <a:r>
              <a:rPr lang="en-US" dirty="0"/>
              <a:t> </a:t>
            </a:r>
            <a:r>
              <a:rPr lang="en-US" dirty="0" err="1"/>
              <a:t>fundamentos</a:t>
            </a:r>
            <a:r>
              <a:rPr lang="en-US" dirty="0"/>
              <a:t> </a:t>
            </a:r>
            <a:r>
              <a:rPr lang="en-US" dirty="0" err="1"/>
              <a:t>clericales</a:t>
            </a:r>
            <a:r>
              <a:rPr lang="en-US" dirty="0"/>
              <a:t> del </a:t>
            </a:r>
            <a:r>
              <a:rPr lang="en-US" dirty="0" err="1"/>
              <a:t>conservadurismo</a:t>
            </a:r>
            <a:r>
              <a:rPr lang="en-US" dirty="0"/>
              <a:t> </a:t>
            </a:r>
            <a:r>
              <a:rPr lang="en-US" dirty="0" err="1"/>
              <a:t>tradicional</a:t>
            </a:r>
            <a:r>
              <a:rPr lang="en-US" dirty="0"/>
              <a:t>.</a:t>
            </a:r>
          </a:p>
          <a:p>
            <a:pPr lvl="1">
              <a:buFont typeface="Arial" panose="020B0604020202020204" pitchFamily="34" charset="0"/>
              <a:buChar char="•"/>
            </a:pPr>
            <a:endParaRPr lang="en-CL" dirty="0"/>
          </a:p>
          <a:p>
            <a:endParaRPr lang="es-ES_tradnl" sz="2400" noProof="0" dirty="0"/>
          </a:p>
        </p:txBody>
      </p:sp>
      <p:sp>
        <p:nvSpPr>
          <p:cNvPr id="4" name="TextBox 3">
            <a:extLst>
              <a:ext uri="{FF2B5EF4-FFF2-40B4-BE49-F238E27FC236}">
                <a16:creationId xmlns:a16="http://schemas.microsoft.com/office/drawing/2014/main" id="{2790B2E5-239B-8C3B-63C3-D8AEC492D38D}"/>
              </a:ext>
            </a:extLst>
          </p:cNvPr>
          <p:cNvSpPr txBox="1"/>
          <p:nvPr/>
        </p:nvSpPr>
        <p:spPr>
          <a:xfrm>
            <a:off x="1348353" y="1921790"/>
            <a:ext cx="184731" cy="369332"/>
          </a:xfrm>
          <a:prstGeom prst="rect">
            <a:avLst/>
          </a:prstGeom>
          <a:noFill/>
        </p:spPr>
        <p:txBody>
          <a:bodyPr wrap="none" rtlCol="0">
            <a:spAutoFit/>
          </a:bodyPr>
          <a:lstStyle/>
          <a:p>
            <a:endParaRPr lang="en-CL" dirty="0"/>
          </a:p>
        </p:txBody>
      </p:sp>
    </p:spTree>
    <p:extLst>
      <p:ext uri="{BB962C8B-B14F-4D97-AF65-F5344CB8AC3E}">
        <p14:creationId xmlns:p14="http://schemas.microsoft.com/office/powerpoint/2010/main" val="29180444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200</TotalTime>
  <Words>3676</Words>
  <Application>Microsoft Macintosh PowerPoint</Application>
  <PresentationFormat>Panorámica</PresentationFormat>
  <Paragraphs>158</Paragraphs>
  <Slides>32</Slides>
  <Notes>10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32</vt:i4>
      </vt:variant>
    </vt:vector>
  </HeadingPairs>
  <TitlesOfParts>
    <vt:vector size="38" baseType="lpstr">
      <vt:lpstr>Aptos</vt:lpstr>
      <vt:lpstr>Arial</vt:lpstr>
      <vt:lpstr>Calibri</vt:lpstr>
      <vt:lpstr>Google Sans Text</vt:lpstr>
      <vt:lpstr>Roboto</vt:lpstr>
      <vt:lpstr>Office Theme</vt:lpstr>
      <vt:lpstr>Presentación de PowerPoint</vt:lpstr>
      <vt:lpstr>República oligárquica y Guerra Civil de 1891  </vt:lpstr>
      <vt:lpstr>República oligárquica y Guerra Civil de 1891  </vt:lpstr>
      <vt:lpstr>República oligárquica y Guerra Civil de 1891  </vt:lpstr>
      <vt:lpstr>República oligárquica y Guerra Civil de 1891  </vt:lpstr>
      <vt:lpstr>República oligárquica y Guerra Civil de 1891  </vt:lpstr>
      <vt:lpstr>Partidos políticos</vt:lpstr>
      <vt:lpstr>Partidos políticos</vt:lpstr>
      <vt:lpstr>Partidos políticos</vt:lpstr>
      <vt:lpstr>Partidos políticos</vt:lpstr>
      <vt:lpstr>Partidos políticos</vt:lpstr>
      <vt:lpstr>Presentación de PowerPoint</vt:lpstr>
      <vt:lpstr>Orden y expansión   </vt:lpstr>
      <vt:lpstr>Presentación de PowerPoint</vt:lpstr>
      <vt:lpstr>Presentación de PowerPoint</vt:lpstr>
      <vt:lpstr>Presentación de PowerPoint</vt:lpstr>
      <vt:lpstr>Presentación de PowerPoint</vt:lpstr>
      <vt:lpstr>Presentación de PowerPoint</vt:lpstr>
      <vt:lpstr>Liberales  </vt:lpstr>
      <vt:lpstr>Pilar del liberalismo: la secularización  </vt:lpstr>
      <vt:lpstr>Educación  </vt:lpstr>
      <vt:lpstr>Crisis  </vt:lpstr>
      <vt:lpstr>El Camino a la Crisis de 1891: La Lucha por la Libertad (c. 1861-1891)  </vt:lpstr>
      <vt:lpstr>José Manuel Balmaceda</vt:lpstr>
      <vt:lpstr>Presentación de PowerPoint</vt:lpstr>
      <vt:lpstr>Crisis política y Guerra Civil de 1891   </vt:lpstr>
      <vt:lpstr>Crisis política y Guerra Civil de 1891   </vt:lpstr>
      <vt:lpstr>Presentación de PowerPoint</vt:lpstr>
      <vt:lpstr>Presentación de PowerPoint</vt:lpstr>
      <vt:lpstr>Presentación de PowerPoint</vt:lpstr>
      <vt:lpstr>Presentación de PowerPoint</vt:lpstr>
      <vt:lpstr>  Régimen Parlamentario o Crisis del Régimen Liberal (1891–1925)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Antonia Fonck Larrain</cp:lastModifiedBy>
  <cp:revision>13</cp:revision>
  <dcterms:created xsi:type="dcterms:W3CDTF">2013-01-27T09:14:16Z</dcterms:created>
  <dcterms:modified xsi:type="dcterms:W3CDTF">2025-11-12T14:58:42Z</dcterms:modified>
  <cp:category/>
</cp:coreProperties>
</file>