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jpg!s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4"/>
  </p:notesMasterIdLst>
  <p:sldIdLst>
    <p:sldId id="292" r:id="rId2"/>
    <p:sldId id="258" r:id="rId3"/>
    <p:sldId id="305" r:id="rId4"/>
    <p:sldId id="306" r:id="rId5"/>
    <p:sldId id="312" r:id="rId6"/>
    <p:sldId id="295" r:id="rId7"/>
    <p:sldId id="257" r:id="rId8"/>
    <p:sldId id="308" r:id="rId9"/>
    <p:sldId id="313" r:id="rId10"/>
    <p:sldId id="265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10" r:id="rId19"/>
    <p:sldId id="311" r:id="rId20"/>
    <p:sldId id="263" r:id="rId21"/>
    <p:sldId id="260" r:id="rId22"/>
    <p:sldId id="314" r:id="rId23"/>
  </p:sldIdLst>
  <p:sldSz cx="9144000" cy="5143500" type="screen16x9"/>
  <p:notesSz cx="6858000" cy="9144000"/>
  <p:embeddedFontLst>
    <p:embeddedFont>
      <p:font typeface="Crete Round" panose="020F0502020204030204" pitchFamily="34" charset="0"/>
      <p:regular r:id="rId25"/>
      <p:bold r:id="rId26"/>
      <p:italic r:id="rId27"/>
      <p:boldItalic r:id="rId28"/>
    </p:embeddedFont>
    <p:embeddedFont>
      <p:font typeface="DM Sans" pitchFamily="2" charset="77"/>
      <p:regular r:id="rId29"/>
      <p:bold r:id="rId30"/>
      <p:italic r:id="rId31"/>
      <p:boldItalic r:id="rId32"/>
    </p:embeddedFont>
    <p:embeddedFont>
      <p:font typeface="Lora" pitchFamily="2" charset="77"/>
      <p:regular r:id="rId33"/>
      <p:bold r:id="rId34"/>
      <p:italic r:id="rId35"/>
      <p:boldItalic r:id="rId36"/>
    </p:embeddedFont>
    <p:embeddedFont>
      <p:font typeface="Oswald Light" panose="020F0302020204030204" pitchFamily="34" charset="0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Condensed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CEE7FF-25C1-43BB-B218-6412E6B40AB1}">
  <a:tblStyle styleId="{F1CEE7FF-25C1-43BB-B218-6412E6B40A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76327"/>
  </p:normalViewPr>
  <p:slideViewPr>
    <p:cSldViewPr snapToGrid="0">
      <p:cViewPr varScale="1">
        <p:scale>
          <a:sx n="128" d="100"/>
          <a:sy n="128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72fa6b3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772fa6b3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59160CA0-B022-8E86-AE63-DF004296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DFDA3B95-E2AD-E306-3BE5-3B4ED01CEA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445C95A5-961C-510D-2665-79A768A8CB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419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95E73ADB-9EF8-E71D-5516-3E19426D4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4B57C319-FC29-6722-CEFF-04031C2CE9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8DD0B94F-583C-BB34-35A3-C9DE4BA309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1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30E4A0A3-AC20-AA82-9DCE-143FDE9B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9F0EEAE3-BF25-8C5E-23BE-233C93EF33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51B152D2-2566-A930-3721-29CCCF4BFA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45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4D201962-4952-A3E4-CD82-A2071511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68168B2A-988C-BF77-E273-1630417CCC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06E3374C-8400-891E-C135-3B54EE6C6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44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F1BDB40B-EDBA-5A23-69F4-9BA34356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2AA2416B-69A9-40BE-0677-E32E6A8EDE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4D061367-A4AE-B5B6-BDCB-E027D016D5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97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0B40CCAA-706E-2C05-320B-8261AB0F8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6B6FCEC3-39F9-22FE-19D3-109378E8F8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80A959FB-DD43-0958-805B-817269CBE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90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39DCBEC3-5A45-F190-26A0-1984AFEB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B94D95B3-3F53-2C09-C14B-337D3C76D7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DE1A82E5-807F-9CDC-96F5-2DFD088BC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86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6616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fe9c2c4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fe9c2c4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b6e2725c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b6e2725c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EFEC9357-0FB4-C337-2E16-418C463D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72fa6b37_0_14:notes">
            <a:extLst>
              <a:ext uri="{FF2B5EF4-FFF2-40B4-BE49-F238E27FC236}">
                <a16:creationId xmlns:a16="http://schemas.microsoft.com/office/drawing/2014/main" id="{22103586-1E55-9FE4-2B89-1B05581484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772fa6b37_0_14:notes">
            <a:extLst>
              <a:ext uri="{FF2B5EF4-FFF2-40B4-BE49-F238E27FC236}">
                <a16:creationId xmlns:a16="http://schemas.microsoft.com/office/drawing/2014/main" id="{FADA5BF3-D8DA-B822-AF7A-05620F07A4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01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387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BBD59EDA-640B-77C6-07E1-0F02F63A3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72fa6b37_0_14:notes">
            <a:extLst>
              <a:ext uri="{FF2B5EF4-FFF2-40B4-BE49-F238E27FC236}">
                <a16:creationId xmlns:a16="http://schemas.microsoft.com/office/drawing/2014/main" id="{70CB0174-9790-ECD2-6E97-9282DB5D7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772fa6b37_0_14:notes">
            <a:extLst>
              <a:ext uri="{FF2B5EF4-FFF2-40B4-BE49-F238E27FC236}">
                <a16:creationId xmlns:a16="http://schemas.microsoft.com/office/drawing/2014/main" id="{A17F28CF-27CE-7759-A1EB-6F6A74FBDA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21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443F0AC2-1B72-EBA5-31DF-D5DEC8BB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BAF2980C-22D3-B89B-734A-0C4403836A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8C3995A5-768F-300A-FE0C-A38C440EB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C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99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8E75A1D9-FE81-74F6-F764-595C7BACA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2501fa14_0_11:notes">
            <a:extLst>
              <a:ext uri="{FF2B5EF4-FFF2-40B4-BE49-F238E27FC236}">
                <a16:creationId xmlns:a16="http://schemas.microsoft.com/office/drawing/2014/main" id="{322F3813-F710-B657-17CD-F177A1F388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2501fa14_0_11:notes">
            <a:extLst>
              <a:ext uri="{FF2B5EF4-FFF2-40B4-BE49-F238E27FC236}">
                <a16:creationId xmlns:a16="http://schemas.microsoft.com/office/drawing/2014/main" id="{BC9DE2F5-718A-78BE-EBFB-A8DC060743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678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79B9D6BE-B670-D31D-5E85-E06E476D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E44E987C-6111-B77E-1E02-50C104CFD5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83868968-D752-CB31-2843-CCE648A06B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78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28DA9BF4-B26E-149D-60EE-357680CA3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eaf9edaf_0_7654:notes">
            <a:extLst>
              <a:ext uri="{FF2B5EF4-FFF2-40B4-BE49-F238E27FC236}">
                <a16:creationId xmlns:a16="http://schemas.microsoft.com/office/drawing/2014/main" id="{E35256BA-7D5F-5F9C-B42A-5DE0249D4D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eaf9edaf_0_7654:notes">
            <a:extLst>
              <a:ext uri="{FF2B5EF4-FFF2-40B4-BE49-F238E27FC236}">
                <a16:creationId xmlns:a16="http://schemas.microsoft.com/office/drawing/2014/main" id="{C88F3D3D-4E07-56BD-81EB-30E8ED6D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67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feaf9eda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feaf9eda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4376213" y="1408075"/>
            <a:ext cx="12405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780413" y="1852450"/>
            <a:ext cx="243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780413" y="2083950"/>
            <a:ext cx="243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6547513" y="1408075"/>
            <a:ext cx="12405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4"/>
          </p:nvPr>
        </p:nvSpPr>
        <p:spPr>
          <a:xfrm>
            <a:off x="5951713" y="1852450"/>
            <a:ext cx="243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5951713" y="2083950"/>
            <a:ext cx="243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4344013" y="2571750"/>
            <a:ext cx="12405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 idx="7"/>
          </p:nvPr>
        </p:nvSpPr>
        <p:spPr>
          <a:xfrm>
            <a:off x="3748213" y="3016125"/>
            <a:ext cx="243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8"/>
          </p:nvPr>
        </p:nvSpPr>
        <p:spPr>
          <a:xfrm>
            <a:off x="3748213" y="3247625"/>
            <a:ext cx="243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6547513" y="2571750"/>
            <a:ext cx="12405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5951713" y="3016125"/>
            <a:ext cx="243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swald Light"/>
              <a:buNone/>
              <a:defRPr sz="1400"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5951713" y="3247625"/>
            <a:ext cx="243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15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BIG_NUMBER_1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397350" y="2497713"/>
            <a:ext cx="18768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397350" y="2286975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2" hasCustomPrompt="1"/>
          </p:nvPr>
        </p:nvSpPr>
        <p:spPr>
          <a:xfrm>
            <a:off x="5023000" y="2392350"/>
            <a:ext cx="12405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BIG_NUMBER_1_2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>
            <a:off x="6424323" y="982563"/>
            <a:ext cx="20199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6424323" y="1290263"/>
            <a:ext cx="201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ctrTitle" idx="2"/>
          </p:nvPr>
        </p:nvSpPr>
        <p:spPr>
          <a:xfrm>
            <a:off x="6424323" y="3136838"/>
            <a:ext cx="20199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3"/>
          </p:nvPr>
        </p:nvSpPr>
        <p:spPr>
          <a:xfrm>
            <a:off x="6424323" y="3444538"/>
            <a:ext cx="201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ctrTitle" idx="4"/>
          </p:nvPr>
        </p:nvSpPr>
        <p:spPr>
          <a:xfrm>
            <a:off x="3937673" y="982563"/>
            <a:ext cx="20199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5"/>
          </p:nvPr>
        </p:nvSpPr>
        <p:spPr>
          <a:xfrm>
            <a:off x="3937673" y="1290263"/>
            <a:ext cx="201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 idx="6"/>
          </p:nvPr>
        </p:nvSpPr>
        <p:spPr>
          <a:xfrm>
            <a:off x="3937673" y="3136838"/>
            <a:ext cx="20199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7"/>
          </p:nvPr>
        </p:nvSpPr>
        <p:spPr>
          <a:xfrm>
            <a:off x="3937673" y="3444538"/>
            <a:ext cx="201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ctrTitle" idx="8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2">
  <p:cSld name="BIG_NUMBER_1_2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ctrTitle"/>
          </p:nvPr>
        </p:nvSpPr>
        <p:spPr>
          <a:xfrm>
            <a:off x="1576700" y="1706475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1"/>
          </p:nvPr>
        </p:nvSpPr>
        <p:spPr>
          <a:xfrm>
            <a:off x="1576700" y="1937975"/>
            <a:ext cx="189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ctrTitle" idx="2"/>
          </p:nvPr>
        </p:nvSpPr>
        <p:spPr>
          <a:xfrm>
            <a:off x="1576700" y="771400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3"/>
          </p:nvPr>
        </p:nvSpPr>
        <p:spPr>
          <a:xfrm>
            <a:off x="1576700" y="1002900"/>
            <a:ext cx="189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 idx="4"/>
          </p:nvPr>
        </p:nvSpPr>
        <p:spPr>
          <a:xfrm>
            <a:off x="1576700" y="2641550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5"/>
          </p:nvPr>
        </p:nvSpPr>
        <p:spPr>
          <a:xfrm>
            <a:off x="1576700" y="2873050"/>
            <a:ext cx="189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6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 idx="7"/>
          </p:nvPr>
        </p:nvSpPr>
        <p:spPr>
          <a:xfrm>
            <a:off x="1576700" y="3576625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8"/>
          </p:nvPr>
        </p:nvSpPr>
        <p:spPr>
          <a:xfrm>
            <a:off x="1576700" y="3808125"/>
            <a:ext cx="189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BIG_NUMBER_1_2_2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397175" y="891350"/>
            <a:ext cx="3100500" cy="2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221925" y="186200"/>
            <a:ext cx="8709300" cy="47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950450" y="1348175"/>
            <a:ext cx="5243100" cy="16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rete Round"/>
              <a:buNone/>
              <a:defRPr sz="2400" b="1">
                <a:solidFill>
                  <a:schemeClr val="lt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948400" y="3365763"/>
            <a:ext cx="32472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 b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62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800"/>
              <a:buFont typeface="Roboto Condensed"/>
              <a:buNone/>
              <a:defRPr sz="2800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Lora"/>
              <a:buChar char="●"/>
              <a:defRPr sz="1800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■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●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Lora"/>
              <a:buChar char="○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F0F0F"/>
              </a:buClr>
              <a:buSzPts val="1400"/>
              <a:buFont typeface="Lora"/>
              <a:buChar char="■"/>
              <a:defRPr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6" r:id="rId4"/>
    <p:sldLayoutId id="2147483659" r:id="rId5"/>
    <p:sldLayoutId id="2147483663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urses.lumenlearning.com/elpaso-englishcomp2-1/chapter/reading-to-write-effectivel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!s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es/photo/3519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rgestodoelanio.blogspot.com/2015/06/michel-foucault-las-palabras-y-la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B440A6-48DF-9DAF-A433-6169AB93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81472"/>
          </a:xfrm>
          <a:prstGeom prst="rect">
            <a:avLst/>
          </a:prstGeom>
        </p:spPr>
      </p:pic>
      <p:sp>
        <p:nvSpPr>
          <p:cNvPr id="4" name="Google Shape;109;p20">
            <a:extLst>
              <a:ext uri="{FF2B5EF4-FFF2-40B4-BE49-F238E27FC236}">
                <a16:creationId xmlns:a16="http://schemas.microsoft.com/office/drawing/2014/main" id="{1722AABD-C619-5022-F88B-2515133D77C5}"/>
              </a:ext>
            </a:extLst>
          </p:cNvPr>
          <p:cNvSpPr txBox="1">
            <a:spLocks/>
          </p:cNvSpPr>
          <p:nvPr/>
        </p:nvSpPr>
        <p:spPr>
          <a:xfrm>
            <a:off x="311700" y="804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noProof="0" dirty="0">
                <a:solidFill>
                  <a:srgbClr val="FFFFFF"/>
                </a:solidFill>
              </a:rPr>
              <a:t>HISTORIA DE LAS IDEOLOGÍAS EN CHILE</a:t>
            </a:r>
          </a:p>
        </p:txBody>
      </p:sp>
      <p:sp>
        <p:nvSpPr>
          <p:cNvPr id="5" name="Google Shape;110;p20">
            <a:extLst>
              <a:ext uri="{FF2B5EF4-FFF2-40B4-BE49-F238E27FC236}">
                <a16:creationId xmlns:a16="http://schemas.microsoft.com/office/drawing/2014/main" id="{BA6A6272-A847-A3AF-D071-6FED81760193}"/>
              </a:ext>
            </a:extLst>
          </p:cNvPr>
          <p:cNvSpPr txBox="1">
            <a:spLocks/>
          </p:cNvSpPr>
          <p:nvPr/>
        </p:nvSpPr>
        <p:spPr>
          <a:xfrm>
            <a:off x="311700" y="284073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/>
            <a:r>
              <a:rPr lang="es-ES_tradnl" noProof="0" dirty="0">
                <a:solidFill>
                  <a:srgbClr val="FFFFFF"/>
                </a:solidFill>
              </a:rPr>
              <a:t>Prof. Antonia Fonck L.</a:t>
            </a:r>
          </a:p>
        </p:txBody>
      </p:sp>
      <p:sp>
        <p:nvSpPr>
          <p:cNvPr id="6" name="Google Shape;111;p20">
            <a:extLst>
              <a:ext uri="{FF2B5EF4-FFF2-40B4-BE49-F238E27FC236}">
                <a16:creationId xmlns:a16="http://schemas.microsoft.com/office/drawing/2014/main" id="{23CBD701-A61A-3771-0927-93AF923F5A37}"/>
              </a:ext>
            </a:extLst>
          </p:cNvPr>
          <p:cNvSpPr/>
          <p:nvPr/>
        </p:nvSpPr>
        <p:spPr>
          <a:xfrm>
            <a:off x="2767500" y="20048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7" name="Google Shape;112;p20">
            <a:extLst>
              <a:ext uri="{FF2B5EF4-FFF2-40B4-BE49-F238E27FC236}">
                <a16:creationId xmlns:a16="http://schemas.microsoft.com/office/drawing/2014/main" id="{FA09C0C9-308F-A820-3535-57E883F67484}"/>
              </a:ext>
            </a:extLst>
          </p:cNvPr>
          <p:cNvSpPr/>
          <p:nvPr/>
        </p:nvSpPr>
        <p:spPr>
          <a:xfrm>
            <a:off x="2767500" y="31115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39932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>
            <a:spLocks noGrp="1"/>
          </p:cNvSpPr>
          <p:nvPr>
            <p:ph type="ctrTitle" idx="6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</a:rPr>
              <a:t>METODOLOGÍA</a:t>
            </a:r>
          </a:p>
        </p:txBody>
      </p:sp>
      <p:sp>
        <p:nvSpPr>
          <p:cNvPr id="257" name="Google Shape;257;p29"/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58" name="Google Shape;258;p29"/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pic>
        <p:nvPicPr>
          <p:cNvPr id="259" name="Google Shape;259;p2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764050" y="1363388"/>
            <a:ext cx="3225797" cy="241672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/>
          <p:nvPr/>
        </p:nvSpPr>
        <p:spPr>
          <a:xfrm rot="148747">
            <a:off x="4097524" y="352373"/>
            <a:ext cx="4438754" cy="4438754"/>
          </a:xfrm>
          <a:prstGeom prst="donut">
            <a:avLst>
              <a:gd name="adj" fmla="val 2305"/>
            </a:avLst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61" name="Google Shape;261;p29"/>
          <p:cNvSpPr txBox="1">
            <a:spLocks noGrp="1"/>
          </p:cNvSpPr>
          <p:nvPr>
            <p:ph type="ctrTitle"/>
          </p:nvPr>
        </p:nvSpPr>
        <p:spPr>
          <a:xfrm>
            <a:off x="1576700" y="1706475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/>
              <a:t>LECTURA DE FUENTES CLASE A CLASE</a:t>
            </a:r>
          </a:p>
        </p:txBody>
      </p:sp>
      <p:sp>
        <p:nvSpPr>
          <p:cNvPr id="263" name="Google Shape;263;p29"/>
          <p:cNvSpPr txBox="1">
            <a:spLocks noGrp="1"/>
          </p:cNvSpPr>
          <p:nvPr>
            <p:ph type="ctrTitle" idx="2"/>
          </p:nvPr>
        </p:nvSpPr>
        <p:spPr>
          <a:xfrm>
            <a:off x="1576700" y="771400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/>
              <a:t>CLASES EXPOSITIVAS Y DIALOGANTES</a:t>
            </a:r>
          </a:p>
        </p:txBody>
      </p:sp>
      <p:sp>
        <p:nvSpPr>
          <p:cNvPr id="267" name="Google Shape;267;p29"/>
          <p:cNvSpPr txBox="1">
            <a:spLocks noGrp="1"/>
          </p:cNvSpPr>
          <p:nvPr>
            <p:ph type="ctrTitle" idx="7"/>
          </p:nvPr>
        </p:nvSpPr>
        <p:spPr>
          <a:xfrm>
            <a:off x="1576700" y="3576625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EVALUACIONES</a:t>
            </a:r>
            <a:endParaRPr lang="es-ES_tradnl" noProof="0" dirty="0"/>
          </a:p>
        </p:txBody>
      </p:sp>
      <p:sp>
        <p:nvSpPr>
          <p:cNvPr id="269" name="Google Shape;269;p29"/>
          <p:cNvSpPr/>
          <p:nvPr/>
        </p:nvSpPr>
        <p:spPr>
          <a:xfrm>
            <a:off x="4095679" y="2899563"/>
            <a:ext cx="233100" cy="233100"/>
          </a:xfrm>
          <a:prstGeom prst="ellipse">
            <a:avLst/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70" name="Google Shape;270;p29"/>
          <p:cNvSpPr/>
          <p:nvPr/>
        </p:nvSpPr>
        <p:spPr>
          <a:xfrm>
            <a:off x="4095679" y="1962413"/>
            <a:ext cx="233100" cy="233100"/>
          </a:xfrm>
          <a:prstGeom prst="ellipse">
            <a:avLst/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71" name="Google Shape;271;p29"/>
          <p:cNvSpPr/>
          <p:nvPr/>
        </p:nvSpPr>
        <p:spPr>
          <a:xfrm>
            <a:off x="4547575" y="1020913"/>
            <a:ext cx="233100" cy="233100"/>
          </a:xfrm>
          <a:prstGeom prst="ellipse">
            <a:avLst/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72" name="Google Shape;272;p29"/>
          <p:cNvSpPr/>
          <p:nvPr/>
        </p:nvSpPr>
        <p:spPr>
          <a:xfrm>
            <a:off x="4547575" y="3845413"/>
            <a:ext cx="233100" cy="233100"/>
          </a:xfrm>
          <a:prstGeom prst="ellipse">
            <a:avLst/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cxnSp>
        <p:nvCxnSpPr>
          <p:cNvPr id="273" name="Google Shape;273;p29"/>
          <p:cNvCxnSpPr>
            <a:stCxn id="274" idx="3"/>
            <a:endCxn id="271" idx="2"/>
          </p:cNvCxnSpPr>
          <p:nvPr/>
        </p:nvCxnSpPr>
        <p:spPr>
          <a:xfrm>
            <a:off x="3583375" y="1137463"/>
            <a:ext cx="964200" cy="0"/>
          </a:xfrm>
          <a:prstGeom prst="straightConnector1">
            <a:avLst/>
          </a:prstGeom>
          <a:noFill/>
          <a:ln w="9525" cap="flat" cmpd="sng">
            <a:solidFill>
              <a:srgbClr val="78909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75" name="Google Shape;275;p29"/>
          <p:cNvCxnSpPr>
            <a:stCxn id="276" idx="3"/>
            <a:endCxn id="270" idx="2"/>
          </p:cNvCxnSpPr>
          <p:nvPr/>
        </p:nvCxnSpPr>
        <p:spPr>
          <a:xfrm>
            <a:off x="3583579" y="2078963"/>
            <a:ext cx="512100" cy="0"/>
          </a:xfrm>
          <a:prstGeom prst="straightConnector1">
            <a:avLst/>
          </a:prstGeom>
          <a:noFill/>
          <a:ln w="9525" cap="flat" cmpd="sng">
            <a:solidFill>
              <a:srgbClr val="78909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77" name="Google Shape;277;p29"/>
          <p:cNvCxnSpPr>
            <a:stCxn id="278" idx="3"/>
            <a:endCxn id="269" idx="2"/>
          </p:cNvCxnSpPr>
          <p:nvPr/>
        </p:nvCxnSpPr>
        <p:spPr>
          <a:xfrm rot="10800000" flipH="1">
            <a:off x="3583579" y="3016113"/>
            <a:ext cx="512100" cy="4500"/>
          </a:xfrm>
          <a:prstGeom prst="straightConnector1">
            <a:avLst/>
          </a:prstGeom>
          <a:noFill/>
          <a:ln w="9525" cap="flat" cmpd="sng">
            <a:solidFill>
              <a:srgbClr val="78909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79" name="Google Shape;279;p29"/>
          <p:cNvCxnSpPr>
            <a:stCxn id="280" idx="3"/>
            <a:endCxn id="272" idx="2"/>
          </p:cNvCxnSpPr>
          <p:nvPr/>
        </p:nvCxnSpPr>
        <p:spPr>
          <a:xfrm>
            <a:off x="3583375" y="3953263"/>
            <a:ext cx="964200" cy="8700"/>
          </a:xfrm>
          <a:prstGeom prst="straightConnector1">
            <a:avLst/>
          </a:prstGeom>
          <a:noFill/>
          <a:ln w="9525" cap="flat" cmpd="sng">
            <a:solidFill>
              <a:srgbClr val="78909C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4C30E673-F13B-1DB8-18EE-1656973A01D8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es-CL" dirty="0"/>
              <a:t>ASISTENCIA Y PARTICIPACIÓN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27A66604-F289-ED9F-11AB-D61B2A6C1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34AA1767-67C4-6F7C-8C35-35CCBE792129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53701EE8-3248-D01E-CC35-9C88D0912134}"/>
              </a:ext>
            </a:extLst>
          </p:cNvPr>
          <p:cNvSpPr/>
          <p:nvPr/>
        </p:nvSpPr>
        <p:spPr>
          <a:xfrm>
            <a:off x="1575075" y="1179544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89C5A423-4B14-E612-086E-3F4AC1DD7B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rgbClr val="78909C"/>
                </a:solidFill>
              </a:rPr>
              <a:t>METODOLOGÍA</a:t>
            </a:r>
            <a:endParaRPr lang="es-ES_tradnl" noProof="0" dirty="0">
              <a:solidFill>
                <a:srgbClr val="78909C"/>
              </a:solidFill>
            </a:endParaRP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E3A97BA2-B5E2-19BB-0887-0899DAF514D4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E816AEFC-2FF6-6CDC-CA5D-E5D888E49D73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4" name="Google Shape;267;p29">
            <a:extLst>
              <a:ext uri="{FF2B5EF4-FFF2-40B4-BE49-F238E27FC236}">
                <a16:creationId xmlns:a16="http://schemas.microsoft.com/office/drawing/2014/main" id="{5DB180EC-6A19-194D-968B-1A620BB7835A}"/>
              </a:ext>
            </a:extLst>
          </p:cNvPr>
          <p:cNvSpPr txBox="1">
            <a:spLocks/>
          </p:cNvSpPr>
          <p:nvPr/>
        </p:nvSpPr>
        <p:spPr>
          <a:xfrm>
            <a:off x="1856318" y="762283"/>
            <a:ext cx="1892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EVALUACIONES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EB4684D-B1C7-A394-BA71-EDB8D68CE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89490"/>
              </p:ext>
            </p:extLst>
          </p:nvPr>
        </p:nvGraphicFramePr>
        <p:xfrm>
          <a:off x="2848130" y="1738547"/>
          <a:ext cx="4032355" cy="1505104"/>
        </p:xfrm>
        <a:graphic>
          <a:graphicData uri="http://schemas.openxmlformats.org/drawingml/2006/table">
            <a:tbl>
              <a:tblPr firstRow="1" firstCol="1" bandRow="1">
                <a:tableStyleId>{F1CEE7FF-25C1-43BB-B218-6412E6B40AB1}</a:tableStyleId>
              </a:tblPr>
              <a:tblGrid>
                <a:gridCol w="2357902">
                  <a:extLst>
                    <a:ext uri="{9D8B030D-6E8A-4147-A177-3AD203B41FA5}">
                      <a16:colId xmlns:a16="http://schemas.microsoft.com/office/drawing/2014/main" val="3843127372"/>
                    </a:ext>
                  </a:extLst>
                </a:gridCol>
                <a:gridCol w="1674453">
                  <a:extLst>
                    <a:ext uri="{9D8B030D-6E8A-4147-A177-3AD203B41FA5}">
                      <a16:colId xmlns:a16="http://schemas.microsoft.com/office/drawing/2014/main" val="1148650236"/>
                    </a:ext>
                  </a:extLst>
                </a:gridCol>
              </a:tblGrid>
              <a:tr h="405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</a:rPr>
                        <a:t>Evaluación escrita</a:t>
                      </a:r>
                      <a:endParaRPr lang="es-C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</a:rPr>
                        <a:t>25%</a:t>
                      </a:r>
                      <a:endParaRPr lang="es-C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671057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</a:rPr>
                        <a:t>Ensayo</a:t>
                      </a:r>
                      <a:endParaRPr lang="es-C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</a:rPr>
                        <a:t>30%</a:t>
                      </a:r>
                      <a:endParaRPr lang="es-C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340377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</a:rPr>
                        <a:t>Presentación oral</a:t>
                      </a:r>
                      <a:endParaRPr lang="es-C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</a:rPr>
                        <a:t>15%</a:t>
                      </a:r>
                      <a:endParaRPr lang="es-C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345927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</a:rPr>
                        <a:t>Examen</a:t>
                      </a:r>
                      <a:endParaRPr lang="es-C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</a:rPr>
                        <a:t>30%</a:t>
                      </a:r>
                      <a:endParaRPr lang="es-C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0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56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ADE63C62-3837-5541-3E66-13AD1729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BB6B3A6B-EF81-1C1E-4962-82380C7B5BC7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78688B1E-2FA9-C023-10AF-3D23070E30D8}"/>
              </a:ext>
            </a:extLst>
          </p:cNvPr>
          <p:cNvSpPr/>
          <p:nvPr/>
        </p:nvSpPr>
        <p:spPr>
          <a:xfrm>
            <a:off x="1575075" y="1179544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8642A3A5-3E00-B910-1D0D-65513D2241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</a:rPr>
              <a:t>CONTENIDOS</a:t>
            </a: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5A2D622A-2F4B-B0E1-434B-3152FB2C999D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321BB1B8-A877-C722-A553-7AFB5B0EDDF3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52745C-F4AE-D048-B36A-D27331726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03823"/>
              </p:ext>
            </p:extLst>
          </p:nvPr>
        </p:nvGraphicFramePr>
        <p:xfrm>
          <a:off x="2466149" y="981751"/>
          <a:ext cx="5572126" cy="3715957"/>
        </p:xfrm>
        <a:graphic>
          <a:graphicData uri="http://schemas.openxmlformats.org/drawingml/2006/table">
            <a:tbl>
              <a:tblPr bandRow="1">
                <a:tableStyleId>{F1CEE7FF-25C1-43BB-B218-6412E6B40AB1}</a:tableStyleId>
              </a:tblPr>
              <a:tblGrid>
                <a:gridCol w="2152939">
                  <a:extLst>
                    <a:ext uri="{9D8B030D-6E8A-4147-A177-3AD203B41FA5}">
                      <a16:colId xmlns:a16="http://schemas.microsoft.com/office/drawing/2014/main" val="2507080271"/>
                    </a:ext>
                  </a:extLst>
                </a:gridCol>
                <a:gridCol w="1619782">
                  <a:extLst>
                    <a:ext uri="{9D8B030D-6E8A-4147-A177-3AD203B41FA5}">
                      <a16:colId xmlns:a16="http://schemas.microsoft.com/office/drawing/2014/main" val="1542760893"/>
                    </a:ext>
                  </a:extLst>
                </a:gridCol>
                <a:gridCol w="1799405">
                  <a:extLst>
                    <a:ext uri="{9D8B030D-6E8A-4147-A177-3AD203B41FA5}">
                      <a16:colId xmlns:a16="http://schemas.microsoft.com/office/drawing/2014/main" val="1881624782"/>
                    </a:ext>
                  </a:extLst>
                </a:gridCol>
              </a:tblGrid>
              <a:tr h="175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</a:rPr>
                        <a:t>Contenido</a:t>
                      </a:r>
                      <a:endParaRPr lang="es-C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</a:rPr>
                        <a:t>Bibliografía</a:t>
                      </a:r>
                      <a:endParaRPr lang="es-C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200" kern="100">
                          <a:effectLst/>
                        </a:rPr>
                        <a:t>Fenómeno del presente</a:t>
                      </a:r>
                      <a:endParaRPr lang="es-C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331723"/>
                  </a:ext>
                </a:extLst>
              </a:tr>
              <a:tr h="1191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 fascismos y comunismos: las huellas del autoritarismo en la sociedad actual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Hannah Arendt “Eichmann en Jerusalén: Un estudio sobre la banalidad del mal 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s-CL" sz="12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Elecciones presidenciales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477105"/>
                  </a:ext>
                </a:extLst>
              </a:tr>
              <a:tr h="1005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Globalidad y localidad: una historia intrincada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Tanya </a:t>
                      </a:r>
                      <a:r>
                        <a:rPr lang="es-CL" sz="1200" kern="1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Harmer</a:t>
                      </a: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y Alfredo Riquelme, Chile y la Guerra Fría Global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s-CL" sz="12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Acusaciones de intervención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547304"/>
                  </a:ext>
                </a:extLst>
              </a:tr>
              <a:tr h="909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Feminismo, género y la acusación ideológica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Revista Paula, La liberación de la mujer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Rol del feminismo en la discusión pública e instituciones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29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6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CF827AF5-E3DE-2783-32AB-6EF098465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C44C5FD9-F9A4-F398-92CA-175F60ED4152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F518EB49-E0AE-3593-DF53-3057CA853028}"/>
              </a:ext>
            </a:extLst>
          </p:cNvPr>
          <p:cNvSpPr/>
          <p:nvPr/>
        </p:nvSpPr>
        <p:spPr>
          <a:xfrm>
            <a:off x="1660138" y="1183431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24D8EBC2-1871-B438-BF5D-8B41F7B4AA3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</a:rPr>
              <a:t>CONTENIDOS</a:t>
            </a: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DF6F99B1-645B-1B60-0ED1-044298730CD7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018494DD-6FCF-8142-3B33-2D811A0908C0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437158A-FD1C-54B2-E41B-F2694209E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2973"/>
              </p:ext>
            </p:extLst>
          </p:nvPr>
        </p:nvGraphicFramePr>
        <p:xfrm>
          <a:off x="2551212" y="1183431"/>
          <a:ext cx="5572126" cy="3101579"/>
        </p:xfrm>
        <a:graphic>
          <a:graphicData uri="http://schemas.openxmlformats.org/drawingml/2006/table">
            <a:tbl>
              <a:tblPr bandRow="1">
                <a:tableStyleId>{F1CEE7FF-25C1-43BB-B218-6412E6B40AB1}</a:tableStyleId>
              </a:tblPr>
              <a:tblGrid>
                <a:gridCol w="2390902">
                  <a:extLst>
                    <a:ext uri="{9D8B030D-6E8A-4147-A177-3AD203B41FA5}">
                      <a16:colId xmlns:a16="http://schemas.microsoft.com/office/drawing/2014/main" val="122574069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21481681"/>
                    </a:ext>
                  </a:extLst>
                </a:gridCol>
                <a:gridCol w="1733424">
                  <a:extLst>
                    <a:ext uri="{9D8B030D-6E8A-4147-A177-3AD203B41FA5}">
                      <a16:colId xmlns:a16="http://schemas.microsoft.com/office/drawing/2014/main" val="721560792"/>
                    </a:ext>
                  </a:extLst>
                </a:gridCol>
              </a:tblGrid>
              <a:tr h="84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 flexibilidad ideológica de la transición: Concertación y el consenso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Discurso de Ricardo Lagos creación PPD, 15 de diciembre 1987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Los “30 años”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794713"/>
                  </a:ext>
                </a:extLst>
              </a:tr>
              <a:tr h="103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 dictadura y el neoliberalismo autoritario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Cápsula del documental Chicago Boys, Carolina Fuentes.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Neoliberalismo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672818"/>
                  </a:ext>
                </a:extLst>
              </a:tr>
              <a:tr h="103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Resistencias al régimen: Vicaría de la Solidaridad, teología de la liberación y comunitarismo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Fuentes varias Vicaría de la Solidaridad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Justicia social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88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0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84502664-778B-B849-3F40-5B28B76A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A85B0F07-2AE4-6E5C-3D1E-B6A1F2F877EA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BEFFE7FD-6FAE-5D9C-ADC0-40F5A0A74BF3}"/>
              </a:ext>
            </a:extLst>
          </p:cNvPr>
          <p:cNvSpPr/>
          <p:nvPr/>
        </p:nvSpPr>
        <p:spPr>
          <a:xfrm>
            <a:off x="1575075" y="1179544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4C9C40B0-8F76-FDB8-B129-6010EC97C1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</a:rPr>
              <a:t>CONTENIDOS</a:t>
            </a: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A5D64E3F-ED47-B6AE-BC0F-A4008B62F077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4EC7FFBF-F8D5-7D24-6458-FA658912436F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7CE318-14AA-0698-97BA-3D8A1C974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80281"/>
              </p:ext>
            </p:extLst>
          </p:nvPr>
        </p:nvGraphicFramePr>
        <p:xfrm>
          <a:off x="2466149" y="1282124"/>
          <a:ext cx="5572126" cy="2982076"/>
        </p:xfrm>
        <a:graphic>
          <a:graphicData uri="http://schemas.openxmlformats.org/drawingml/2006/table">
            <a:tbl>
              <a:tblPr bandRow="1">
                <a:tableStyleId>{F1CEE7FF-25C1-43BB-B218-6412E6B40AB1}</a:tableStyleId>
              </a:tblPr>
              <a:tblGrid>
                <a:gridCol w="2152939">
                  <a:extLst>
                    <a:ext uri="{9D8B030D-6E8A-4147-A177-3AD203B41FA5}">
                      <a16:colId xmlns:a16="http://schemas.microsoft.com/office/drawing/2014/main" val="566425854"/>
                    </a:ext>
                  </a:extLst>
                </a:gridCol>
                <a:gridCol w="1619782">
                  <a:extLst>
                    <a:ext uri="{9D8B030D-6E8A-4147-A177-3AD203B41FA5}">
                      <a16:colId xmlns:a16="http://schemas.microsoft.com/office/drawing/2014/main" val="2819443149"/>
                    </a:ext>
                  </a:extLst>
                </a:gridCol>
                <a:gridCol w="1799405">
                  <a:extLst>
                    <a:ext uri="{9D8B030D-6E8A-4147-A177-3AD203B41FA5}">
                      <a16:colId xmlns:a16="http://schemas.microsoft.com/office/drawing/2014/main" val="581525325"/>
                    </a:ext>
                  </a:extLst>
                </a:gridCol>
              </a:tblGrid>
              <a:tr h="103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 comunismo en clandestinidad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Luis Corvalán, De lo vivido y lo peleado. Memorias.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Comunismo ayer y hoy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40007"/>
                  </a:ext>
                </a:extLst>
              </a:tr>
              <a:tr h="1039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Unidad Popular y marxismo chileno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Salvador Allende en el Estadio Nacional: discurso y fotografías.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Chilezuela y cuba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078958"/>
                  </a:ext>
                </a:extLst>
              </a:tr>
              <a:tr h="80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Democracia Cristiana y revolución en libertad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Documento Reforma Agraria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 declive de la DC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89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9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8E869C16-9AC2-23FA-FD28-A2087FA3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DB7A714A-D7C8-9E35-2FD6-15967444D8AD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7499DC38-DD16-CF51-6974-DED4622D8EBE}"/>
              </a:ext>
            </a:extLst>
          </p:cNvPr>
          <p:cNvSpPr/>
          <p:nvPr/>
        </p:nvSpPr>
        <p:spPr>
          <a:xfrm>
            <a:off x="1575075" y="1179544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C4AE99D4-6C6A-72FE-701E-DE44E70F61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CONTENIDOS</a:t>
            </a: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AC5E3491-EC28-C0ED-D6D8-759E11EB909A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A518FD1A-5CB7-0681-E233-6506A0DE0FB9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24F835-A83C-3B7C-1510-2378906AB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2081"/>
              </p:ext>
            </p:extLst>
          </p:nvPr>
        </p:nvGraphicFramePr>
        <p:xfrm>
          <a:off x="2466149" y="1482910"/>
          <a:ext cx="5572126" cy="2781290"/>
        </p:xfrm>
        <a:graphic>
          <a:graphicData uri="http://schemas.openxmlformats.org/drawingml/2006/table">
            <a:tbl>
              <a:tblPr bandRow="1">
                <a:tableStyleId>{F1CEE7FF-25C1-43BB-B218-6412E6B40AB1}</a:tableStyleId>
              </a:tblPr>
              <a:tblGrid>
                <a:gridCol w="2152939">
                  <a:extLst>
                    <a:ext uri="{9D8B030D-6E8A-4147-A177-3AD203B41FA5}">
                      <a16:colId xmlns:a16="http://schemas.microsoft.com/office/drawing/2014/main" val="799497353"/>
                    </a:ext>
                  </a:extLst>
                </a:gridCol>
                <a:gridCol w="1619782">
                  <a:extLst>
                    <a:ext uri="{9D8B030D-6E8A-4147-A177-3AD203B41FA5}">
                      <a16:colId xmlns:a16="http://schemas.microsoft.com/office/drawing/2014/main" val="1824865674"/>
                    </a:ext>
                  </a:extLst>
                </a:gridCol>
                <a:gridCol w="1799405">
                  <a:extLst>
                    <a:ext uri="{9D8B030D-6E8A-4147-A177-3AD203B41FA5}">
                      <a16:colId xmlns:a16="http://schemas.microsoft.com/office/drawing/2014/main" val="3308376489"/>
                    </a:ext>
                  </a:extLst>
                </a:gridCol>
              </a:tblGrid>
              <a:tr h="84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Nacionalismo popular e ibañismo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Estatutos Partido Agrario Laborista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Resurgimiento del nacionalismo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034307"/>
                  </a:ext>
                </a:extLst>
              </a:tr>
              <a:tr h="109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 cuestión social y el movimiento obrero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Luis Emilio Recabarren, Discursos y poesías.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Existencia contemporánea de la clase obrera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493823"/>
                  </a:ext>
                </a:extLst>
              </a:tr>
              <a:tr h="84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Positivismo, educación laica y Estado docente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Sol Serrano, El Liceo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“No te metas con mis hijos”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98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781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C8EDABAC-2A1B-004D-C380-ED9E7F880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B9211945-BC71-A3AB-F105-6DEE95E55172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8BDE751C-35BE-9375-0677-39C30BE3F744}"/>
              </a:ext>
            </a:extLst>
          </p:cNvPr>
          <p:cNvSpPr/>
          <p:nvPr/>
        </p:nvSpPr>
        <p:spPr>
          <a:xfrm>
            <a:off x="1575075" y="1179544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7DBAA537-0D30-ED36-B079-84FCAFB427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CONTENIDOS</a:t>
            </a: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79E01A5F-9671-4FE4-81D1-50BE95A1BAA3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7BC98D0F-4402-C59A-519F-E2B17DAD3EA9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13BFB6-C18E-6690-C281-07B2A6090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56738"/>
              </p:ext>
            </p:extLst>
          </p:nvPr>
        </p:nvGraphicFramePr>
        <p:xfrm>
          <a:off x="2514600" y="1187758"/>
          <a:ext cx="5612698" cy="3292856"/>
        </p:xfrm>
        <a:graphic>
          <a:graphicData uri="http://schemas.openxmlformats.org/drawingml/2006/table">
            <a:tbl>
              <a:tblPr bandRow="1">
                <a:tableStyleId>{F1CEE7FF-25C1-43BB-B218-6412E6B40AB1}</a:tableStyleId>
              </a:tblPr>
              <a:tblGrid>
                <a:gridCol w="2168615">
                  <a:extLst>
                    <a:ext uri="{9D8B030D-6E8A-4147-A177-3AD203B41FA5}">
                      <a16:colId xmlns:a16="http://schemas.microsoft.com/office/drawing/2014/main" val="361211806"/>
                    </a:ext>
                  </a:extLst>
                </a:gridCol>
                <a:gridCol w="1631576">
                  <a:extLst>
                    <a:ext uri="{9D8B030D-6E8A-4147-A177-3AD203B41FA5}">
                      <a16:colId xmlns:a16="http://schemas.microsoft.com/office/drawing/2014/main" val="100404613"/>
                    </a:ext>
                  </a:extLst>
                </a:gridCol>
                <a:gridCol w="1812507">
                  <a:extLst>
                    <a:ext uri="{9D8B030D-6E8A-4147-A177-3AD203B41FA5}">
                      <a16:colId xmlns:a16="http://schemas.microsoft.com/office/drawing/2014/main" val="1048200933"/>
                    </a:ext>
                  </a:extLst>
                </a:gridCol>
              </a:tblGrid>
              <a:tr h="67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Liberalismo republicano y secularización del Estado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Carlos Walker Martínez, La lei de matrimonio civil.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Iglesia y Estado en el Chile de hoy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087926"/>
                  </a:ext>
                </a:extLst>
              </a:tr>
              <a:tr h="67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Conservadurismo católico y orden portaliano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Documental Diego Portales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El orden portaliano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284729"/>
                  </a:ext>
                </a:extLst>
              </a:tr>
              <a:tr h="67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Criollismo y cuestión indígena en el siglo XIX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Discurso Benjamín Vicuña Mackenna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Movimiento mapuche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277875"/>
                  </a:ext>
                </a:extLst>
              </a:tr>
              <a:tr h="10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Claudio Gay y la invención del Estado moderno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Claudio Gay, Historia Física y Política de Chile. Tomo Octavo. Historia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Creando narrativas de estado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10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EDA55A92-5A94-97B4-2AAD-819D7F78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DE0A3E84-13E1-FB5E-ABC0-38C954B100BC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D43A7E38-6730-D02D-0676-08FA01A80514}"/>
              </a:ext>
            </a:extLst>
          </p:cNvPr>
          <p:cNvSpPr/>
          <p:nvPr/>
        </p:nvSpPr>
        <p:spPr>
          <a:xfrm>
            <a:off x="2194700" y="450279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marL="171450" lvl="0" indent="-171450">
              <a:buFontTx/>
              <a:buChar char="-"/>
            </a:pP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Arendt, Hannah 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es-CL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Eichmann en Jerusalén: Un estudio sobre la banalidad del mal ",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CL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(Barcelona: Lumen, 2003).</a:t>
            </a:r>
          </a:p>
          <a:p>
            <a:pPr marL="171450" lvl="0" indent="-171450">
              <a:buFontTx/>
              <a:buChar char="-"/>
            </a:pP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Foucault, Michel, </a:t>
            </a:r>
            <a:r>
              <a:rPr lang="es-CL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Nietzsche, la genealogía, la historia. trad.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María Luisa Jaramillo</a:t>
            </a:r>
          </a:p>
          <a:p>
            <a:pPr marL="171450" lvl="0" indent="-171450">
              <a:buFontTx/>
              <a:buChar char="-"/>
            </a:pP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Gay, Claudio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CL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Historia física y política de Chile, vol. 8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(París: Imprenta de E. </a:t>
            </a:r>
            <a:r>
              <a:rPr lang="es-CL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Thunot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Cía., 1854)</a:t>
            </a:r>
          </a:p>
          <a:p>
            <a:pPr marL="171450" lvl="0" indent="-171450">
              <a:buFontTx/>
              <a:buChar char="-"/>
            </a:pP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Harari, </a:t>
            </a:r>
            <a:r>
              <a:rPr lang="es-CL" sz="1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Yuval</a:t>
            </a: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Noah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De animales a dioses: Breve historia de la humanidad, trad. </a:t>
            </a:r>
            <a:r>
              <a:rPr lang="es-CL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Joandomènec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Ros (Barcelona:, 2014)</a:t>
            </a:r>
          </a:p>
          <a:p>
            <a:pPr marL="171450" lvl="0" indent="-171450">
              <a:buFontTx/>
              <a:buChar char="-"/>
            </a:pPr>
            <a:r>
              <a:rPr lang="es-CL" sz="1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Harmer</a:t>
            </a: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Tanya 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Alfredo </a:t>
            </a:r>
            <a:r>
              <a:rPr lang="es-CL" sz="1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Riquel</a:t>
            </a:r>
            <a:r>
              <a:rPr lang="es-CL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Debate</a:t>
            </a:r>
            <a:r>
              <a:rPr lang="es-CL" sz="1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CL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Chile y la Guerra Fría Global. 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(Santiago: LOM Ediciones, 2014)</a:t>
            </a:r>
          </a:p>
          <a:p>
            <a:pPr marL="171450" lvl="0" indent="-171450">
              <a:buFontTx/>
              <a:buChar char="-"/>
            </a:pPr>
            <a:r>
              <a:rPr lang="es-CL" sz="1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Jaksic</a:t>
            </a: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CL" sz="1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Ivan</a:t>
            </a: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Juan Luis Ossa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CL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Historia política de chile, 1980-2010. Tomo I, Prácticas políticas, 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Fondo de Cultura Económica, 2017.</a:t>
            </a:r>
          </a:p>
          <a:p>
            <a:pPr marL="171450" lvl="0" indent="-171450">
              <a:buFontTx/>
              <a:buChar char="-"/>
            </a:pPr>
            <a:r>
              <a:rPr lang="es-CL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Serrano, Sol, </a:t>
            </a:r>
            <a:r>
              <a:rPr lang="es-CL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liceo: Educación secundaria y cultura política en Chile (1842–1920)</a:t>
            </a:r>
            <a:r>
              <a:rPr lang="es-CL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(Santiago: Fondo de Cultura Económica, 1994)</a:t>
            </a:r>
          </a:p>
          <a:p>
            <a:pPr marL="171450" lvl="0" indent="-171450">
              <a:buFontTx/>
              <a:buChar char="-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“Writing Is Thinking,”</a:t>
            </a:r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Nature Reviews Bioengineering 1,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no. 2 (2025): 59–60. https://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www.nature.com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/articles/s44222-025-00323-4.</a:t>
            </a:r>
            <a:endParaRPr lang="es-CL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7D67B24E-DED1-81C8-CAC4-D461C68521C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rgbClr val="789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BIBLIOGRAFÍA</a:t>
            </a:r>
            <a:endParaRPr lang="es-ES_tradnl" noProof="0" dirty="0">
              <a:solidFill>
                <a:srgbClr val="78909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625B94D2-A74B-2FF0-71A2-59065A45EAAD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46E491C8-51B0-58CF-4775-40FE8F341A51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D79C0-2EDF-11FC-F7BF-6F17248A1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D6300F-E92B-8134-8715-61A064D6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81472"/>
          </a:xfrm>
          <a:prstGeom prst="rect">
            <a:avLst/>
          </a:prstGeom>
        </p:spPr>
      </p:pic>
      <p:sp>
        <p:nvSpPr>
          <p:cNvPr id="4" name="Google Shape;109;p20">
            <a:extLst>
              <a:ext uri="{FF2B5EF4-FFF2-40B4-BE49-F238E27FC236}">
                <a16:creationId xmlns:a16="http://schemas.microsoft.com/office/drawing/2014/main" id="{F0431FFF-947C-55FC-0C8D-ACE28F0BD600}"/>
              </a:ext>
            </a:extLst>
          </p:cNvPr>
          <p:cNvSpPr txBox="1">
            <a:spLocks/>
          </p:cNvSpPr>
          <p:nvPr/>
        </p:nvSpPr>
        <p:spPr>
          <a:xfrm>
            <a:off x="311700" y="804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noProof="0" dirty="0">
                <a:solidFill>
                  <a:srgbClr val="FFFFFF"/>
                </a:solidFill>
              </a:rPr>
              <a:t>DEFENSA DE LA ESCRITURA</a:t>
            </a:r>
          </a:p>
        </p:txBody>
      </p:sp>
      <p:sp>
        <p:nvSpPr>
          <p:cNvPr id="6" name="Google Shape;111;p20">
            <a:extLst>
              <a:ext uri="{FF2B5EF4-FFF2-40B4-BE49-F238E27FC236}">
                <a16:creationId xmlns:a16="http://schemas.microsoft.com/office/drawing/2014/main" id="{A8114B33-34A6-AA0A-2944-D9CCDA43C30C}"/>
              </a:ext>
            </a:extLst>
          </p:cNvPr>
          <p:cNvSpPr/>
          <p:nvPr/>
        </p:nvSpPr>
        <p:spPr>
          <a:xfrm>
            <a:off x="2767500" y="20048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7" name="Google Shape;112;p20">
            <a:extLst>
              <a:ext uri="{FF2B5EF4-FFF2-40B4-BE49-F238E27FC236}">
                <a16:creationId xmlns:a16="http://schemas.microsoft.com/office/drawing/2014/main" id="{36388658-033A-65D3-7EC1-BBF1CB6522BB}"/>
              </a:ext>
            </a:extLst>
          </p:cNvPr>
          <p:cNvSpPr/>
          <p:nvPr/>
        </p:nvSpPr>
        <p:spPr>
          <a:xfrm>
            <a:off x="2767500" y="31115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10293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CFC1-1F30-7E7E-8841-2EB979D5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A8A983-EBDE-A971-40C3-9AA8FE67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0" y="16038"/>
            <a:ext cx="9144000" cy="5681472"/>
          </a:xfrm>
          <a:prstGeom prst="rect">
            <a:avLst/>
          </a:prstGeom>
        </p:spPr>
      </p:pic>
      <p:sp>
        <p:nvSpPr>
          <p:cNvPr id="4" name="Google Shape;109;p20">
            <a:extLst>
              <a:ext uri="{FF2B5EF4-FFF2-40B4-BE49-F238E27FC236}">
                <a16:creationId xmlns:a16="http://schemas.microsoft.com/office/drawing/2014/main" id="{5C00A2C2-59CE-1B6F-C12B-171717784533}"/>
              </a:ext>
            </a:extLst>
          </p:cNvPr>
          <p:cNvSpPr txBox="1">
            <a:spLocks/>
          </p:cNvSpPr>
          <p:nvPr/>
        </p:nvSpPr>
        <p:spPr>
          <a:xfrm rot="16200000">
            <a:off x="-2043065" y="1830474"/>
            <a:ext cx="4086129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sz="2000" noProof="0" dirty="0">
                <a:solidFill>
                  <a:srgbClr val="FFFFFF"/>
                </a:solidFill>
              </a:rPr>
              <a:t>DEFENSA DE LA ESCRITURA</a:t>
            </a:r>
          </a:p>
        </p:txBody>
      </p:sp>
      <p:sp>
        <p:nvSpPr>
          <p:cNvPr id="6" name="Google Shape;111;p20">
            <a:extLst>
              <a:ext uri="{FF2B5EF4-FFF2-40B4-BE49-F238E27FC236}">
                <a16:creationId xmlns:a16="http://schemas.microsoft.com/office/drawing/2014/main" id="{AC19CDE3-A6E8-F58D-0B8C-A3E9B7B0FECC}"/>
              </a:ext>
            </a:extLst>
          </p:cNvPr>
          <p:cNvSpPr/>
          <p:nvPr/>
        </p:nvSpPr>
        <p:spPr>
          <a:xfrm rot="5400000">
            <a:off x="-1499700" y="2679750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7" name="Google Shape;112;p20">
            <a:extLst>
              <a:ext uri="{FF2B5EF4-FFF2-40B4-BE49-F238E27FC236}">
                <a16:creationId xmlns:a16="http://schemas.microsoft.com/office/drawing/2014/main" id="{1035C40F-0AC4-1708-9CCA-EE3057C822A8}"/>
              </a:ext>
            </a:extLst>
          </p:cNvPr>
          <p:cNvSpPr/>
          <p:nvPr/>
        </p:nvSpPr>
        <p:spPr>
          <a:xfrm rot="5400000">
            <a:off x="-547500" y="2819724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" name="Google Shape;118;p21">
            <a:extLst>
              <a:ext uri="{FF2B5EF4-FFF2-40B4-BE49-F238E27FC236}">
                <a16:creationId xmlns:a16="http://schemas.microsoft.com/office/drawing/2014/main" id="{17F25155-5018-957B-8A20-475F6F2CF8E1}"/>
              </a:ext>
            </a:extLst>
          </p:cNvPr>
          <p:cNvSpPr/>
          <p:nvPr/>
        </p:nvSpPr>
        <p:spPr>
          <a:xfrm>
            <a:off x="2787150" y="-265087"/>
            <a:ext cx="6463200" cy="3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CL" sz="16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s-CL" sz="16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s-CL" sz="16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“Escribir no es solo comunicar resultados; también es una herramienta para descubrir nuevos pensamientos e ideas. La escritura nos obliga a pensar -no de la manera caótica y no lineal en que nuestra mente suele divagar, sino de forma estructurada e intencional-.”</a:t>
            </a:r>
          </a:p>
          <a:p>
            <a:pPr algn="ctr"/>
            <a:endParaRPr lang="es-CL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Writing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thinking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Nature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s-CL" sz="18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s-ES_tradnl" sz="1800" noProof="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Google Shape;117;p21">
            <a:extLst>
              <a:ext uri="{FF2B5EF4-FFF2-40B4-BE49-F238E27FC236}">
                <a16:creationId xmlns:a16="http://schemas.microsoft.com/office/drawing/2014/main" id="{A1137CB3-5027-6ED9-FBAD-EC743A432716}"/>
              </a:ext>
            </a:extLst>
          </p:cNvPr>
          <p:cNvSpPr/>
          <p:nvPr/>
        </p:nvSpPr>
        <p:spPr>
          <a:xfrm>
            <a:off x="2519400" y="213354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Google Shape;138;p22">
            <a:extLst>
              <a:ext uri="{FF2B5EF4-FFF2-40B4-BE49-F238E27FC236}">
                <a16:creationId xmlns:a16="http://schemas.microsoft.com/office/drawing/2014/main" id="{49B83EE8-C391-8A87-6516-112FA3FB100E}"/>
              </a:ext>
            </a:extLst>
          </p:cNvPr>
          <p:cNvSpPr txBox="1">
            <a:spLocks/>
          </p:cNvSpPr>
          <p:nvPr/>
        </p:nvSpPr>
        <p:spPr>
          <a:xfrm>
            <a:off x="4794953" y="387000"/>
            <a:ext cx="2251650" cy="42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</a:rPr>
              <a:t>ESCRIBIR ES PENSAR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5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/>
          <a:srcRect l="11639" r="11639"/>
          <a:stretch/>
        </p:blipFill>
        <p:spPr>
          <a:xfrm>
            <a:off x="135400" y="141600"/>
            <a:ext cx="6001527" cy="48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/>
          <p:nvPr/>
        </p:nvSpPr>
        <p:spPr>
          <a:xfrm>
            <a:off x="4038625" y="1271250"/>
            <a:ext cx="4345200" cy="28905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31" name="Google Shape;131;p22"/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32" name="Google Shape;132;p22"/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33" name="Google Shape;133;p22"/>
          <p:cNvSpPr/>
          <p:nvPr/>
        </p:nvSpPr>
        <p:spPr>
          <a:xfrm>
            <a:off x="3869138" y="1126488"/>
            <a:ext cx="4345200" cy="28905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>
              <a:solidFill>
                <a:srgbClr val="78909C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ctrTitle" idx="2"/>
          </p:nvPr>
        </p:nvSpPr>
        <p:spPr>
          <a:xfrm>
            <a:off x="4030767" y="2103414"/>
            <a:ext cx="2106160" cy="647030"/>
          </a:xfrm>
          <a:prstGeom prst="rect">
            <a:avLst/>
          </a:prstGeom>
          <a:ln>
            <a:solidFill>
              <a:srgbClr val="78909C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noProof="0" dirty="0">
                <a:solidFill>
                  <a:srgbClr val="FFFFFF"/>
                </a:solidFill>
              </a:rPr>
              <a:t>Marco teórico </a:t>
            </a:r>
            <a:r>
              <a:rPr lang="es-ES_tradnl" sz="1800" noProof="0" dirty="0">
                <a:solidFill>
                  <a:srgbClr val="FFFFFF"/>
                </a:solidFill>
              </a:rPr>
              <a:t>del</a:t>
            </a:r>
            <a:r>
              <a:rPr lang="es-ES_tradnl" sz="1600" noProof="0" dirty="0">
                <a:solidFill>
                  <a:srgbClr val="FFFFFF"/>
                </a:solidFill>
              </a:rPr>
              <a:t> curso</a:t>
            </a:r>
          </a:p>
        </p:txBody>
      </p:sp>
      <p:sp>
        <p:nvSpPr>
          <p:cNvPr id="138" name="Google Shape;138;p22"/>
          <p:cNvSpPr txBox="1">
            <a:spLocks noGrp="1"/>
          </p:cNvSpPr>
          <p:nvPr>
            <p:ph type="ctrTitle" idx="4"/>
          </p:nvPr>
        </p:nvSpPr>
        <p:spPr>
          <a:xfrm>
            <a:off x="6125140" y="2733119"/>
            <a:ext cx="2085269" cy="367200"/>
          </a:xfrm>
          <a:prstGeom prst="rect">
            <a:avLst/>
          </a:prstGeom>
          <a:ln>
            <a:solidFill>
              <a:srgbClr val="78909C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dirty="0"/>
              <a:t>Metodología</a:t>
            </a:r>
            <a:endParaRPr lang="es-ES_tradnl" sz="1600" noProof="0"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ctrTitle" idx="7"/>
          </p:nvPr>
        </p:nvSpPr>
        <p:spPr>
          <a:xfrm>
            <a:off x="4038625" y="3105180"/>
            <a:ext cx="2106160" cy="367200"/>
          </a:xfrm>
          <a:prstGeom prst="rect">
            <a:avLst/>
          </a:prstGeom>
          <a:ln>
            <a:solidFill>
              <a:srgbClr val="78909C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noProof="0" dirty="0">
                <a:solidFill>
                  <a:srgbClr val="FFFFFF"/>
                </a:solidFill>
              </a:rPr>
              <a:t>Contenidos</a:t>
            </a:r>
            <a:endParaRPr lang="es-ES_tradnl" noProof="0" dirty="0">
              <a:solidFill>
                <a:srgbClr val="FFFFFF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ctrTitle" idx="13"/>
          </p:nvPr>
        </p:nvSpPr>
        <p:spPr>
          <a:xfrm>
            <a:off x="6136927" y="3472380"/>
            <a:ext cx="2073482" cy="367200"/>
          </a:xfrm>
          <a:prstGeom prst="rect">
            <a:avLst/>
          </a:prstGeom>
          <a:ln>
            <a:solidFill>
              <a:srgbClr val="78909C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noProof="0" dirty="0">
                <a:latin typeface="Roboto Condensed"/>
                <a:ea typeface="Roboto Condensed"/>
                <a:cs typeface="Roboto Condensed"/>
                <a:sym typeface="Roboto Condensed"/>
              </a:rPr>
              <a:t>Lecto-escritura</a:t>
            </a:r>
            <a:endParaRPr lang="es-ES_tradnl" noProof="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Google Shape;138;p22">
            <a:extLst>
              <a:ext uri="{FF2B5EF4-FFF2-40B4-BE49-F238E27FC236}">
                <a16:creationId xmlns:a16="http://schemas.microsoft.com/office/drawing/2014/main" id="{261B7D93-D426-DF23-6A00-81B275B93298}"/>
              </a:ext>
            </a:extLst>
          </p:cNvPr>
          <p:cNvSpPr txBox="1">
            <a:spLocks/>
          </p:cNvSpPr>
          <p:nvPr/>
        </p:nvSpPr>
        <p:spPr>
          <a:xfrm>
            <a:off x="6125140" y="1732256"/>
            <a:ext cx="2077411" cy="367200"/>
          </a:xfrm>
          <a:prstGeom prst="rect">
            <a:avLst/>
          </a:prstGeom>
          <a:noFill/>
          <a:ln>
            <a:solidFill>
              <a:srgbClr val="78909C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5200"/>
              <a:buFont typeface="Roboto Condensed"/>
              <a:buNone/>
              <a:defRPr sz="52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sz="1600" dirty="0"/>
              <a:t>Programa</a:t>
            </a:r>
            <a:endParaRPr lang="es-ES_tradnl" dirty="0"/>
          </a:p>
        </p:txBody>
      </p:sp>
      <p:sp>
        <p:nvSpPr>
          <p:cNvPr id="12" name="Google Shape;119;p21">
            <a:extLst>
              <a:ext uri="{FF2B5EF4-FFF2-40B4-BE49-F238E27FC236}">
                <a16:creationId xmlns:a16="http://schemas.microsoft.com/office/drawing/2014/main" id="{D39CFC2B-E97D-85A5-5324-B5D8EA671974}"/>
              </a:ext>
            </a:extLst>
          </p:cNvPr>
          <p:cNvSpPr txBox="1">
            <a:spLocks/>
          </p:cNvSpPr>
          <p:nvPr/>
        </p:nvSpPr>
        <p:spPr>
          <a:xfrm rot="-5400000">
            <a:off x="-2112301" y="2205450"/>
            <a:ext cx="55254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sz="1800" dirty="0">
                <a:solidFill>
                  <a:schemeClr val="bg1"/>
                </a:solidFill>
              </a:rPr>
              <a:t>HISTORIA DE LAS IDEOLOGÍAS EN CHILE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>
            <a:off x="6179530" y="3009000"/>
            <a:ext cx="2504100" cy="13419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10" name="Google Shape;210;p27"/>
          <p:cNvSpPr/>
          <p:nvPr/>
        </p:nvSpPr>
        <p:spPr>
          <a:xfrm>
            <a:off x="3559156" y="670500"/>
            <a:ext cx="2504100" cy="22272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 amt="6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 rot="5400000">
            <a:off x="-306550" y="1357101"/>
            <a:ext cx="3877301" cy="25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>
            <a:spLocks noGrp="1"/>
          </p:cNvSpPr>
          <p:nvPr>
            <p:ph type="ctrTitle" idx="8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chemeClr val="tx2">
                    <a:lumMod val="50000"/>
                  </a:schemeClr>
                </a:solidFill>
              </a:rPr>
              <a:t>LECTOESCRITURA</a:t>
            </a:r>
          </a:p>
        </p:txBody>
      </p:sp>
      <p:sp>
        <p:nvSpPr>
          <p:cNvPr id="213" name="Google Shape;213;p27"/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14" name="Google Shape;214;p27"/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15" name="Google Shape;215;p27"/>
          <p:cNvSpPr/>
          <p:nvPr/>
        </p:nvSpPr>
        <p:spPr>
          <a:xfrm>
            <a:off x="6290225" y="3136857"/>
            <a:ext cx="2504100" cy="13419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16" name="Google Shape;216;p27"/>
          <p:cNvSpPr/>
          <p:nvPr/>
        </p:nvSpPr>
        <p:spPr>
          <a:xfrm>
            <a:off x="3678711" y="781800"/>
            <a:ext cx="2504100" cy="22272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1"/>
          </p:nvPr>
        </p:nvSpPr>
        <p:spPr>
          <a:xfrm>
            <a:off x="6424323" y="998407"/>
            <a:ext cx="2019900" cy="1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CL" sz="1400" dirty="0"/>
              <a:t>Caligrafía está en extinción: en dispositivos se escribe más rápido, sin errores, predicción de palabras, generación automática de textos.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2400" noProof="0" dirty="0"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5"/>
          </p:nvPr>
        </p:nvSpPr>
        <p:spPr>
          <a:xfrm>
            <a:off x="3923506" y="1290286"/>
            <a:ext cx="2019900" cy="14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_tradnl" sz="1400" dirty="0"/>
              <a:t>Leer en papel y escribir a mano generan más actividad cerebral y aprendizajes significativos</a:t>
            </a:r>
            <a:r>
              <a:rPr lang="es-CL" sz="1400" dirty="0"/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400" noProof="0"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ctrTitle" idx="6"/>
          </p:nvPr>
        </p:nvSpPr>
        <p:spPr>
          <a:xfrm>
            <a:off x="3937673" y="3136838"/>
            <a:ext cx="20199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 err="1">
                <a:latin typeface="Lora" pitchFamily="2" charset="77"/>
              </a:rPr>
              <a:t>Tecnolog</a:t>
            </a:r>
            <a:r>
              <a:rPr lang="es-ES_tradnl" dirty="0" err="1">
                <a:latin typeface="Lora" pitchFamily="2" charset="77"/>
              </a:rPr>
              <a:t>ía</a:t>
            </a:r>
            <a:endParaRPr lang="es-ES_tradnl" noProof="0" dirty="0">
              <a:latin typeface="Lora" pitchFamily="2" charset="77"/>
            </a:endParaRPr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7"/>
          </p:nvPr>
        </p:nvSpPr>
        <p:spPr>
          <a:xfrm>
            <a:off x="3937673" y="3444538"/>
            <a:ext cx="2019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CL" sz="1400" dirty="0"/>
              <a:t>Son una ayuda en diversos ámbitos, pero obstaculizan el aprendizaje significativo. </a:t>
            </a:r>
          </a:p>
        </p:txBody>
      </p:sp>
      <p:sp>
        <p:nvSpPr>
          <p:cNvPr id="11" name="Google Shape;218;p27">
            <a:extLst>
              <a:ext uri="{FF2B5EF4-FFF2-40B4-BE49-F238E27FC236}">
                <a16:creationId xmlns:a16="http://schemas.microsoft.com/office/drawing/2014/main" id="{0F003DBA-70EC-4AD5-A362-56FAF58BE03D}"/>
              </a:ext>
            </a:extLst>
          </p:cNvPr>
          <p:cNvSpPr txBox="1">
            <a:spLocks/>
          </p:cNvSpPr>
          <p:nvPr/>
        </p:nvSpPr>
        <p:spPr>
          <a:xfrm>
            <a:off x="6532325" y="3136838"/>
            <a:ext cx="20199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000"/>
              <a:buFont typeface="Lora"/>
              <a:buNone/>
              <a:defRPr sz="1000" b="0" i="0" u="none" strike="noStrike" cap="none">
                <a:solidFill>
                  <a:srgbClr val="0F0F0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/>
            <a:endParaRPr lang="es-CL" sz="1400" dirty="0"/>
          </a:p>
          <a:p>
            <a:pPr marL="0" indent="0"/>
            <a:r>
              <a:rPr lang="es-ES_tradnl" sz="1400" dirty="0"/>
              <a:t>Una forma de resistencia a la homogenización del lenguaje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>
            <a:spLocks noGrp="1"/>
          </p:cNvSpPr>
          <p:nvPr>
            <p:ph type="subTitle" idx="1"/>
          </p:nvPr>
        </p:nvSpPr>
        <p:spPr>
          <a:xfrm>
            <a:off x="2046700" y="1304632"/>
            <a:ext cx="5243100" cy="16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Escribir a mano genera más actividad neuronal en el cerebro y, por lo tanto, aprendizajes más profundos o significativos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5B2134-8820-1287-8851-D750EFF5CF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381000" y="76777"/>
            <a:ext cx="8859250" cy="5830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DF9D-B7D6-16AB-A8E2-845DD425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E14F6C-12DE-130C-5992-618987E93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39"/>
            <a:ext cx="9144000" cy="5681472"/>
          </a:xfrm>
          <a:prstGeom prst="rect">
            <a:avLst/>
          </a:prstGeom>
        </p:spPr>
      </p:pic>
      <p:sp>
        <p:nvSpPr>
          <p:cNvPr id="4" name="Google Shape;109;p20">
            <a:extLst>
              <a:ext uri="{FF2B5EF4-FFF2-40B4-BE49-F238E27FC236}">
                <a16:creationId xmlns:a16="http://schemas.microsoft.com/office/drawing/2014/main" id="{54B0D4E6-7F0F-4B84-D585-AEF9CE50B503}"/>
              </a:ext>
            </a:extLst>
          </p:cNvPr>
          <p:cNvSpPr txBox="1">
            <a:spLocks/>
          </p:cNvSpPr>
          <p:nvPr/>
        </p:nvSpPr>
        <p:spPr>
          <a:xfrm>
            <a:off x="311700" y="804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0"/>
              <a:buFont typeface="Roboto Condensed"/>
              <a:buNone/>
              <a:defRPr sz="120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_tradnl" noProof="0" dirty="0">
                <a:solidFill>
                  <a:srgbClr val="FFFFFF"/>
                </a:solidFill>
              </a:rPr>
              <a:t>ESCRIBAN Y LEAN</a:t>
            </a:r>
          </a:p>
        </p:txBody>
      </p:sp>
      <p:sp>
        <p:nvSpPr>
          <p:cNvPr id="6" name="Google Shape;111;p20">
            <a:extLst>
              <a:ext uri="{FF2B5EF4-FFF2-40B4-BE49-F238E27FC236}">
                <a16:creationId xmlns:a16="http://schemas.microsoft.com/office/drawing/2014/main" id="{EB48870F-327C-4837-364D-1EF008F04CEB}"/>
              </a:ext>
            </a:extLst>
          </p:cNvPr>
          <p:cNvSpPr/>
          <p:nvPr/>
        </p:nvSpPr>
        <p:spPr>
          <a:xfrm>
            <a:off x="2767500" y="20048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7" name="Google Shape;112;p20">
            <a:extLst>
              <a:ext uri="{FF2B5EF4-FFF2-40B4-BE49-F238E27FC236}">
                <a16:creationId xmlns:a16="http://schemas.microsoft.com/office/drawing/2014/main" id="{0E84F7CE-5341-162E-6B42-6F8713AE7E00}"/>
              </a:ext>
            </a:extLst>
          </p:cNvPr>
          <p:cNvSpPr/>
          <p:nvPr/>
        </p:nvSpPr>
        <p:spPr>
          <a:xfrm>
            <a:off x="2767500" y="3111536"/>
            <a:ext cx="3609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4668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3250970F-FA47-54F1-567F-255A3B750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>
            <a:extLst>
              <a:ext uri="{FF2B5EF4-FFF2-40B4-BE49-F238E27FC236}">
                <a16:creationId xmlns:a16="http://schemas.microsoft.com/office/drawing/2014/main" id="{EE830DE6-E755-0E03-EE77-B07AFB045265}"/>
              </a:ext>
            </a:extLst>
          </p:cNvPr>
          <p:cNvPicPr preferRelativeResize="0"/>
          <p:nvPr/>
        </p:nvPicPr>
        <p:blipFill>
          <a:blip r:embed="rId3"/>
          <a:srcRect l="11639" r="11639"/>
          <a:stretch/>
        </p:blipFill>
        <p:spPr>
          <a:xfrm>
            <a:off x="135400" y="141600"/>
            <a:ext cx="6001527" cy="48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>
            <a:extLst>
              <a:ext uri="{FF2B5EF4-FFF2-40B4-BE49-F238E27FC236}">
                <a16:creationId xmlns:a16="http://schemas.microsoft.com/office/drawing/2014/main" id="{2239A9BE-9B85-E339-AA48-4995B594C0F0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32" name="Google Shape;132;p22">
            <a:extLst>
              <a:ext uri="{FF2B5EF4-FFF2-40B4-BE49-F238E27FC236}">
                <a16:creationId xmlns:a16="http://schemas.microsoft.com/office/drawing/2014/main" id="{F789D51F-7619-25AD-44C4-3DE5C42732C8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35" name="Google Shape;135;p22">
            <a:extLst>
              <a:ext uri="{FF2B5EF4-FFF2-40B4-BE49-F238E27FC236}">
                <a16:creationId xmlns:a16="http://schemas.microsoft.com/office/drawing/2014/main" id="{63B194A7-019B-DCC1-4733-A9CF6117977C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 rot="16200000">
            <a:off x="-344871" y="2298935"/>
            <a:ext cx="2266642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0" dirty="0">
                <a:solidFill>
                  <a:srgbClr val="FFFFFF"/>
                </a:solidFill>
              </a:rPr>
              <a:t>PROGRAMA</a:t>
            </a:r>
            <a:endParaRPr lang="es-ES_tradnl" noProof="0" dirty="0">
              <a:solidFill>
                <a:srgbClr val="FFFFFF"/>
              </a:solidFill>
            </a:endParaRPr>
          </a:p>
        </p:txBody>
      </p:sp>
      <p:sp>
        <p:nvSpPr>
          <p:cNvPr id="16" name="Google Shape;162;p24">
            <a:extLst>
              <a:ext uri="{FF2B5EF4-FFF2-40B4-BE49-F238E27FC236}">
                <a16:creationId xmlns:a16="http://schemas.microsoft.com/office/drawing/2014/main" id="{D4C3C551-B70D-821D-41BA-0D94BCAEF888}"/>
              </a:ext>
            </a:extLst>
          </p:cNvPr>
          <p:cNvSpPr/>
          <p:nvPr/>
        </p:nvSpPr>
        <p:spPr>
          <a:xfrm>
            <a:off x="2266800" y="808050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12EF6C9-E240-4209-00D3-665DF049F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683" y="1109729"/>
            <a:ext cx="6367317" cy="30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BCCB3FB2-E620-3787-E0C2-438CE73D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>
            <a:extLst>
              <a:ext uri="{FF2B5EF4-FFF2-40B4-BE49-F238E27FC236}">
                <a16:creationId xmlns:a16="http://schemas.microsoft.com/office/drawing/2014/main" id="{AE7EE4ED-457D-FC4B-A5DC-C5FAB74A8752}"/>
              </a:ext>
            </a:extLst>
          </p:cNvPr>
          <p:cNvPicPr preferRelativeResize="0"/>
          <p:nvPr/>
        </p:nvPicPr>
        <p:blipFill>
          <a:blip r:embed="rId3"/>
          <a:srcRect l="11639" r="11639"/>
          <a:stretch/>
        </p:blipFill>
        <p:spPr>
          <a:xfrm>
            <a:off x="135400" y="141600"/>
            <a:ext cx="6001527" cy="48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>
            <a:extLst>
              <a:ext uri="{FF2B5EF4-FFF2-40B4-BE49-F238E27FC236}">
                <a16:creationId xmlns:a16="http://schemas.microsoft.com/office/drawing/2014/main" id="{ECDFE656-50FA-07BA-708A-CD2FF3069521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32" name="Google Shape;132;p22">
            <a:extLst>
              <a:ext uri="{FF2B5EF4-FFF2-40B4-BE49-F238E27FC236}">
                <a16:creationId xmlns:a16="http://schemas.microsoft.com/office/drawing/2014/main" id="{8AA25046-E9F9-88FD-9582-3CB70E922510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FFFFFF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35" name="Google Shape;135;p22">
            <a:extLst>
              <a:ext uri="{FF2B5EF4-FFF2-40B4-BE49-F238E27FC236}">
                <a16:creationId xmlns:a16="http://schemas.microsoft.com/office/drawing/2014/main" id="{2623EA1C-B53B-EB10-AC1D-6FB560A6828D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 rot="16200000">
            <a:off x="-344871" y="2298935"/>
            <a:ext cx="2266642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0" dirty="0">
                <a:solidFill>
                  <a:srgbClr val="FFFFFF"/>
                </a:solidFill>
              </a:rPr>
              <a:t>PROGRAMA</a:t>
            </a:r>
            <a:endParaRPr lang="es-ES_tradnl" noProof="0" dirty="0">
              <a:solidFill>
                <a:srgbClr val="FFFFFF"/>
              </a:solidFill>
            </a:endParaRPr>
          </a:p>
        </p:txBody>
      </p:sp>
      <p:sp>
        <p:nvSpPr>
          <p:cNvPr id="16" name="Google Shape;162;p24">
            <a:extLst>
              <a:ext uri="{FF2B5EF4-FFF2-40B4-BE49-F238E27FC236}">
                <a16:creationId xmlns:a16="http://schemas.microsoft.com/office/drawing/2014/main" id="{87BAE3B8-EA2E-94D4-0E78-5C89BFA161BC}"/>
              </a:ext>
            </a:extLst>
          </p:cNvPr>
          <p:cNvSpPr/>
          <p:nvPr/>
        </p:nvSpPr>
        <p:spPr>
          <a:xfrm>
            <a:off x="2266800" y="808050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9C8B30-62AF-F739-12CF-BB0595147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400" y="1165143"/>
            <a:ext cx="6369400" cy="31588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6A1475-3BF7-C544-55E3-471E8EB28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800" y="508592"/>
            <a:ext cx="2431067" cy="3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2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85478369-A146-6263-66A7-4DB9943C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BBE779DA-4186-F804-5784-94A467D8497C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pic>
        <p:nvPicPr>
          <p:cNvPr id="161" name="Google Shape;161;p24">
            <a:extLst>
              <a:ext uri="{FF2B5EF4-FFF2-40B4-BE49-F238E27FC236}">
                <a16:creationId xmlns:a16="http://schemas.microsoft.com/office/drawing/2014/main" id="{9396E52C-B7F3-8A78-9A4E-6E9E94D9CF6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558043" y="1356135"/>
            <a:ext cx="3776886" cy="251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>
            <a:extLst>
              <a:ext uri="{FF2B5EF4-FFF2-40B4-BE49-F238E27FC236}">
                <a16:creationId xmlns:a16="http://schemas.microsoft.com/office/drawing/2014/main" id="{D47A448F-6FA3-FE48-76CA-84D1945248E2}"/>
              </a:ext>
            </a:extLst>
          </p:cNvPr>
          <p:cNvSpPr/>
          <p:nvPr/>
        </p:nvSpPr>
        <p:spPr>
          <a:xfrm>
            <a:off x="2143025" y="687175"/>
            <a:ext cx="6877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EF752B8D-8511-4C81-12B5-254946470C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D5C601BE-F662-B6A2-1B16-B3279FD23BAA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34730FEB-9571-586A-458A-D0F037E745FA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7" name="Google Shape;119;p21">
            <a:extLst>
              <a:ext uri="{FF2B5EF4-FFF2-40B4-BE49-F238E27FC236}">
                <a16:creationId xmlns:a16="http://schemas.microsoft.com/office/drawing/2014/main" id="{CC1293B8-CFD6-8296-0901-201BECBE098B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MARCO TEÓRICO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AE2ABA-12F6-BB1E-E1F0-15B2A34A0247}"/>
              </a:ext>
            </a:extLst>
          </p:cNvPr>
          <p:cNvSpPr txBox="1"/>
          <p:nvPr/>
        </p:nvSpPr>
        <p:spPr>
          <a:xfrm>
            <a:off x="5993148" y="1504744"/>
            <a:ext cx="2884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6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4B8DF60-C15B-70F4-9C25-8E14309FE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>
            <a:extLst>
              <a:ext uri="{FF2B5EF4-FFF2-40B4-BE49-F238E27FC236}">
                <a16:creationId xmlns:a16="http://schemas.microsoft.com/office/drawing/2014/main" id="{EE833A16-9978-4445-94F6-F16E7D87FB4C}"/>
              </a:ext>
            </a:extLst>
          </p:cNvPr>
          <p:cNvSpPr/>
          <p:nvPr/>
        </p:nvSpPr>
        <p:spPr>
          <a:xfrm>
            <a:off x="2143025" y="977925"/>
            <a:ext cx="6877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pic>
        <p:nvPicPr>
          <p:cNvPr id="161" name="Google Shape;161;p24">
            <a:extLst>
              <a:ext uri="{FF2B5EF4-FFF2-40B4-BE49-F238E27FC236}">
                <a16:creationId xmlns:a16="http://schemas.microsoft.com/office/drawing/2014/main" id="{2E92A941-F792-6DC4-3BFB-84A66B1FA79D}"/>
              </a:ext>
            </a:extLst>
          </p:cNvPr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042187" y="1356135"/>
            <a:ext cx="4808599" cy="251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>
            <a:extLst>
              <a:ext uri="{FF2B5EF4-FFF2-40B4-BE49-F238E27FC236}">
                <a16:creationId xmlns:a16="http://schemas.microsoft.com/office/drawing/2014/main" id="{DA66A779-7B65-8367-3332-ACD79A4739A8}"/>
              </a:ext>
            </a:extLst>
          </p:cNvPr>
          <p:cNvSpPr/>
          <p:nvPr/>
        </p:nvSpPr>
        <p:spPr>
          <a:xfrm>
            <a:off x="2143025" y="687175"/>
            <a:ext cx="6877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noProof="0" dirty="0"/>
          </a:p>
        </p:txBody>
      </p:sp>
      <p:sp>
        <p:nvSpPr>
          <p:cNvPr id="165" name="Google Shape;165;p24">
            <a:extLst>
              <a:ext uri="{FF2B5EF4-FFF2-40B4-BE49-F238E27FC236}">
                <a16:creationId xmlns:a16="http://schemas.microsoft.com/office/drawing/2014/main" id="{57A840E3-A59A-9D47-9C06-D77E5AEC24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15074" y="3607734"/>
            <a:ext cx="34731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br>
              <a:rPr lang="es-ES_tradnl" sz="2400" b="0" noProof="0" dirty="0"/>
            </a:br>
            <a:br>
              <a:rPr lang="es-ES_tradnl" sz="2400" b="0" noProof="0" dirty="0"/>
            </a:br>
            <a:br>
              <a:rPr lang="es-ES_tradnl" sz="2400" b="0" noProof="0" dirty="0"/>
            </a:br>
            <a:endParaRPr lang="es-ES_tradnl" sz="2400" b="0" noProof="0" dirty="0"/>
          </a:p>
        </p:txBody>
      </p: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88294FC-1CC3-4DA9-436F-57DAAB508586}"/>
              </a:ext>
            </a:extLst>
          </p:cNvPr>
          <p:cNvSpPr/>
          <p:nvPr/>
        </p:nvSpPr>
        <p:spPr>
          <a:xfrm rot="-5400000">
            <a:off x="-1252612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6" name="Google Shape;122;p21">
            <a:extLst>
              <a:ext uri="{FF2B5EF4-FFF2-40B4-BE49-F238E27FC236}">
                <a16:creationId xmlns:a16="http://schemas.microsoft.com/office/drawing/2014/main" id="{BF9A01A6-6D1B-B48E-DC7F-219C9CB759D0}"/>
              </a:ext>
            </a:extLst>
          </p:cNvPr>
          <p:cNvSpPr/>
          <p:nvPr/>
        </p:nvSpPr>
        <p:spPr>
          <a:xfrm rot="-5400000">
            <a:off x="-653948" y="2530373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7" name="Google Shape;119;p21">
            <a:extLst>
              <a:ext uri="{FF2B5EF4-FFF2-40B4-BE49-F238E27FC236}">
                <a16:creationId xmlns:a16="http://schemas.microsoft.com/office/drawing/2014/main" id="{12DD8149-6713-198E-BF8C-18249706B841}"/>
              </a:ext>
            </a:extLst>
          </p:cNvPr>
          <p:cNvSpPr txBox="1">
            <a:spLocks/>
          </p:cNvSpPr>
          <p:nvPr/>
        </p:nvSpPr>
        <p:spPr>
          <a:xfrm rot="-5400000">
            <a:off x="-2317896" y="2454947"/>
            <a:ext cx="5819723" cy="58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1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Font typeface="Roboto Condensed"/>
              <a:buNone/>
              <a:defRPr sz="1800" b="0" i="0" u="none" strike="noStrike" cap="none">
                <a:solidFill>
                  <a:srgbClr val="0F0F0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_tradnl" dirty="0">
                <a:solidFill>
                  <a:srgbClr val="78909C"/>
                </a:solidFill>
              </a:rPr>
              <a:t>MARCO TEÓRICO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CF74AE-9A1C-ACC0-FC9D-76F54913BB10}"/>
              </a:ext>
            </a:extLst>
          </p:cNvPr>
          <p:cNvSpPr txBox="1"/>
          <p:nvPr/>
        </p:nvSpPr>
        <p:spPr>
          <a:xfrm>
            <a:off x="5993148" y="1504744"/>
            <a:ext cx="288471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Michel Foucault </a:t>
            </a: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0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(1926-1984)</a:t>
            </a: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es-ES_tradnl" sz="1600" b="0" i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Genealogía quiere decir que realizo el análisis a partir de una situación presente</a:t>
            </a:r>
            <a:r>
              <a:rPr lang="es-ES_tradnl" sz="1600" b="0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</a:t>
            </a:r>
            <a:endParaRPr lang="es-C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09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8" name="Google Shape;118;p21"/>
          <p:cNvSpPr/>
          <p:nvPr/>
        </p:nvSpPr>
        <p:spPr>
          <a:xfrm>
            <a:off x="1746011" y="1137101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</a:rPr>
              <a:t>Línea de tiempo curso</a:t>
            </a:r>
          </a:p>
        </p:txBody>
      </p:sp>
      <p:sp>
        <p:nvSpPr>
          <p:cNvPr id="121" name="Google Shape;121;p21"/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22" name="Google Shape;122;p21"/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EB03892-EEA8-D741-F9CD-359BAB000744}"/>
              </a:ext>
            </a:extLst>
          </p:cNvPr>
          <p:cNvCxnSpPr>
            <a:cxnSpLocks/>
          </p:cNvCxnSpPr>
          <p:nvPr/>
        </p:nvCxnSpPr>
        <p:spPr>
          <a:xfrm>
            <a:off x="3559629" y="2658835"/>
            <a:ext cx="44849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97C7E03-D15A-0001-DC46-784FA9C57F9E}"/>
              </a:ext>
            </a:extLst>
          </p:cNvPr>
          <p:cNvCxnSpPr>
            <a:cxnSpLocks/>
          </p:cNvCxnSpPr>
          <p:nvPr/>
        </p:nvCxnSpPr>
        <p:spPr>
          <a:xfrm>
            <a:off x="3907971" y="2411185"/>
            <a:ext cx="0" cy="658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CB8C658-DA49-FC7E-D14F-34C9C8E507BE}"/>
              </a:ext>
            </a:extLst>
          </p:cNvPr>
          <p:cNvCxnSpPr>
            <a:cxnSpLocks/>
          </p:cNvCxnSpPr>
          <p:nvPr/>
        </p:nvCxnSpPr>
        <p:spPr>
          <a:xfrm>
            <a:off x="4212771" y="2238374"/>
            <a:ext cx="0" cy="764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A0C6451-2D3C-0F4D-57BE-888004605633}"/>
              </a:ext>
            </a:extLst>
          </p:cNvPr>
          <p:cNvCxnSpPr/>
          <p:nvPr/>
        </p:nvCxnSpPr>
        <p:spPr>
          <a:xfrm>
            <a:off x="4561114" y="2000249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88FC367-4CFA-0758-1D23-8D7A7FF678C6}"/>
              </a:ext>
            </a:extLst>
          </p:cNvPr>
          <p:cNvCxnSpPr/>
          <p:nvPr/>
        </p:nvCxnSpPr>
        <p:spPr>
          <a:xfrm>
            <a:off x="4855028" y="1836964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21AF7C7-A3D3-DD6B-1D64-D89014ABB0C4}"/>
              </a:ext>
            </a:extLst>
          </p:cNvPr>
          <p:cNvCxnSpPr/>
          <p:nvPr/>
        </p:nvCxnSpPr>
        <p:spPr>
          <a:xfrm>
            <a:off x="5181599" y="2042063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B8F1C4E-DAD9-0773-495D-9C829605AED1}"/>
              </a:ext>
            </a:extLst>
          </p:cNvPr>
          <p:cNvCxnSpPr/>
          <p:nvPr/>
        </p:nvCxnSpPr>
        <p:spPr>
          <a:xfrm>
            <a:off x="5515242" y="1836964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3F925D7-273C-8349-53FF-C421753A052E}"/>
              </a:ext>
            </a:extLst>
          </p:cNvPr>
          <p:cNvCxnSpPr/>
          <p:nvPr/>
        </p:nvCxnSpPr>
        <p:spPr>
          <a:xfrm>
            <a:off x="5802086" y="2021286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3CBE540-6F38-DCD7-3E69-504B003FD396}"/>
              </a:ext>
            </a:extLst>
          </p:cNvPr>
          <p:cNvCxnSpPr/>
          <p:nvPr/>
        </p:nvCxnSpPr>
        <p:spPr>
          <a:xfrm>
            <a:off x="6128657" y="1848842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993A652-A900-2A7C-A88B-164FE217D005}"/>
              </a:ext>
            </a:extLst>
          </p:cNvPr>
          <p:cNvCxnSpPr/>
          <p:nvPr/>
        </p:nvCxnSpPr>
        <p:spPr>
          <a:xfrm>
            <a:off x="6498772" y="1990356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8F03F78-E362-DC20-4580-FDC4F833B89F}"/>
              </a:ext>
            </a:extLst>
          </p:cNvPr>
          <p:cNvCxnSpPr/>
          <p:nvPr/>
        </p:nvCxnSpPr>
        <p:spPr>
          <a:xfrm>
            <a:off x="6901542" y="1848842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A51C4E6-10F6-81A7-F955-3AFCDA4BA970}"/>
              </a:ext>
            </a:extLst>
          </p:cNvPr>
          <p:cNvCxnSpPr/>
          <p:nvPr/>
        </p:nvCxnSpPr>
        <p:spPr>
          <a:xfrm>
            <a:off x="7293428" y="2081892"/>
            <a:ext cx="0" cy="131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71F31D01-704F-CBB3-1F80-3A14BC20A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3C4672A4-22E2-19BC-E77B-EF44FC771176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3339AF65-0C66-DCD2-DA60-ED7BE308557A}"/>
              </a:ext>
            </a:extLst>
          </p:cNvPr>
          <p:cNvSpPr/>
          <p:nvPr/>
        </p:nvSpPr>
        <p:spPr>
          <a:xfrm>
            <a:off x="1746011" y="1137101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530BACFA-D56B-68D3-D2D1-ED6036623D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</a:rPr>
              <a:t>Línea de tiempo curso</a:t>
            </a: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58FDEE32-701E-9684-2998-701C6E427D16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AC4C4086-A44A-9BAD-A5F8-D2FB46CD90E8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A8A4811-E1AB-414D-03FD-57064B8F2C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4304" y="1260448"/>
            <a:ext cx="4908963" cy="27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8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0667C7C8-3E1E-D0DC-6E8B-95FD98E3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>
            <a:extLst>
              <a:ext uri="{FF2B5EF4-FFF2-40B4-BE49-F238E27FC236}">
                <a16:creationId xmlns:a16="http://schemas.microsoft.com/office/drawing/2014/main" id="{A5533580-D857-3EDB-2C10-8B64F7EB62AB}"/>
              </a:ext>
            </a:extLst>
          </p:cNvPr>
          <p:cNvSpPr/>
          <p:nvPr/>
        </p:nvSpPr>
        <p:spPr>
          <a:xfrm>
            <a:off x="2105675" y="726900"/>
            <a:ext cx="6463200" cy="3537300"/>
          </a:xfrm>
          <a:prstGeom prst="rect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8" name="Google Shape;118;p21">
            <a:extLst>
              <a:ext uri="{FF2B5EF4-FFF2-40B4-BE49-F238E27FC236}">
                <a16:creationId xmlns:a16="http://schemas.microsoft.com/office/drawing/2014/main" id="{E7D631E4-1A49-C0F6-D301-0A4C993E111B}"/>
              </a:ext>
            </a:extLst>
          </p:cNvPr>
          <p:cNvSpPr/>
          <p:nvPr/>
        </p:nvSpPr>
        <p:spPr>
          <a:xfrm>
            <a:off x="1746011" y="1137101"/>
            <a:ext cx="6463200" cy="35373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19" name="Google Shape;119;p21">
            <a:extLst>
              <a:ext uri="{FF2B5EF4-FFF2-40B4-BE49-F238E27FC236}">
                <a16:creationId xmlns:a16="http://schemas.microsoft.com/office/drawing/2014/main" id="{025C8E48-F2E1-8C47-5E96-507C74ABA2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5400000">
            <a:off x="-2112301" y="2205450"/>
            <a:ext cx="55254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noProof="0" dirty="0">
                <a:solidFill>
                  <a:srgbClr val="78909C"/>
                </a:solidFill>
              </a:rPr>
              <a:t>Línea de tiempo curso</a:t>
            </a:r>
          </a:p>
        </p:txBody>
      </p:sp>
      <p:sp>
        <p:nvSpPr>
          <p:cNvPr id="121" name="Google Shape;121;p21">
            <a:extLst>
              <a:ext uri="{FF2B5EF4-FFF2-40B4-BE49-F238E27FC236}">
                <a16:creationId xmlns:a16="http://schemas.microsoft.com/office/drawing/2014/main" id="{34807B8A-EEA5-F8FE-F0D3-CA97D8893E52}"/>
              </a:ext>
            </a:extLst>
          </p:cNvPr>
          <p:cNvSpPr/>
          <p:nvPr/>
        </p:nvSpPr>
        <p:spPr>
          <a:xfrm rot="-5400000">
            <a:off x="-10668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sp>
        <p:nvSpPr>
          <p:cNvPr id="122" name="Google Shape;122;p21">
            <a:extLst>
              <a:ext uri="{FF2B5EF4-FFF2-40B4-BE49-F238E27FC236}">
                <a16:creationId xmlns:a16="http://schemas.microsoft.com/office/drawing/2014/main" id="{011F14E2-6C6F-8029-1A52-AD6D5CE57D5F}"/>
              </a:ext>
            </a:extLst>
          </p:cNvPr>
          <p:cNvSpPr/>
          <p:nvPr/>
        </p:nvSpPr>
        <p:spPr>
          <a:xfrm rot="-5400000">
            <a:off x="-536250" y="2534700"/>
            <a:ext cx="3180000" cy="74100"/>
          </a:xfrm>
          <a:prstGeom prst="rect">
            <a:avLst/>
          </a:prstGeom>
          <a:solidFill>
            <a:srgbClr val="78909C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05055C-7958-EBBF-D289-C7B3020A1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6" y="1152570"/>
            <a:ext cx="4148840" cy="31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49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HD DISSER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FD9E0"/>
      </a:accent1>
      <a:accent2>
        <a:srgbClr val="BAC8D3"/>
      </a:accent2>
      <a:accent3>
        <a:srgbClr val="869FB2"/>
      </a:accent3>
      <a:accent4>
        <a:srgbClr val="5F7D95"/>
      </a:accent4>
      <a:accent5>
        <a:srgbClr val="435D74"/>
      </a:accent5>
      <a:accent6>
        <a:srgbClr val="DFE5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822</Words>
  <Application>Microsoft Macintosh PowerPoint</Application>
  <PresentationFormat>Presentación en pantalla (16:9)</PresentationFormat>
  <Paragraphs>145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Roboto Condensed</vt:lpstr>
      <vt:lpstr>Arial</vt:lpstr>
      <vt:lpstr>Roboto</vt:lpstr>
      <vt:lpstr>Oswald Light</vt:lpstr>
      <vt:lpstr>Crete Round</vt:lpstr>
      <vt:lpstr>DM Sans</vt:lpstr>
      <vt:lpstr>Aptos</vt:lpstr>
      <vt:lpstr>Lora</vt:lpstr>
      <vt:lpstr>PHD DISSERTATION</vt:lpstr>
      <vt:lpstr>Presentación de PowerPoint</vt:lpstr>
      <vt:lpstr>Marco teórico del curso</vt:lpstr>
      <vt:lpstr>PROGRAMA</vt:lpstr>
      <vt:lpstr>PROGRAMA</vt:lpstr>
      <vt:lpstr>   </vt:lpstr>
      <vt:lpstr>   </vt:lpstr>
      <vt:lpstr>Línea de tiempo curso</vt:lpstr>
      <vt:lpstr>Línea de tiempo curso</vt:lpstr>
      <vt:lpstr>Línea de tiempo curso</vt:lpstr>
      <vt:lpstr>METODOLOGÍA</vt:lpstr>
      <vt:lpstr>METODOLOGÍA</vt:lpstr>
      <vt:lpstr>CONTENIDOS</vt:lpstr>
      <vt:lpstr>CONTENIDOS</vt:lpstr>
      <vt:lpstr>CONTENIDOS</vt:lpstr>
      <vt:lpstr>CONTENIDOS</vt:lpstr>
      <vt:lpstr>CONTENIDOS</vt:lpstr>
      <vt:lpstr>BIBLIOGRAFÍA</vt:lpstr>
      <vt:lpstr>Presentación de PowerPoint</vt:lpstr>
      <vt:lpstr>Presentación de PowerPoint</vt:lpstr>
      <vt:lpstr>LECTOESCRITURA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Antonia Fonck Larrain</cp:lastModifiedBy>
  <cp:revision>6</cp:revision>
  <dcterms:modified xsi:type="dcterms:W3CDTF">2025-09-01T23:52:10Z</dcterms:modified>
</cp:coreProperties>
</file>