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9" r:id="rId4"/>
    <p:sldId id="268" r:id="rId5"/>
    <p:sldId id="260" r:id="rId6"/>
    <p:sldId id="277" r:id="rId7"/>
    <p:sldId id="270" r:id="rId8"/>
    <p:sldId id="279" r:id="rId9"/>
    <p:sldId id="280" r:id="rId10"/>
    <p:sldId id="278" r:id="rId11"/>
    <p:sldId id="281" r:id="rId12"/>
    <p:sldId id="282" r:id="rId13"/>
    <p:sldId id="283" r:id="rId14"/>
    <p:sldId id="284" r:id="rId15"/>
    <p:sldId id="272" r:id="rId16"/>
    <p:sldId id="273" r:id="rId17"/>
    <p:sldId id="271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8"/>
    <p:restoredTop sz="94694"/>
  </p:normalViewPr>
  <p:slideViewPr>
    <p:cSldViewPr snapToGrid="0" snapToObjects="1">
      <p:cViewPr varScale="1">
        <p:scale>
          <a:sx n="114" d="100"/>
          <a:sy n="114" d="100"/>
        </p:scale>
        <p:origin x="168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1BD872-F75B-422F-AA01-9218E397F0F0}" type="doc">
      <dgm:prSet loTypeId="urn:microsoft.com/office/officeart/2005/8/layout/default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41E183D-93CC-448E-B88A-C897B40B4076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Surge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como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fuerza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crítica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al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neoliberalismo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a la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legitimidad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los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partidos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tradicionales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28378AE3-E269-42D8-A7D9-D6999CFB0AC8}" type="parTrans" cxnId="{6A336D30-2943-41F6-9672-424545A44453}">
      <dgm:prSet/>
      <dgm:spPr/>
      <dgm:t>
        <a:bodyPr/>
        <a:lstStyle/>
        <a:p>
          <a:endParaRPr lang="en-US"/>
        </a:p>
      </dgm:t>
    </dgm:pt>
    <dgm:pt modelId="{03C43579-7896-46B5-A0A2-C0840FCF6C63}" type="sibTrans" cxnId="{6A336D30-2943-41F6-9672-424545A44453}">
      <dgm:prSet/>
      <dgm:spPr/>
      <dgm:t>
        <a:bodyPr/>
        <a:lstStyle/>
        <a:p>
          <a:endParaRPr lang="en-US"/>
        </a:p>
      </dgm:t>
    </dgm:pt>
    <dgm:pt modelId="{0CABC17F-D947-40EB-88CE-9B96CD548CAF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Movilizaciones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clave: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movimiento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estudiantil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2011,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No+AFP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(2016),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feminismo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48D5DE9C-F0F3-46C2-9F86-019AAF140C76}" type="parTrans" cxnId="{7484A191-F874-464F-A225-DAFE8FB5AF88}">
      <dgm:prSet/>
      <dgm:spPr/>
      <dgm:t>
        <a:bodyPr/>
        <a:lstStyle/>
        <a:p>
          <a:endParaRPr lang="en-US"/>
        </a:p>
      </dgm:t>
    </dgm:pt>
    <dgm:pt modelId="{E4FED3D6-DFB7-45E5-A064-4DC759DC1695}" type="sibTrans" cxnId="{7484A191-F874-464F-A225-DAFE8FB5AF88}">
      <dgm:prSet/>
      <dgm:spPr/>
      <dgm:t>
        <a:bodyPr/>
        <a:lstStyle/>
        <a:p>
          <a:endParaRPr lang="en-US"/>
        </a:p>
      </dgm:t>
    </dgm:pt>
    <dgm:pt modelId="{37AFB62A-DAC8-49F8-9DF6-1701DB021DCD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Líderes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emergentes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: Gabriel Boric, Giorgio Jackson y Camila Vallejos.</a:t>
          </a:r>
        </a:p>
      </dgm:t>
    </dgm:pt>
    <dgm:pt modelId="{F07B1F80-212E-41F6-B770-100784718390}" type="parTrans" cxnId="{6FBD1457-5C70-4BB4-84E8-3866EDE8FDA2}">
      <dgm:prSet/>
      <dgm:spPr/>
      <dgm:t>
        <a:bodyPr/>
        <a:lstStyle/>
        <a:p>
          <a:endParaRPr lang="en-US"/>
        </a:p>
      </dgm:t>
    </dgm:pt>
    <dgm:pt modelId="{8D1E7AE1-C9E6-4A6D-B8E9-3854A5851504}" type="sibTrans" cxnId="{6FBD1457-5C70-4BB4-84E8-3866EDE8FDA2}">
      <dgm:prSet/>
      <dgm:spPr/>
      <dgm:t>
        <a:bodyPr/>
        <a:lstStyle/>
        <a:p>
          <a:endParaRPr lang="en-US"/>
        </a:p>
      </dgm:t>
    </dgm:pt>
    <dgm:pt modelId="{21FF3D10-0BDA-4D0A-A5B2-30D1A954573D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En 2017: 20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diputados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1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senador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20%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en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la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presidencial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B655BB03-9426-47BB-B0B5-13580B1ED6DB}" type="parTrans" cxnId="{1C25E07B-2FFE-4163-92A1-C8FEADE253E2}">
      <dgm:prSet/>
      <dgm:spPr/>
      <dgm:t>
        <a:bodyPr/>
        <a:lstStyle/>
        <a:p>
          <a:endParaRPr lang="en-US"/>
        </a:p>
      </dgm:t>
    </dgm:pt>
    <dgm:pt modelId="{EC673306-30FD-4982-9ECA-5E57D36AAF59}" type="sibTrans" cxnId="{1C25E07B-2FFE-4163-92A1-C8FEADE253E2}">
      <dgm:prSet/>
      <dgm:spPr/>
      <dgm:t>
        <a:bodyPr/>
        <a:lstStyle/>
        <a:p>
          <a:endParaRPr lang="en-US"/>
        </a:p>
      </dgm:t>
    </dgm:pt>
    <dgm:pt modelId="{37C5ADAC-7C5A-A848-9374-4E27B12F3182}" type="pres">
      <dgm:prSet presAssocID="{EB1BD872-F75B-422F-AA01-9218E397F0F0}" presName="diagram" presStyleCnt="0">
        <dgm:presLayoutVars>
          <dgm:dir/>
          <dgm:resizeHandles val="exact"/>
        </dgm:presLayoutVars>
      </dgm:prSet>
      <dgm:spPr/>
    </dgm:pt>
    <dgm:pt modelId="{A7BB0EFC-BC28-E740-8D36-230E47B2FE7F}" type="pres">
      <dgm:prSet presAssocID="{241E183D-93CC-448E-B88A-C897B40B4076}" presName="node" presStyleLbl="node1" presStyleIdx="0" presStyleCnt="4">
        <dgm:presLayoutVars>
          <dgm:bulletEnabled val="1"/>
        </dgm:presLayoutVars>
      </dgm:prSet>
      <dgm:spPr/>
    </dgm:pt>
    <dgm:pt modelId="{B8560538-E548-8D45-9F41-1AC97DE568F0}" type="pres">
      <dgm:prSet presAssocID="{03C43579-7896-46B5-A0A2-C0840FCF6C63}" presName="sibTrans" presStyleCnt="0"/>
      <dgm:spPr/>
    </dgm:pt>
    <dgm:pt modelId="{4D874A0A-E44F-1F41-9043-88D956A99114}" type="pres">
      <dgm:prSet presAssocID="{0CABC17F-D947-40EB-88CE-9B96CD548CAF}" presName="node" presStyleLbl="node1" presStyleIdx="1" presStyleCnt="4">
        <dgm:presLayoutVars>
          <dgm:bulletEnabled val="1"/>
        </dgm:presLayoutVars>
      </dgm:prSet>
      <dgm:spPr/>
    </dgm:pt>
    <dgm:pt modelId="{5D2189FA-14E7-834D-B00A-732611EEDC0A}" type="pres">
      <dgm:prSet presAssocID="{E4FED3D6-DFB7-45E5-A064-4DC759DC1695}" presName="sibTrans" presStyleCnt="0"/>
      <dgm:spPr/>
    </dgm:pt>
    <dgm:pt modelId="{427A561D-D305-804F-A480-241D5A63E3E7}" type="pres">
      <dgm:prSet presAssocID="{37AFB62A-DAC8-49F8-9DF6-1701DB021DCD}" presName="node" presStyleLbl="node1" presStyleIdx="2" presStyleCnt="4">
        <dgm:presLayoutVars>
          <dgm:bulletEnabled val="1"/>
        </dgm:presLayoutVars>
      </dgm:prSet>
      <dgm:spPr/>
    </dgm:pt>
    <dgm:pt modelId="{C3998ACF-654F-7B48-A612-FBEBE63A6561}" type="pres">
      <dgm:prSet presAssocID="{8D1E7AE1-C9E6-4A6D-B8E9-3854A5851504}" presName="sibTrans" presStyleCnt="0"/>
      <dgm:spPr/>
    </dgm:pt>
    <dgm:pt modelId="{D70ADBBF-77D6-4040-A041-8EB03D35E9C7}" type="pres">
      <dgm:prSet presAssocID="{21FF3D10-0BDA-4D0A-A5B2-30D1A954573D}" presName="node" presStyleLbl="node1" presStyleIdx="3" presStyleCnt="4">
        <dgm:presLayoutVars>
          <dgm:bulletEnabled val="1"/>
        </dgm:presLayoutVars>
      </dgm:prSet>
      <dgm:spPr/>
    </dgm:pt>
  </dgm:ptLst>
  <dgm:cxnLst>
    <dgm:cxn modelId="{6A336D30-2943-41F6-9672-424545A44453}" srcId="{EB1BD872-F75B-422F-AA01-9218E397F0F0}" destId="{241E183D-93CC-448E-B88A-C897B40B4076}" srcOrd="0" destOrd="0" parTransId="{28378AE3-E269-42D8-A7D9-D6999CFB0AC8}" sibTransId="{03C43579-7896-46B5-A0A2-C0840FCF6C63}"/>
    <dgm:cxn modelId="{4F6C7B48-8512-AD44-AC7A-111B7D32BC6E}" type="presOf" srcId="{241E183D-93CC-448E-B88A-C897B40B4076}" destId="{A7BB0EFC-BC28-E740-8D36-230E47B2FE7F}" srcOrd="0" destOrd="0" presId="urn:microsoft.com/office/officeart/2005/8/layout/default"/>
    <dgm:cxn modelId="{6FBD1457-5C70-4BB4-84E8-3866EDE8FDA2}" srcId="{EB1BD872-F75B-422F-AA01-9218E397F0F0}" destId="{37AFB62A-DAC8-49F8-9DF6-1701DB021DCD}" srcOrd="2" destOrd="0" parTransId="{F07B1F80-212E-41F6-B770-100784718390}" sibTransId="{8D1E7AE1-C9E6-4A6D-B8E9-3854A5851504}"/>
    <dgm:cxn modelId="{0CEFCD69-C7D2-A44E-B469-B4889F0B3484}" type="presOf" srcId="{EB1BD872-F75B-422F-AA01-9218E397F0F0}" destId="{37C5ADAC-7C5A-A848-9374-4E27B12F3182}" srcOrd="0" destOrd="0" presId="urn:microsoft.com/office/officeart/2005/8/layout/default"/>
    <dgm:cxn modelId="{1C25E07B-2FFE-4163-92A1-C8FEADE253E2}" srcId="{EB1BD872-F75B-422F-AA01-9218E397F0F0}" destId="{21FF3D10-0BDA-4D0A-A5B2-30D1A954573D}" srcOrd="3" destOrd="0" parTransId="{B655BB03-9426-47BB-B0B5-13580B1ED6DB}" sibTransId="{EC673306-30FD-4982-9ECA-5E57D36AAF59}"/>
    <dgm:cxn modelId="{7484A191-F874-464F-A225-DAFE8FB5AF88}" srcId="{EB1BD872-F75B-422F-AA01-9218E397F0F0}" destId="{0CABC17F-D947-40EB-88CE-9B96CD548CAF}" srcOrd="1" destOrd="0" parTransId="{48D5DE9C-F0F3-46C2-9F86-019AAF140C76}" sibTransId="{E4FED3D6-DFB7-45E5-A064-4DC759DC1695}"/>
    <dgm:cxn modelId="{B167B8C7-4598-7D48-9C52-7BE869504A2C}" type="presOf" srcId="{0CABC17F-D947-40EB-88CE-9B96CD548CAF}" destId="{4D874A0A-E44F-1F41-9043-88D956A99114}" srcOrd="0" destOrd="0" presId="urn:microsoft.com/office/officeart/2005/8/layout/default"/>
    <dgm:cxn modelId="{77B058E5-95CB-9E41-AF7A-7698DB3AFE94}" type="presOf" srcId="{21FF3D10-0BDA-4D0A-A5B2-30D1A954573D}" destId="{D70ADBBF-77D6-4040-A041-8EB03D35E9C7}" srcOrd="0" destOrd="0" presId="urn:microsoft.com/office/officeart/2005/8/layout/default"/>
    <dgm:cxn modelId="{E077ABED-D9CA-ED4C-A1FB-B37874320142}" type="presOf" srcId="{37AFB62A-DAC8-49F8-9DF6-1701DB021DCD}" destId="{427A561D-D305-804F-A480-241D5A63E3E7}" srcOrd="0" destOrd="0" presId="urn:microsoft.com/office/officeart/2005/8/layout/default"/>
    <dgm:cxn modelId="{047F0E21-8156-3B40-9069-30562D56C73E}" type="presParOf" srcId="{37C5ADAC-7C5A-A848-9374-4E27B12F3182}" destId="{A7BB0EFC-BC28-E740-8D36-230E47B2FE7F}" srcOrd="0" destOrd="0" presId="urn:microsoft.com/office/officeart/2005/8/layout/default"/>
    <dgm:cxn modelId="{829BD660-8E21-2D41-BDD6-D0FDB271D7A7}" type="presParOf" srcId="{37C5ADAC-7C5A-A848-9374-4E27B12F3182}" destId="{B8560538-E548-8D45-9F41-1AC97DE568F0}" srcOrd="1" destOrd="0" presId="urn:microsoft.com/office/officeart/2005/8/layout/default"/>
    <dgm:cxn modelId="{90FD12B8-28D9-2F4E-8C8E-9343A3A027DA}" type="presParOf" srcId="{37C5ADAC-7C5A-A848-9374-4E27B12F3182}" destId="{4D874A0A-E44F-1F41-9043-88D956A99114}" srcOrd="2" destOrd="0" presId="urn:microsoft.com/office/officeart/2005/8/layout/default"/>
    <dgm:cxn modelId="{FD32692B-8734-9C4F-87ED-BF8927E042BB}" type="presParOf" srcId="{37C5ADAC-7C5A-A848-9374-4E27B12F3182}" destId="{5D2189FA-14E7-834D-B00A-732611EEDC0A}" srcOrd="3" destOrd="0" presId="urn:microsoft.com/office/officeart/2005/8/layout/default"/>
    <dgm:cxn modelId="{B3831E97-D319-5844-9323-3631C1C37FD2}" type="presParOf" srcId="{37C5ADAC-7C5A-A848-9374-4E27B12F3182}" destId="{427A561D-D305-804F-A480-241D5A63E3E7}" srcOrd="4" destOrd="0" presId="urn:microsoft.com/office/officeart/2005/8/layout/default"/>
    <dgm:cxn modelId="{24EA07EB-7DA7-EC46-B925-6EC50F821BB1}" type="presParOf" srcId="{37C5ADAC-7C5A-A848-9374-4E27B12F3182}" destId="{C3998ACF-654F-7B48-A612-FBEBE63A6561}" srcOrd="5" destOrd="0" presId="urn:microsoft.com/office/officeart/2005/8/layout/default"/>
    <dgm:cxn modelId="{CD556B6E-6697-DE4A-91E9-B6C95CF81307}" type="presParOf" srcId="{37C5ADAC-7C5A-A848-9374-4E27B12F3182}" destId="{D70ADBBF-77D6-4040-A041-8EB03D35E9C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779EEA-C94E-41F0-9D20-302004AF1470}" type="doc">
      <dgm:prSet loTypeId="urn:microsoft.com/office/officeart/2005/8/layout/vList2" loCatId="list" qsTypeId="urn:microsoft.com/office/officeart/2005/8/quickstyle/simple2" qsCatId="simple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3454D196-4E09-42F4-AA3E-97B7CC4367A6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Constituido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formalmente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el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21 de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enero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2017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como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coalición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izquierda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liberales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ciudadanos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387F1D4E-50E1-4158-A546-D2A6E0191152}" type="parTrans" cxnId="{C9319845-6680-4DBF-86C3-51D69255F9CF}">
      <dgm:prSet/>
      <dgm:spPr/>
      <dgm:t>
        <a:bodyPr/>
        <a:lstStyle/>
        <a:p>
          <a:endParaRPr lang="en-US"/>
        </a:p>
      </dgm:t>
    </dgm:pt>
    <dgm:pt modelId="{926F8B17-4AC4-4BB4-A7D0-53D019C44A8B}" type="sibTrans" cxnId="{C9319845-6680-4DBF-86C3-51D69255F9CF}">
      <dgm:prSet/>
      <dgm:spPr/>
      <dgm:t>
        <a:bodyPr/>
        <a:lstStyle/>
        <a:p>
          <a:endParaRPr lang="en-US"/>
        </a:p>
      </dgm:t>
    </dgm:pt>
    <dgm:pt modelId="{C60A9531-DCB7-4FAD-AF84-753460CC8FE6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Tercera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fuerza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política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tras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elecciones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2017 con Beatriz Sánchez.</a:t>
          </a:r>
        </a:p>
      </dgm:t>
    </dgm:pt>
    <dgm:pt modelId="{2A26BE16-BF40-45D0-9E7D-A5AEA2E3DC7A}" type="parTrans" cxnId="{732CF5EC-226B-44F4-A869-A78683FCBE59}">
      <dgm:prSet/>
      <dgm:spPr/>
      <dgm:t>
        <a:bodyPr/>
        <a:lstStyle/>
        <a:p>
          <a:endParaRPr lang="en-US"/>
        </a:p>
      </dgm:t>
    </dgm:pt>
    <dgm:pt modelId="{C870B05A-9D79-4465-9D8C-7B1C064D0937}" type="sibTrans" cxnId="{732CF5EC-226B-44F4-A869-A78683FCBE59}">
      <dgm:prSet/>
      <dgm:spPr/>
      <dgm:t>
        <a:bodyPr/>
        <a:lstStyle/>
        <a:p>
          <a:endParaRPr lang="en-US"/>
        </a:p>
      </dgm:t>
    </dgm:pt>
    <dgm:pt modelId="{C75AAC6B-B4A6-452E-95E6-9EBC785F5A2B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Tensiones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internas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: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inserción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territorial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débil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conflictos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entre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partidos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integrantes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4A1F847B-0576-47D1-906B-5E0B7644B7B9}" type="parTrans" cxnId="{24BF725C-7A4F-420B-BF49-6CADFCB1C6C0}">
      <dgm:prSet/>
      <dgm:spPr/>
      <dgm:t>
        <a:bodyPr/>
        <a:lstStyle/>
        <a:p>
          <a:endParaRPr lang="en-US"/>
        </a:p>
      </dgm:t>
    </dgm:pt>
    <dgm:pt modelId="{AF1398E6-6787-4640-8284-6251595A212F}" type="sibTrans" cxnId="{24BF725C-7A4F-420B-BF49-6CADFCB1C6C0}">
      <dgm:prSet/>
      <dgm:spPr/>
      <dgm:t>
        <a:bodyPr/>
        <a:lstStyle/>
        <a:p>
          <a:endParaRPr lang="en-US"/>
        </a:p>
      </dgm:t>
    </dgm:pt>
    <dgm:pt modelId="{03C64495-71AD-744A-AE1B-EB48CB579F96}" type="pres">
      <dgm:prSet presAssocID="{9D779EEA-C94E-41F0-9D20-302004AF1470}" presName="linear" presStyleCnt="0">
        <dgm:presLayoutVars>
          <dgm:animLvl val="lvl"/>
          <dgm:resizeHandles val="exact"/>
        </dgm:presLayoutVars>
      </dgm:prSet>
      <dgm:spPr/>
    </dgm:pt>
    <dgm:pt modelId="{2FEBF108-C075-254F-B1FD-9CB37CF22A88}" type="pres">
      <dgm:prSet presAssocID="{3454D196-4E09-42F4-AA3E-97B7CC4367A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0963738-20D4-6B46-8576-ABC29D97A6F7}" type="pres">
      <dgm:prSet presAssocID="{926F8B17-4AC4-4BB4-A7D0-53D019C44A8B}" presName="spacer" presStyleCnt="0"/>
      <dgm:spPr/>
    </dgm:pt>
    <dgm:pt modelId="{EC8096D8-B713-6B44-966B-0E618BAEEF46}" type="pres">
      <dgm:prSet presAssocID="{C60A9531-DCB7-4FAD-AF84-753460CC8FE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7016A71-27C4-744A-B764-7F1875B07FB3}" type="pres">
      <dgm:prSet presAssocID="{C870B05A-9D79-4465-9D8C-7B1C064D0937}" presName="spacer" presStyleCnt="0"/>
      <dgm:spPr/>
    </dgm:pt>
    <dgm:pt modelId="{1F424A21-6326-5945-ACF9-307FD66ADD90}" type="pres">
      <dgm:prSet presAssocID="{C75AAC6B-B4A6-452E-95E6-9EBC785F5A2B}" presName="parentText" presStyleLbl="node1" presStyleIdx="2" presStyleCnt="3" custLinFactY="-7420" custLinFactNeighborY="-100000">
        <dgm:presLayoutVars>
          <dgm:chMax val="0"/>
          <dgm:bulletEnabled val="1"/>
        </dgm:presLayoutVars>
      </dgm:prSet>
      <dgm:spPr/>
    </dgm:pt>
  </dgm:ptLst>
  <dgm:cxnLst>
    <dgm:cxn modelId="{1B704D1A-C074-464A-924B-E83D245CD79C}" type="presOf" srcId="{3454D196-4E09-42F4-AA3E-97B7CC4367A6}" destId="{2FEBF108-C075-254F-B1FD-9CB37CF22A88}" srcOrd="0" destOrd="0" presId="urn:microsoft.com/office/officeart/2005/8/layout/vList2"/>
    <dgm:cxn modelId="{C9319845-6680-4DBF-86C3-51D69255F9CF}" srcId="{9D779EEA-C94E-41F0-9D20-302004AF1470}" destId="{3454D196-4E09-42F4-AA3E-97B7CC4367A6}" srcOrd="0" destOrd="0" parTransId="{387F1D4E-50E1-4158-A546-D2A6E0191152}" sibTransId="{926F8B17-4AC4-4BB4-A7D0-53D019C44A8B}"/>
    <dgm:cxn modelId="{24BF725C-7A4F-420B-BF49-6CADFCB1C6C0}" srcId="{9D779EEA-C94E-41F0-9D20-302004AF1470}" destId="{C75AAC6B-B4A6-452E-95E6-9EBC785F5A2B}" srcOrd="2" destOrd="0" parTransId="{4A1F847B-0576-47D1-906B-5E0B7644B7B9}" sibTransId="{AF1398E6-6787-4640-8284-6251595A212F}"/>
    <dgm:cxn modelId="{963C36B9-CDBC-7644-A686-A6434AA5144B}" type="presOf" srcId="{C75AAC6B-B4A6-452E-95E6-9EBC785F5A2B}" destId="{1F424A21-6326-5945-ACF9-307FD66ADD90}" srcOrd="0" destOrd="0" presId="urn:microsoft.com/office/officeart/2005/8/layout/vList2"/>
    <dgm:cxn modelId="{055AE2C7-7C39-7D49-A51A-553F50F7939D}" type="presOf" srcId="{C60A9531-DCB7-4FAD-AF84-753460CC8FE6}" destId="{EC8096D8-B713-6B44-966B-0E618BAEEF46}" srcOrd="0" destOrd="0" presId="urn:microsoft.com/office/officeart/2005/8/layout/vList2"/>
    <dgm:cxn modelId="{732CF5EC-226B-44F4-A869-A78683FCBE59}" srcId="{9D779EEA-C94E-41F0-9D20-302004AF1470}" destId="{C60A9531-DCB7-4FAD-AF84-753460CC8FE6}" srcOrd="1" destOrd="0" parTransId="{2A26BE16-BF40-45D0-9E7D-A5AEA2E3DC7A}" sibTransId="{C870B05A-9D79-4465-9D8C-7B1C064D0937}"/>
    <dgm:cxn modelId="{AC6CCBF3-1611-5643-AF12-B579DA863ABE}" type="presOf" srcId="{9D779EEA-C94E-41F0-9D20-302004AF1470}" destId="{03C64495-71AD-744A-AE1B-EB48CB579F96}" srcOrd="0" destOrd="0" presId="urn:microsoft.com/office/officeart/2005/8/layout/vList2"/>
    <dgm:cxn modelId="{015E5D38-62AA-2B48-9CC9-70A772786A34}" type="presParOf" srcId="{03C64495-71AD-744A-AE1B-EB48CB579F96}" destId="{2FEBF108-C075-254F-B1FD-9CB37CF22A88}" srcOrd="0" destOrd="0" presId="urn:microsoft.com/office/officeart/2005/8/layout/vList2"/>
    <dgm:cxn modelId="{2DE014D3-568F-FF46-915A-BB3DB4513274}" type="presParOf" srcId="{03C64495-71AD-744A-AE1B-EB48CB579F96}" destId="{A0963738-20D4-6B46-8576-ABC29D97A6F7}" srcOrd="1" destOrd="0" presId="urn:microsoft.com/office/officeart/2005/8/layout/vList2"/>
    <dgm:cxn modelId="{8F28DFDD-CDCD-224F-8064-5091440FAB09}" type="presParOf" srcId="{03C64495-71AD-744A-AE1B-EB48CB579F96}" destId="{EC8096D8-B713-6B44-966B-0E618BAEEF46}" srcOrd="2" destOrd="0" presId="urn:microsoft.com/office/officeart/2005/8/layout/vList2"/>
    <dgm:cxn modelId="{989094DF-6894-794C-94A5-000E745D0E46}" type="presParOf" srcId="{03C64495-71AD-744A-AE1B-EB48CB579F96}" destId="{47016A71-27C4-744A-B764-7F1875B07FB3}" srcOrd="3" destOrd="0" presId="urn:microsoft.com/office/officeart/2005/8/layout/vList2"/>
    <dgm:cxn modelId="{D05D31E8-34CD-E147-8A66-5D2E7508815A}" type="presParOf" srcId="{03C64495-71AD-744A-AE1B-EB48CB579F96}" destId="{1F424A21-6326-5945-ACF9-307FD66ADD9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685120-4630-40B9-B878-4B4422EC251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EFC3D80A-A6E9-4113-9535-47C6D162DF63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Crítica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al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neoliberalismo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búsqueda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un Estado social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democrático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derecho.</a:t>
          </a:r>
        </a:p>
      </dgm:t>
    </dgm:pt>
    <dgm:pt modelId="{8E98B3DA-21C3-4F14-BA03-2D71AA67D225}" type="parTrans" cxnId="{4BB11937-C0FC-4FE6-BB6D-9D3A33F368A9}">
      <dgm:prSet/>
      <dgm:spPr/>
      <dgm:t>
        <a:bodyPr/>
        <a:lstStyle/>
        <a:p>
          <a:endParaRPr lang="en-US"/>
        </a:p>
      </dgm:t>
    </dgm:pt>
    <dgm:pt modelId="{A4BD08CF-BEF2-42EF-8EDA-A30BE0E5F0B2}" type="sibTrans" cxnId="{4BB11937-C0FC-4FE6-BB6D-9D3A33F368A9}">
      <dgm:prSet/>
      <dgm:spPr/>
      <dgm:t>
        <a:bodyPr/>
        <a:lstStyle/>
        <a:p>
          <a:endParaRPr lang="en-US"/>
        </a:p>
      </dgm:t>
    </dgm:pt>
    <dgm:pt modelId="{7A00E609-A1BF-4906-BD4B-A93F583289B9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Unidad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en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la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diversidad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: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socialistas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feministas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ecologistas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liberales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2D3C7BAF-CCE2-4B6D-A31D-95EBF1A9C423}" type="parTrans" cxnId="{DBF50249-885B-4A62-AEAC-223103E515F7}">
      <dgm:prSet/>
      <dgm:spPr/>
      <dgm:t>
        <a:bodyPr/>
        <a:lstStyle/>
        <a:p>
          <a:endParaRPr lang="en-US"/>
        </a:p>
      </dgm:t>
    </dgm:pt>
    <dgm:pt modelId="{DE471B50-4D61-444C-84E0-7BB52595230C}" type="sibTrans" cxnId="{DBF50249-885B-4A62-AEAC-223103E515F7}">
      <dgm:prSet/>
      <dgm:spPr/>
      <dgm:t>
        <a:bodyPr/>
        <a:lstStyle/>
        <a:p>
          <a:endParaRPr lang="en-US"/>
        </a:p>
      </dgm:t>
    </dgm:pt>
    <dgm:pt modelId="{9D65A17E-A5EE-4F17-949D-1B2F45B96BFC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Inspiración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en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movimientos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sociales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: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estudiantil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feminista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ambientalista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92303819-B429-43A0-95A8-8C6E7DC01E3F}" type="parTrans" cxnId="{D22BD000-29B5-4979-B860-1426433901F5}">
      <dgm:prSet/>
      <dgm:spPr/>
      <dgm:t>
        <a:bodyPr/>
        <a:lstStyle/>
        <a:p>
          <a:endParaRPr lang="en-US"/>
        </a:p>
      </dgm:t>
    </dgm:pt>
    <dgm:pt modelId="{550E9C07-E21D-4983-B5DA-9AC8D99D5147}" type="sibTrans" cxnId="{D22BD000-29B5-4979-B860-1426433901F5}">
      <dgm:prSet/>
      <dgm:spPr/>
      <dgm:t>
        <a:bodyPr/>
        <a:lstStyle/>
        <a:p>
          <a:endParaRPr lang="en-US"/>
        </a:p>
      </dgm:t>
    </dgm:pt>
    <dgm:pt modelId="{E082EE94-0067-4BC4-A84C-18B908AB21E7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Influencia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del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posmarxismo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Laclau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Mouffe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1685CCB0-EC90-424E-93D4-3215988736F2}" type="parTrans" cxnId="{196066B4-995E-4F45-AFB5-9A0FE56BCA3D}">
      <dgm:prSet/>
      <dgm:spPr/>
      <dgm:t>
        <a:bodyPr/>
        <a:lstStyle/>
        <a:p>
          <a:endParaRPr lang="en-US"/>
        </a:p>
      </dgm:t>
    </dgm:pt>
    <dgm:pt modelId="{1250FD7A-DCA0-4861-B90E-3138B55E87ED}" type="sibTrans" cxnId="{196066B4-995E-4F45-AFB5-9A0FE56BCA3D}">
      <dgm:prSet/>
      <dgm:spPr/>
      <dgm:t>
        <a:bodyPr/>
        <a:lstStyle/>
        <a:p>
          <a:endParaRPr lang="en-US"/>
        </a:p>
      </dgm:t>
    </dgm:pt>
    <dgm:pt modelId="{F07AEA29-0205-9641-89C9-885C77B39FB2}" type="pres">
      <dgm:prSet presAssocID="{34685120-4630-40B9-B878-4B4422EC251E}" presName="linear" presStyleCnt="0">
        <dgm:presLayoutVars>
          <dgm:animLvl val="lvl"/>
          <dgm:resizeHandles val="exact"/>
        </dgm:presLayoutVars>
      </dgm:prSet>
      <dgm:spPr/>
    </dgm:pt>
    <dgm:pt modelId="{8B2E6731-8B92-8C47-9621-387A59D0CF05}" type="pres">
      <dgm:prSet presAssocID="{EFC3D80A-A6E9-4113-9535-47C6D162DF6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8CAEB68-C0D9-C44A-8DFB-DBF0DAD8F03C}" type="pres">
      <dgm:prSet presAssocID="{A4BD08CF-BEF2-42EF-8EDA-A30BE0E5F0B2}" presName="spacer" presStyleCnt="0"/>
      <dgm:spPr/>
    </dgm:pt>
    <dgm:pt modelId="{63E1A5EE-534C-FD40-B45D-E5CA5FB96C65}" type="pres">
      <dgm:prSet presAssocID="{7A00E609-A1BF-4906-BD4B-A93F583289B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23A815F-4854-0243-96DB-B52DA8E3E268}" type="pres">
      <dgm:prSet presAssocID="{DE471B50-4D61-444C-84E0-7BB52595230C}" presName="spacer" presStyleCnt="0"/>
      <dgm:spPr/>
    </dgm:pt>
    <dgm:pt modelId="{2BBE43B6-B88C-1C4F-BB42-4F7E819689CC}" type="pres">
      <dgm:prSet presAssocID="{9D65A17E-A5EE-4F17-949D-1B2F45B96BF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9353DD6-1E86-5D4A-A7FA-BDBF868D1CEB}" type="pres">
      <dgm:prSet presAssocID="{550E9C07-E21D-4983-B5DA-9AC8D99D5147}" presName="spacer" presStyleCnt="0"/>
      <dgm:spPr/>
    </dgm:pt>
    <dgm:pt modelId="{60098E99-55ED-9148-A2D0-8DFB3FA4AB4B}" type="pres">
      <dgm:prSet presAssocID="{E082EE94-0067-4BC4-A84C-18B908AB21E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22BD000-29B5-4979-B860-1426433901F5}" srcId="{34685120-4630-40B9-B878-4B4422EC251E}" destId="{9D65A17E-A5EE-4F17-949D-1B2F45B96BFC}" srcOrd="2" destOrd="0" parTransId="{92303819-B429-43A0-95A8-8C6E7DC01E3F}" sibTransId="{550E9C07-E21D-4983-B5DA-9AC8D99D5147}"/>
    <dgm:cxn modelId="{4D3DBF05-E1B2-A248-98B9-163BA1256AF0}" type="presOf" srcId="{E082EE94-0067-4BC4-A84C-18B908AB21E7}" destId="{60098E99-55ED-9148-A2D0-8DFB3FA4AB4B}" srcOrd="0" destOrd="0" presId="urn:microsoft.com/office/officeart/2005/8/layout/vList2"/>
    <dgm:cxn modelId="{98CED720-AD73-BF47-A67A-33059EFEDBCD}" type="presOf" srcId="{34685120-4630-40B9-B878-4B4422EC251E}" destId="{F07AEA29-0205-9641-89C9-885C77B39FB2}" srcOrd="0" destOrd="0" presId="urn:microsoft.com/office/officeart/2005/8/layout/vList2"/>
    <dgm:cxn modelId="{4BB11937-C0FC-4FE6-BB6D-9D3A33F368A9}" srcId="{34685120-4630-40B9-B878-4B4422EC251E}" destId="{EFC3D80A-A6E9-4113-9535-47C6D162DF63}" srcOrd="0" destOrd="0" parTransId="{8E98B3DA-21C3-4F14-BA03-2D71AA67D225}" sibTransId="{A4BD08CF-BEF2-42EF-8EDA-A30BE0E5F0B2}"/>
    <dgm:cxn modelId="{30F13337-51C5-BD4F-B5EC-BC2F313C767C}" type="presOf" srcId="{9D65A17E-A5EE-4F17-949D-1B2F45B96BFC}" destId="{2BBE43B6-B88C-1C4F-BB42-4F7E819689CC}" srcOrd="0" destOrd="0" presId="urn:microsoft.com/office/officeart/2005/8/layout/vList2"/>
    <dgm:cxn modelId="{DBF50249-885B-4A62-AEAC-223103E515F7}" srcId="{34685120-4630-40B9-B878-4B4422EC251E}" destId="{7A00E609-A1BF-4906-BD4B-A93F583289B9}" srcOrd="1" destOrd="0" parTransId="{2D3C7BAF-CCE2-4B6D-A31D-95EBF1A9C423}" sibTransId="{DE471B50-4D61-444C-84E0-7BB52595230C}"/>
    <dgm:cxn modelId="{05B211AC-09F6-B14F-852A-FBAB9D67D089}" type="presOf" srcId="{EFC3D80A-A6E9-4113-9535-47C6D162DF63}" destId="{8B2E6731-8B92-8C47-9621-387A59D0CF05}" srcOrd="0" destOrd="0" presId="urn:microsoft.com/office/officeart/2005/8/layout/vList2"/>
    <dgm:cxn modelId="{196066B4-995E-4F45-AFB5-9A0FE56BCA3D}" srcId="{34685120-4630-40B9-B878-4B4422EC251E}" destId="{E082EE94-0067-4BC4-A84C-18B908AB21E7}" srcOrd="3" destOrd="0" parTransId="{1685CCB0-EC90-424E-93D4-3215988736F2}" sibTransId="{1250FD7A-DCA0-4861-B90E-3138B55E87ED}"/>
    <dgm:cxn modelId="{14D337BE-C1C6-184A-B3FD-0D88A18C61BA}" type="presOf" srcId="{7A00E609-A1BF-4906-BD4B-A93F583289B9}" destId="{63E1A5EE-534C-FD40-B45D-E5CA5FB96C65}" srcOrd="0" destOrd="0" presId="urn:microsoft.com/office/officeart/2005/8/layout/vList2"/>
    <dgm:cxn modelId="{250F5F89-67E9-284C-92FB-A532F6A624C1}" type="presParOf" srcId="{F07AEA29-0205-9641-89C9-885C77B39FB2}" destId="{8B2E6731-8B92-8C47-9621-387A59D0CF05}" srcOrd="0" destOrd="0" presId="urn:microsoft.com/office/officeart/2005/8/layout/vList2"/>
    <dgm:cxn modelId="{6C1CD56E-5F2B-C94E-83C8-373019B054F4}" type="presParOf" srcId="{F07AEA29-0205-9641-89C9-885C77B39FB2}" destId="{68CAEB68-C0D9-C44A-8DFB-DBF0DAD8F03C}" srcOrd="1" destOrd="0" presId="urn:microsoft.com/office/officeart/2005/8/layout/vList2"/>
    <dgm:cxn modelId="{C9896CDF-CC78-7246-8B77-5C777118BBE6}" type="presParOf" srcId="{F07AEA29-0205-9641-89C9-885C77B39FB2}" destId="{63E1A5EE-534C-FD40-B45D-E5CA5FB96C65}" srcOrd="2" destOrd="0" presId="urn:microsoft.com/office/officeart/2005/8/layout/vList2"/>
    <dgm:cxn modelId="{8F542786-7E99-EB4E-9881-5EF48B96290C}" type="presParOf" srcId="{F07AEA29-0205-9641-89C9-885C77B39FB2}" destId="{223A815F-4854-0243-96DB-B52DA8E3E268}" srcOrd="3" destOrd="0" presId="urn:microsoft.com/office/officeart/2005/8/layout/vList2"/>
    <dgm:cxn modelId="{A8595B57-DA75-C843-9B4E-09C9596AFC56}" type="presParOf" srcId="{F07AEA29-0205-9641-89C9-885C77B39FB2}" destId="{2BBE43B6-B88C-1C4F-BB42-4F7E819689CC}" srcOrd="4" destOrd="0" presId="urn:microsoft.com/office/officeart/2005/8/layout/vList2"/>
    <dgm:cxn modelId="{F30DA7AC-AFA8-624F-A13B-ED4DEDB2A61A}" type="presParOf" srcId="{F07AEA29-0205-9641-89C9-885C77B39FB2}" destId="{69353DD6-1E86-5D4A-A7FA-BDBF868D1CEB}" srcOrd="5" destOrd="0" presId="urn:microsoft.com/office/officeart/2005/8/layout/vList2"/>
    <dgm:cxn modelId="{492F6D73-D693-664D-962D-03106C2A180B}" type="presParOf" srcId="{F07AEA29-0205-9641-89C9-885C77B39FB2}" destId="{60098E99-55ED-9148-A2D0-8DFB3FA4AB4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AA36CA-B409-4E59-9720-E0E21287A61D}" type="doc">
      <dgm:prSet loTypeId="urn:microsoft.com/office/officeart/2008/layout/LinedList" loCatId="list" qsTypeId="urn:microsoft.com/office/officeart/2005/8/quickstyle/simple4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5A3E11DD-A160-4518-BEC4-5F396BAB77B9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Democracia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participativa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horizontalidad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B2B75C8A-A730-466F-98F4-AA7530897249}" type="parTrans" cxnId="{016EF551-5FF3-4652-A152-17288174EDAA}">
      <dgm:prSet/>
      <dgm:spPr/>
      <dgm:t>
        <a:bodyPr/>
        <a:lstStyle/>
        <a:p>
          <a:endParaRPr lang="en-US"/>
        </a:p>
      </dgm:t>
    </dgm:pt>
    <dgm:pt modelId="{D7CE3C06-FA3F-45D0-8267-10E20B56EE3B}" type="sibTrans" cxnId="{016EF551-5FF3-4652-A152-17288174EDAA}">
      <dgm:prSet/>
      <dgm:spPr/>
      <dgm:t>
        <a:bodyPr/>
        <a:lstStyle/>
        <a:p>
          <a:endParaRPr lang="en-US"/>
        </a:p>
      </dgm:t>
    </dgm:pt>
    <dgm:pt modelId="{576B74DA-D4C5-4154-BE71-1B7D56F09038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Igualdad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justicia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social.</a:t>
          </a:r>
        </a:p>
      </dgm:t>
    </dgm:pt>
    <dgm:pt modelId="{7537FAFA-75F6-40CE-90C2-0D936288E3C0}" type="parTrans" cxnId="{C7309709-ABE3-44DD-AA82-463DE6287669}">
      <dgm:prSet/>
      <dgm:spPr/>
      <dgm:t>
        <a:bodyPr/>
        <a:lstStyle/>
        <a:p>
          <a:endParaRPr lang="en-US"/>
        </a:p>
      </dgm:t>
    </dgm:pt>
    <dgm:pt modelId="{02F8B957-E014-4741-8AF2-72F1595DE55C}" type="sibTrans" cxnId="{C7309709-ABE3-44DD-AA82-463DE6287669}">
      <dgm:prSet/>
      <dgm:spPr/>
      <dgm:t>
        <a:bodyPr/>
        <a:lstStyle/>
        <a:p>
          <a:endParaRPr lang="en-US"/>
        </a:p>
      </dgm:t>
    </dgm:pt>
    <dgm:pt modelId="{20249F5F-12A7-4643-9233-B619F8507C84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Feminismo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diversidad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BC235276-28B7-4FB4-BF16-083F7FAFA017}" type="parTrans" cxnId="{DF57CE0F-4F2E-4131-86FA-DAAC636B0E48}">
      <dgm:prSet/>
      <dgm:spPr/>
      <dgm:t>
        <a:bodyPr/>
        <a:lstStyle/>
        <a:p>
          <a:endParaRPr lang="en-US"/>
        </a:p>
      </dgm:t>
    </dgm:pt>
    <dgm:pt modelId="{1A8B8288-01E6-47A0-A7E4-C7E32F798D47}" type="sibTrans" cxnId="{DF57CE0F-4F2E-4131-86FA-DAAC636B0E48}">
      <dgm:prSet/>
      <dgm:spPr/>
      <dgm:t>
        <a:bodyPr/>
        <a:lstStyle/>
        <a:p>
          <a:endParaRPr lang="en-US"/>
        </a:p>
      </dgm:t>
    </dgm:pt>
    <dgm:pt modelId="{5C6E0A9F-FB09-43C5-AF26-5AA96427F0DE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Ecologismo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sostenibilidad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4DF63FB0-A132-4571-9471-78DBBC67E9B9}" type="parTrans" cxnId="{064D3D8C-524D-45A6-9313-E9FFB9BB8D59}">
      <dgm:prSet/>
      <dgm:spPr/>
      <dgm:t>
        <a:bodyPr/>
        <a:lstStyle/>
        <a:p>
          <a:endParaRPr lang="en-US"/>
        </a:p>
      </dgm:t>
    </dgm:pt>
    <dgm:pt modelId="{111403DC-B0F4-4BA6-861D-7A89B86326BE}" type="sibTrans" cxnId="{064D3D8C-524D-45A6-9313-E9FFB9BB8D59}">
      <dgm:prSet/>
      <dgm:spPr/>
      <dgm:t>
        <a:bodyPr/>
        <a:lstStyle/>
        <a:p>
          <a:endParaRPr lang="en-US"/>
        </a:p>
      </dgm:t>
    </dgm:pt>
    <dgm:pt modelId="{CCE59571-242B-44BB-991F-925BBA551453}">
      <dgm:prSet/>
      <dgm:spPr/>
      <dgm:t>
        <a:bodyPr/>
        <a:lstStyle/>
        <a:p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Derechos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humanos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memoria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histórica</a:t>
          </a:r>
          <a:r>
            <a: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gm:t>
    </dgm:pt>
    <dgm:pt modelId="{DE636E03-25FE-4DCB-ABF4-ADB5590D5F09}" type="parTrans" cxnId="{AF771265-DBFB-4AC4-8454-F550C187C665}">
      <dgm:prSet/>
      <dgm:spPr/>
      <dgm:t>
        <a:bodyPr/>
        <a:lstStyle/>
        <a:p>
          <a:endParaRPr lang="en-US"/>
        </a:p>
      </dgm:t>
    </dgm:pt>
    <dgm:pt modelId="{419E5D2A-8675-4EB3-9EE5-B8988DF66EDE}" type="sibTrans" cxnId="{AF771265-DBFB-4AC4-8454-F550C187C665}">
      <dgm:prSet/>
      <dgm:spPr/>
      <dgm:t>
        <a:bodyPr/>
        <a:lstStyle/>
        <a:p>
          <a:endParaRPr lang="en-US"/>
        </a:p>
      </dgm:t>
    </dgm:pt>
    <dgm:pt modelId="{763B77AB-0A20-D341-A37E-971F2B80A590}" type="pres">
      <dgm:prSet presAssocID="{FFAA36CA-B409-4E59-9720-E0E21287A61D}" presName="vert0" presStyleCnt="0">
        <dgm:presLayoutVars>
          <dgm:dir/>
          <dgm:animOne val="branch"/>
          <dgm:animLvl val="lvl"/>
        </dgm:presLayoutVars>
      </dgm:prSet>
      <dgm:spPr/>
    </dgm:pt>
    <dgm:pt modelId="{2728DD08-01CA-CD4C-9B31-C0112CE28BEC}" type="pres">
      <dgm:prSet presAssocID="{5A3E11DD-A160-4518-BEC4-5F396BAB77B9}" presName="thickLine" presStyleLbl="alignNode1" presStyleIdx="0" presStyleCnt="5"/>
      <dgm:spPr/>
    </dgm:pt>
    <dgm:pt modelId="{085326DA-EECF-564B-A2D5-29E383A82D4D}" type="pres">
      <dgm:prSet presAssocID="{5A3E11DD-A160-4518-BEC4-5F396BAB77B9}" presName="horz1" presStyleCnt="0"/>
      <dgm:spPr/>
    </dgm:pt>
    <dgm:pt modelId="{92247265-05EF-A341-BBAD-E06319DD1727}" type="pres">
      <dgm:prSet presAssocID="{5A3E11DD-A160-4518-BEC4-5F396BAB77B9}" presName="tx1" presStyleLbl="revTx" presStyleIdx="0" presStyleCnt="5"/>
      <dgm:spPr/>
    </dgm:pt>
    <dgm:pt modelId="{F1249D67-155E-354F-A572-4673D0C9ADE6}" type="pres">
      <dgm:prSet presAssocID="{5A3E11DD-A160-4518-BEC4-5F396BAB77B9}" presName="vert1" presStyleCnt="0"/>
      <dgm:spPr/>
    </dgm:pt>
    <dgm:pt modelId="{2C4A50A1-3B2F-7F43-9AB3-47EC33B7C5C3}" type="pres">
      <dgm:prSet presAssocID="{576B74DA-D4C5-4154-BE71-1B7D56F09038}" presName="thickLine" presStyleLbl="alignNode1" presStyleIdx="1" presStyleCnt="5"/>
      <dgm:spPr/>
    </dgm:pt>
    <dgm:pt modelId="{BBD11849-2351-FE4C-A8E3-D0A50016C81D}" type="pres">
      <dgm:prSet presAssocID="{576B74DA-D4C5-4154-BE71-1B7D56F09038}" presName="horz1" presStyleCnt="0"/>
      <dgm:spPr/>
    </dgm:pt>
    <dgm:pt modelId="{2BD6D79D-22C9-FF4E-8AE4-88392829D579}" type="pres">
      <dgm:prSet presAssocID="{576B74DA-D4C5-4154-BE71-1B7D56F09038}" presName="tx1" presStyleLbl="revTx" presStyleIdx="1" presStyleCnt="5"/>
      <dgm:spPr/>
    </dgm:pt>
    <dgm:pt modelId="{94164891-4753-4348-A9D8-86CF205C54C9}" type="pres">
      <dgm:prSet presAssocID="{576B74DA-D4C5-4154-BE71-1B7D56F09038}" presName="vert1" presStyleCnt="0"/>
      <dgm:spPr/>
    </dgm:pt>
    <dgm:pt modelId="{A30B8C0D-26CE-0F4E-B151-642A14F39AAC}" type="pres">
      <dgm:prSet presAssocID="{20249F5F-12A7-4643-9233-B619F8507C84}" presName="thickLine" presStyleLbl="alignNode1" presStyleIdx="2" presStyleCnt="5"/>
      <dgm:spPr/>
    </dgm:pt>
    <dgm:pt modelId="{4B5E4715-F738-DE45-8863-1EF902FDF907}" type="pres">
      <dgm:prSet presAssocID="{20249F5F-12A7-4643-9233-B619F8507C84}" presName="horz1" presStyleCnt="0"/>
      <dgm:spPr/>
    </dgm:pt>
    <dgm:pt modelId="{BDF0FA16-CB64-0242-BC05-391C4BB6B435}" type="pres">
      <dgm:prSet presAssocID="{20249F5F-12A7-4643-9233-B619F8507C84}" presName="tx1" presStyleLbl="revTx" presStyleIdx="2" presStyleCnt="5"/>
      <dgm:spPr/>
    </dgm:pt>
    <dgm:pt modelId="{346C76AE-46E6-DF40-B312-A35396C1719C}" type="pres">
      <dgm:prSet presAssocID="{20249F5F-12A7-4643-9233-B619F8507C84}" presName="vert1" presStyleCnt="0"/>
      <dgm:spPr/>
    </dgm:pt>
    <dgm:pt modelId="{B0DA21EF-E974-2B49-B348-3395091A5956}" type="pres">
      <dgm:prSet presAssocID="{5C6E0A9F-FB09-43C5-AF26-5AA96427F0DE}" presName="thickLine" presStyleLbl="alignNode1" presStyleIdx="3" presStyleCnt="5"/>
      <dgm:spPr/>
    </dgm:pt>
    <dgm:pt modelId="{0554B97E-A4B1-2B4C-9EE1-725754DA423A}" type="pres">
      <dgm:prSet presAssocID="{5C6E0A9F-FB09-43C5-AF26-5AA96427F0DE}" presName="horz1" presStyleCnt="0"/>
      <dgm:spPr/>
    </dgm:pt>
    <dgm:pt modelId="{F849123A-8F11-284C-93CD-7CF5F3B2060C}" type="pres">
      <dgm:prSet presAssocID="{5C6E0A9F-FB09-43C5-AF26-5AA96427F0DE}" presName="tx1" presStyleLbl="revTx" presStyleIdx="3" presStyleCnt="5"/>
      <dgm:spPr/>
    </dgm:pt>
    <dgm:pt modelId="{FA362129-4A8C-B14A-B6AE-931CF3816F92}" type="pres">
      <dgm:prSet presAssocID="{5C6E0A9F-FB09-43C5-AF26-5AA96427F0DE}" presName="vert1" presStyleCnt="0"/>
      <dgm:spPr/>
    </dgm:pt>
    <dgm:pt modelId="{4190335D-5141-3C45-BCD2-196F5EC778FF}" type="pres">
      <dgm:prSet presAssocID="{CCE59571-242B-44BB-991F-925BBA551453}" presName="thickLine" presStyleLbl="alignNode1" presStyleIdx="4" presStyleCnt="5"/>
      <dgm:spPr/>
    </dgm:pt>
    <dgm:pt modelId="{A9DB5E6D-6B87-F349-8AB8-2DB0AE7B0EA0}" type="pres">
      <dgm:prSet presAssocID="{CCE59571-242B-44BB-991F-925BBA551453}" presName="horz1" presStyleCnt="0"/>
      <dgm:spPr/>
    </dgm:pt>
    <dgm:pt modelId="{5F38CE88-6DD1-3C45-808B-31592FAF7BD7}" type="pres">
      <dgm:prSet presAssocID="{CCE59571-242B-44BB-991F-925BBA551453}" presName="tx1" presStyleLbl="revTx" presStyleIdx="4" presStyleCnt="5"/>
      <dgm:spPr/>
    </dgm:pt>
    <dgm:pt modelId="{5894FF44-BA36-9F44-AF14-E87BB2183B7D}" type="pres">
      <dgm:prSet presAssocID="{CCE59571-242B-44BB-991F-925BBA551453}" presName="vert1" presStyleCnt="0"/>
      <dgm:spPr/>
    </dgm:pt>
  </dgm:ptLst>
  <dgm:cxnLst>
    <dgm:cxn modelId="{C7309709-ABE3-44DD-AA82-463DE6287669}" srcId="{FFAA36CA-B409-4E59-9720-E0E21287A61D}" destId="{576B74DA-D4C5-4154-BE71-1B7D56F09038}" srcOrd="1" destOrd="0" parTransId="{7537FAFA-75F6-40CE-90C2-0D936288E3C0}" sibTransId="{02F8B957-E014-4741-8AF2-72F1595DE55C}"/>
    <dgm:cxn modelId="{DF57CE0F-4F2E-4131-86FA-DAAC636B0E48}" srcId="{FFAA36CA-B409-4E59-9720-E0E21287A61D}" destId="{20249F5F-12A7-4643-9233-B619F8507C84}" srcOrd="2" destOrd="0" parTransId="{BC235276-28B7-4FB4-BF16-083F7FAFA017}" sibTransId="{1A8B8288-01E6-47A0-A7E4-C7E32F798D47}"/>
    <dgm:cxn modelId="{C795C32B-2F6C-9148-9126-F1AEB5B292E1}" type="presOf" srcId="{5C6E0A9F-FB09-43C5-AF26-5AA96427F0DE}" destId="{F849123A-8F11-284C-93CD-7CF5F3B2060C}" srcOrd="0" destOrd="0" presId="urn:microsoft.com/office/officeart/2008/layout/LinedList"/>
    <dgm:cxn modelId="{016EF551-5FF3-4652-A152-17288174EDAA}" srcId="{FFAA36CA-B409-4E59-9720-E0E21287A61D}" destId="{5A3E11DD-A160-4518-BEC4-5F396BAB77B9}" srcOrd="0" destOrd="0" parTransId="{B2B75C8A-A730-466F-98F4-AA7530897249}" sibTransId="{D7CE3C06-FA3F-45D0-8267-10E20B56EE3B}"/>
    <dgm:cxn modelId="{AF771265-DBFB-4AC4-8454-F550C187C665}" srcId="{FFAA36CA-B409-4E59-9720-E0E21287A61D}" destId="{CCE59571-242B-44BB-991F-925BBA551453}" srcOrd="4" destOrd="0" parTransId="{DE636E03-25FE-4DCB-ABF4-ADB5590D5F09}" sibTransId="{419E5D2A-8675-4EB3-9EE5-B8988DF66EDE}"/>
    <dgm:cxn modelId="{6BEF2C6C-C067-224F-BA18-4FA563ADB994}" type="presOf" srcId="{5A3E11DD-A160-4518-BEC4-5F396BAB77B9}" destId="{92247265-05EF-A341-BBAD-E06319DD1727}" srcOrd="0" destOrd="0" presId="urn:microsoft.com/office/officeart/2008/layout/LinedList"/>
    <dgm:cxn modelId="{064D3D8C-524D-45A6-9313-E9FFB9BB8D59}" srcId="{FFAA36CA-B409-4E59-9720-E0E21287A61D}" destId="{5C6E0A9F-FB09-43C5-AF26-5AA96427F0DE}" srcOrd="3" destOrd="0" parTransId="{4DF63FB0-A132-4571-9471-78DBBC67E9B9}" sibTransId="{111403DC-B0F4-4BA6-861D-7A89B86326BE}"/>
    <dgm:cxn modelId="{A2C26B9C-0F27-1C47-991C-E8BE8F1676D1}" type="presOf" srcId="{FFAA36CA-B409-4E59-9720-E0E21287A61D}" destId="{763B77AB-0A20-D341-A37E-971F2B80A590}" srcOrd="0" destOrd="0" presId="urn:microsoft.com/office/officeart/2008/layout/LinedList"/>
    <dgm:cxn modelId="{ACCF78C7-9DE9-7042-B4A5-D847E6E3EEBE}" type="presOf" srcId="{576B74DA-D4C5-4154-BE71-1B7D56F09038}" destId="{2BD6D79D-22C9-FF4E-8AE4-88392829D579}" srcOrd="0" destOrd="0" presId="urn:microsoft.com/office/officeart/2008/layout/LinedList"/>
    <dgm:cxn modelId="{9F79F8D2-9612-274B-A7CC-7F37FEA21976}" type="presOf" srcId="{CCE59571-242B-44BB-991F-925BBA551453}" destId="{5F38CE88-6DD1-3C45-808B-31592FAF7BD7}" srcOrd="0" destOrd="0" presId="urn:microsoft.com/office/officeart/2008/layout/LinedList"/>
    <dgm:cxn modelId="{DDD216D7-4DB3-E642-AAAD-16EA754C91B7}" type="presOf" srcId="{20249F5F-12A7-4643-9233-B619F8507C84}" destId="{BDF0FA16-CB64-0242-BC05-391C4BB6B435}" srcOrd="0" destOrd="0" presId="urn:microsoft.com/office/officeart/2008/layout/LinedList"/>
    <dgm:cxn modelId="{0A237D5E-2808-3849-A7E2-A35787112D01}" type="presParOf" srcId="{763B77AB-0A20-D341-A37E-971F2B80A590}" destId="{2728DD08-01CA-CD4C-9B31-C0112CE28BEC}" srcOrd="0" destOrd="0" presId="urn:microsoft.com/office/officeart/2008/layout/LinedList"/>
    <dgm:cxn modelId="{A5A331D6-D3C9-2B4B-A31D-519F4FEBCCD9}" type="presParOf" srcId="{763B77AB-0A20-D341-A37E-971F2B80A590}" destId="{085326DA-EECF-564B-A2D5-29E383A82D4D}" srcOrd="1" destOrd="0" presId="urn:microsoft.com/office/officeart/2008/layout/LinedList"/>
    <dgm:cxn modelId="{67BBAED9-0CD7-A947-8720-BBF6A3EC3F87}" type="presParOf" srcId="{085326DA-EECF-564B-A2D5-29E383A82D4D}" destId="{92247265-05EF-A341-BBAD-E06319DD1727}" srcOrd="0" destOrd="0" presId="urn:microsoft.com/office/officeart/2008/layout/LinedList"/>
    <dgm:cxn modelId="{5D4B7942-6A9B-684C-BDDA-C03149CFB96B}" type="presParOf" srcId="{085326DA-EECF-564B-A2D5-29E383A82D4D}" destId="{F1249D67-155E-354F-A572-4673D0C9ADE6}" srcOrd="1" destOrd="0" presId="urn:microsoft.com/office/officeart/2008/layout/LinedList"/>
    <dgm:cxn modelId="{EE43EBF4-FDB2-2E4E-8C3B-A956A06FBE98}" type="presParOf" srcId="{763B77AB-0A20-D341-A37E-971F2B80A590}" destId="{2C4A50A1-3B2F-7F43-9AB3-47EC33B7C5C3}" srcOrd="2" destOrd="0" presId="urn:microsoft.com/office/officeart/2008/layout/LinedList"/>
    <dgm:cxn modelId="{7C35C34F-EE90-9E4B-8698-B42DFA4D8F21}" type="presParOf" srcId="{763B77AB-0A20-D341-A37E-971F2B80A590}" destId="{BBD11849-2351-FE4C-A8E3-D0A50016C81D}" srcOrd="3" destOrd="0" presId="urn:microsoft.com/office/officeart/2008/layout/LinedList"/>
    <dgm:cxn modelId="{89F3639D-7509-5142-A384-79238F4ADB85}" type="presParOf" srcId="{BBD11849-2351-FE4C-A8E3-D0A50016C81D}" destId="{2BD6D79D-22C9-FF4E-8AE4-88392829D579}" srcOrd="0" destOrd="0" presId="urn:microsoft.com/office/officeart/2008/layout/LinedList"/>
    <dgm:cxn modelId="{8648AB1F-C475-3F43-BB92-19D9FBF1BF72}" type="presParOf" srcId="{BBD11849-2351-FE4C-A8E3-D0A50016C81D}" destId="{94164891-4753-4348-A9D8-86CF205C54C9}" srcOrd="1" destOrd="0" presId="urn:microsoft.com/office/officeart/2008/layout/LinedList"/>
    <dgm:cxn modelId="{0E38D354-CEF9-BE4B-9FBE-FF67D3F3C8A7}" type="presParOf" srcId="{763B77AB-0A20-D341-A37E-971F2B80A590}" destId="{A30B8C0D-26CE-0F4E-B151-642A14F39AAC}" srcOrd="4" destOrd="0" presId="urn:microsoft.com/office/officeart/2008/layout/LinedList"/>
    <dgm:cxn modelId="{38F4772C-6173-3D49-8F82-39319C0DD695}" type="presParOf" srcId="{763B77AB-0A20-D341-A37E-971F2B80A590}" destId="{4B5E4715-F738-DE45-8863-1EF902FDF907}" srcOrd="5" destOrd="0" presId="urn:microsoft.com/office/officeart/2008/layout/LinedList"/>
    <dgm:cxn modelId="{93AFFCBB-86B5-2D43-9F9F-D04A3312411C}" type="presParOf" srcId="{4B5E4715-F738-DE45-8863-1EF902FDF907}" destId="{BDF0FA16-CB64-0242-BC05-391C4BB6B435}" srcOrd="0" destOrd="0" presId="urn:microsoft.com/office/officeart/2008/layout/LinedList"/>
    <dgm:cxn modelId="{E38FE72C-C40C-5D44-955D-7F30A3DBECD3}" type="presParOf" srcId="{4B5E4715-F738-DE45-8863-1EF902FDF907}" destId="{346C76AE-46E6-DF40-B312-A35396C1719C}" srcOrd="1" destOrd="0" presId="urn:microsoft.com/office/officeart/2008/layout/LinedList"/>
    <dgm:cxn modelId="{EB4C4180-728D-BA4E-8AA9-C7B606F7C5F7}" type="presParOf" srcId="{763B77AB-0A20-D341-A37E-971F2B80A590}" destId="{B0DA21EF-E974-2B49-B348-3395091A5956}" srcOrd="6" destOrd="0" presId="urn:microsoft.com/office/officeart/2008/layout/LinedList"/>
    <dgm:cxn modelId="{2F03C953-2714-2F41-8CE7-86C908750E63}" type="presParOf" srcId="{763B77AB-0A20-D341-A37E-971F2B80A590}" destId="{0554B97E-A4B1-2B4C-9EE1-725754DA423A}" srcOrd="7" destOrd="0" presId="urn:microsoft.com/office/officeart/2008/layout/LinedList"/>
    <dgm:cxn modelId="{F9FD45B9-55D5-A64A-9343-19B3C0DBD37E}" type="presParOf" srcId="{0554B97E-A4B1-2B4C-9EE1-725754DA423A}" destId="{F849123A-8F11-284C-93CD-7CF5F3B2060C}" srcOrd="0" destOrd="0" presId="urn:microsoft.com/office/officeart/2008/layout/LinedList"/>
    <dgm:cxn modelId="{66A17E44-B40C-BE4A-B2FF-6CC02C499B61}" type="presParOf" srcId="{0554B97E-A4B1-2B4C-9EE1-725754DA423A}" destId="{FA362129-4A8C-B14A-B6AE-931CF3816F92}" srcOrd="1" destOrd="0" presId="urn:microsoft.com/office/officeart/2008/layout/LinedList"/>
    <dgm:cxn modelId="{E7232591-2042-834D-A929-35CDE8A337C3}" type="presParOf" srcId="{763B77AB-0A20-D341-A37E-971F2B80A590}" destId="{4190335D-5141-3C45-BCD2-196F5EC778FF}" srcOrd="8" destOrd="0" presId="urn:microsoft.com/office/officeart/2008/layout/LinedList"/>
    <dgm:cxn modelId="{B21DC5C0-8C1F-C14A-AE70-08324E0BAAB0}" type="presParOf" srcId="{763B77AB-0A20-D341-A37E-971F2B80A590}" destId="{A9DB5E6D-6B87-F349-8AB8-2DB0AE7B0EA0}" srcOrd="9" destOrd="0" presId="urn:microsoft.com/office/officeart/2008/layout/LinedList"/>
    <dgm:cxn modelId="{AC2FF996-55AD-5C4F-BB4B-FD2D90ABDE20}" type="presParOf" srcId="{A9DB5E6D-6B87-F349-8AB8-2DB0AE7B0EA0}" destId="{5F38CE88-6DD1-3C45-808B-31592FAF7BD7}" srcOrd="0" destOrd="0" presId="urn:microsoft.com/office/officeart/2008/layout/LinedList"/>
    <dgm:cxn modelId="{F1D4883C-0B3F-C146-9D9E-250A502F8AB3}" type="presParOf" srcId="{A9DB5E6D-6B87-F349-8AB8-2DB0AE7B0EA0}" destId="{5894FF44-BA36-9F44-AF14-E87BB2183B7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BB0EFC-BC28-E740-8D36-230E47B2FE7F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Surge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como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fuerza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crítica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al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neoliberalismo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a la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legitimidad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los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partidos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tradicionales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460905" y="1047"/>
        <a:ext cx="3479899" cy="2087939"/>
      </dsp:txXfrm>
    </dsp:sp>
    <dsp:sp modelId="{4D874A0A-E44F-1F41-9043-88D956A99114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Movilizaciones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clave: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movimiento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estudiantil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2011,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No+AFP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(2016),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feminismo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4288794" y="1047"/>
        <a:ext cx="3479899" cy="2087939"/>
      </dsp:txXfrm>
    </dsp:sp>
    <dsp:sp modelId="{427A561D-D305-804F-A480-241D5A63E3E7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•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Líderes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emergentes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: Gabriel Boric, Giorgio Jackson y Camila Vallejos.</a:t>
          </a:r>
        </a:p>
      </dsp:txBody>
      <dsp:txXfrm>
        <a:off x="460905" y="2436976"/>
        <a:ext cx="3479899" cy="2087939"/>
      </dsp:txXfrm>
    </dsp:sp>
    <dsp:sp modelId="{D70ADBBF-77D6-4040-A041-8EB03D35E9C7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En 2017: 20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diputados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1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senador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20%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en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la </a:t>
          </a:r>
          <a:r>
            <a:rPr lang="en-US" sz="26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presidencial</a:t>
          </a:r>
          <a:r>
            <a:rPr lang="en-US" sz="26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4288794" y="2436976"/>
        <a:ext cx="3479899" cy="2087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EBF108-C075-254F-B1FD-9CB37CF22A88}">
      <dsp:nvSpPr>
        <dsp:cNvPr id="0" name=""/>
        <dsp:cNvSpPr/>
      </dsp:nvSpPr>
      <dsp:spPr>
        <a:xfrm>
          <a:off x="0" y="381900"/>
          <a:ext cx="6665232" cy="8353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Constituido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formalmente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el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21 de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enero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2017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como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coalición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izquierda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liberales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ciudadanos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40780" y="422680"/>
        <a:ext cx="6583672" cy="753819"/>
      </dsp:txXfrm>
    </dsp:sp>
    <dsp:sp modelId="{EC8096D8-B713-6B44-966B-0E618BAEEF46}">
      <dsp:nvSpPr>
        <dsp:cNvPr id="0" name=""/>
        <dsp:cNvSpPr/>
      </dsp:nvSpPr>
      <dsp:spPr>
        <a:xfrm>
          <a:off x="0" y="1277760"/>
          <a:ext cx="6665232" cy="8353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Tercera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fuerza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política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tras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elecciones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2017 con Beatriz Sánchez.</a:t>
          </a:r>
        </a:p>
      </dsp:txBody>
      <dsp:txXfrm>
        <a:off x="40780" y="1318540"/>
        <a:ext cx="6583672" cy="753819"/>
      </dsp:txXfrm>
    </dsp:sp>
    <dsp:sp modelId="{1F424A21-6326-5945-ACF9-307FD66ADD90}">
      <dsp:nvSpPr>
        <dsp:cNvPr id="0" name=""/>
        <dsp:cNvSpPr/>
      </dsp:nvSpPr>
      <dsp:spPr>
        <a:xfrm>
          <a:off x="0" y="2051154"/>
          <a:ext cx="6665232" cy="8353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Tensiones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internas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: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inserción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territorial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débil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conflictos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entre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partidos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1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integrantes</a:t>
          </a:r>
          <a:r>
            <a:rPr lang="en-US" sz="21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40780" y="2091934"/>
        <a:ext cx="6583672" cy="7538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2E6731-8B92-8C47-9621-387A59D0CF05}">
      <dsp:nvSpPr>
        <dsp:cNvPr id="0" name=""/>
        <dsp:cNvSpPr/>
      </dsp:nvSpPr>
      <dsp:spPr>
        <a:xfrm>
          <a:off x="0" y="13716"/>
          <a:ext cx="4773168" cy="13197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Crítica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al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neoliberalismo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búsqueda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un Estado social y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democrático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derecho.</a:t>
          </a:r>
        </a:p>
      </dsp:txBody>
      <dsp:txXfrm>
        <a:off x="64425" y="78141"/>
        <a:ext cx="4644318" cy="1190909"/>
      </dsp:txXfrm>
    </dsp:sp>
    <dsp:sp modelId="{63E1A5EE-534C-FD40-B45D-E5CA5FB96C65}">
      <dsp:nvSpPr>
        <dsp:cNvPr id="0" name=""/>
        <dsp:cNvSpPr/>
      </dsp:nvSpPr>
      <dsp:spPr>
        <a:xfrm>
          <a:off x="0" y="1402596"/>
          <a:ext cx="4773168" cy="13197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Unidad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en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la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diversidad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: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socialistas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feministas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ecologistas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liberales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64425" y="1467021"/>
        <a:ext cx="4644318" cy="1190909"/>
      </dsp:txXfrm>
    </dsp:sp>
    <dsp:sp modelId="{2BBE43B6-B88C-1C4F-BB42-4F7E819689CC}">
      <dsp:nvSpPr>
        <dsp:cNvPr id="0" name=""/>
        <dsp:cNvSpPr/>
      </dsp:nvSpPr>
      <dsp:spPr>
        <a:xfrm>
          <a:off x="0" y="2791476"/>
          <a:ext cx="4773168" cy="13197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Inspiración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en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movimientos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sociales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: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estudiantil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feminista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,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ambientalista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64425" y="2855901"/>
        <a:ext cx="4644318" cy="1190909"/>
      </dsp:txXfrm>
    </dsp:sp>
    <dsp:sp modelId="{60098E99-55ED-9148-A2D0-8DFB3FA4AB4B}">
      <dsp:nvSpPr>
        <dsp:cNvPr id="0" name=""/>
        <dsp:cNvSpPr/>
      </dsp:nvSpPr>
      <dsp:spPr>
        <a:xfrm>
          <a:off x="0" y="4180356"/>
          <a:ext cx="4773168" cy="13197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Influencia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del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posmarxismo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de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Laclau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sz="24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Mouffe</a:t>
          </a:r>
          <a:r>
            <a:rPr lang="en-US" sz="24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64425" y="4244781"/>
        <a:ext cx="4644318" cy="11909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28DD08-01CA-CD4C-9B31-C0112CE28BEC}">
      <dsp:nvSpPr>
        <dsp:cNvPr id="0" name=""/>
        <dsp:cNvSpPr/>
      </dsp:nvSpPr>
      <dsp:spPr>
        <a:xfrm>
          <a:off x="0" y="443"/>
          <a:ext cx="340285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247265-05EF-A341-BBAD-E06319DD1727}">
      <dsp:nvSpPr>
        <dsp:cNvPr id="0" name=""/>
        <dsp:cNvSpPr/>
      </dsp:nvSpPr>
      <dsp:spPr>
        <a:xfrm>
          <a:off x="0" y="443"/>
          <a:ext cx="3402852" cy="726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Democracia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participativa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horizontalidad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0" y="443"/>
        <a:ext cx="3402852" cy="726755"/>
      </dsp:txXfrm>
    </dsp:sp>
    <dsp:sp modelId="{2C4A50A1-3B2F-7F43-9AB3-47EC33B7C5C3}">
      <dsp:nvSpPr>
        <dsp:cNvPr id="0" name=""/>
        <dsp:cNvSpPr/>
      </dsp:nvSpPr>
      <dsp:spPr>
        <a:xfrm>
          <a:off x="0" y="727199"/>
          <a:ext cx="340285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D6D79D-22C9-FF4E-8AE4-88392829D579}">
      <dsp:nvSpPr>
        <dsp:cNvPr id="0" name=""/>
        <dsp:cNvSpPr/>
      </dsp:nvSpPr>
      <dsp:spPr>
        <a:xfrm>
          <a:off x="0" y="727199"/>
          <a:ext cx="3402852" cy="726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Igualdad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justicia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social.</a:t>
          </a:r>
        </a:p>
      </dsp:txBody>
      <dsp:txXfrm>
        <a:off x="0" y="727199"/>
        <a:ext cx="3402852" cy="726755"/>
      </dsp:txXfrm>
    </dsp:sp>
    <dsp:sp modelId="{A30B8C0D-26CE-0F4E-B151-642A14F39AAC}">
      <dsp:nvSpPr>
        <dsp:cNvPr id="0" name=""/>
        <dsp:cNvSpPr/>
      </dsp:nvSpPr>
      <dsp:spPr>
        <a:xfrm>
          <a:off x="0" y="1453955"/>
          <a:ext cx="340285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F0FA16-CB64-0242-BC05-391C4BB6B435}">
      <dsp:nvSpPr>
        <dsp:cNvPr id="0" name=""/>
        <dsp:cNvSpPr/>
      </dsp:nvSpPr>
      <dsp:spPr>
        <a:xfrm>
          <a:off x="0" y="1453955"/>
          <a:ext cx="3402852" cy="726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Feminismo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diversidad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0" y="1453955"/>
        <a:ext cx="3402852" cy="726755"/>
      </dsp:txXfrm>
    </dsp:sp>
    <dsp:sp modelId="{B0DA21EF-E974-2B49-B348-3395091A5956}">
      <dsp:nvSpPr>
        <dsp:cNvPr id="0" name=""/>
        <dsp:cNvSpPr/>
      </dsp:nvSpPr>
      <dsp:spPr>
        <a:xfrm>
          <a:off x="0" y="2180710"/>
          <a:ext cx="340285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49123A-8F11-284C-93CD-7CF5F3B2060C}">
      <dsp:nvSpPr>
        <dsp:cNvPr id="0" name=""/>
        <dsp:cNvSpPr/>
      </dsp:nvSpPr>
      <dsp:spPr>
        <a:xfrm>
          <a:off x="0" y="2180710"/>
          <a:ext cx="3402852" cy="726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Ecologismo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sostenibilidad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0" y="2180710"/>
        <a:ext cx="3402852" cy="726755"/>
      </dsp:txXfrm>
    </dsp:sp>
    <dsp:sp modelId="{4190335D-5141-3C45-BCD2-196F5EC778FF}">
      <dsp:nvSpPr>
        <dsp:cNvPr id="0" name=""/>
        <dsp:cNvSpPr/>
      </dsp:nvSpPr>
      <dsp:spPr>
        <a:xfrm>
          <a:off x="0" y="2907466"/>
          <a:ext cx="340285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38CE88-6DD1-3C45-808B-31592FAF7BD7}">
      <dsp:nvSpPr>
        <dsp:cNvPr id="0" name=""/>
        <dsp:cNvSpPr/>
      </dsp:nvSpPr>
      <dsp:spPr>
        <a:xfrm>
          <a:off x="0" y="2907466"/>
          <a:ext cx="3402852" cy="726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• Derechos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humanos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y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memoria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 </a:t>
          </a:r>
          <a:r>
            <a:rPr lang="en-US" sz="2000" kern="1200" dirty="0" err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histórica</a:t>
          </a:r>
          <a:r>
            <a:rPr lang="en-US" sz="2000" kern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.</a:t>
          </a:r>
        </a:p>
      </dsp:txBody>
      <dsp:txXfrm>
        <a:off x="0" y="2907466"/>
        <a:ext cx="3402852" cy="7267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hyperlink" Target="https://www.brasildefato.com.br/2017/11/20/eleicao-presidencial-consolida-frente-de-esquerda-como-3a-forca-politica-no-chile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anielmancuso.blogspot.com/2011/04/laclau-y-la-libertad-de-prensa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extumdergi.net/covid-19dan-sonra-bizi-ne-bekliyo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Slide Background">
            <a:extLst>
              <a:ext uri="{FF2B5EF4-FFF2-40B4-BE49-F238E27FC236}">
                <a16:creationId xmlns:a16="http://schemas.microsoft.com/office/drawing/2014/main" id="{7B1AB9FE-36F5-4FD1-9850-DB5C5AD48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2">
            <a:extLst>
              <a:ext uri="{FF2B5EF4-FFF2-40B4-BE49-F238E27FC236}">
                <a16:creationId xmlns:a16="http://schemas.microsoft.com/office/drawing/2014/main" id="{41B06250-789B-F941-B223-426785020E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614"/>
          <a:stretch>
            <a:fillRect/>
          </a:stretch>
        </p:blipFill>
        <p:spPr>
          <a:xfrm>
            <a:off x="20" y="10"/>
            <a:ext cx="9143979" cy="54863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86402"/>
            <a:ext cx="9144000" cy="1371598"/>
          </a:xfrm>
          <a:prstGeom prst="rect">
            <a:avLst/>
          </a:prstGeom>
          <a:ln>
            <a:noFill/>
          </a:ln>
          <a:effectLst>
            <a:outerShdw blurRad="254000" dist="114300" dir="20340000" sx="89000" sy="89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2167" y="5746071"/>
            <a:ext cx="5261624" cy="852260"/>
          </a:xfrm>
        </p:spPr>
        <p:txBody>
          <a:bodyPr anchor="ctr">
            <a:normAutofit/>
          </a:bodyPr>
          <a:lstStyle/>
          <a:p>
            <a:pPr algn="l"/>
            <a:r>
              <a:rPr lang="en-US" sz="3100"/>
              <a:t>El Frente Amplio en Chile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03792" y="5746071"/>
            <a:ext cx="3086100" cy="852260"/>
          </a:xfrm>
        </p:spPr>
        <p:txBody>
          <a:bodyPr anchor="ctr">
            <a:normAutofit/>
          </a:bodyPr>
          <a:lstStyle/>
          <a:p>
            <a:pPr algn="r"/>
            <a:r>
              <a:rPr lang="en-US" sz="1700" dirty="0"/>
              <a:t>Historia, </a:t>
            </a:r>
            <a:r>
              <a:rPr lang="en-US" sz="1700" dirty="0" err="1"/>
              <a:t>fundamentos</a:t>
            </a:r>
            <a:r>
              <a:rPr lang="en-US" sz="1700" dirty="0"/>
              <a:t> </a:t>
            </a:r>
            <a:r>
              <a:rPr lang="en-US" sz="1700" dirty="0" err="1"/>
              <a:t>ideológicos</a:t>
            </a:r>
            <a:r>
              <a:rPr lang="en-US" sz="1700" dirty="0"/>
              <a:t> y </a:t>
            </a:r>
            <a:r>
              <a:rPr lang="en-US" sz="1700" dirty="0" err="1"/>
              <a:t>desafíos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921657B-E564-0155-6F6A-BF354DA154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853538"/>
              </p:ext>
            </p:extLst>
          </p:nvPr>
        </p:nvGraphicFramePr>
        <p:xfrm>
          <a:off x="482600" y="1097432"/>
          <a:ext cx="8178800" cy="4663139"/>
        </p:xfrm>
        <a:graphic>
          <a:graphicData uri="http://schemas.openxmlformats.org/drawingml/2006/table">
            <a:tbl>
              <a:tblPr firstRow="1" firstCol="1" bandRow="1"/>
              <a:tblGrid>
                <a:gridCol w="1692965">
                  <a:extLst>
                    <a:ext uri="{9D8B030D-6E8A-4147-A177-3AD203B41FA5}">
                      <a16:colId xmlns:a16="http://schemas.microsoft.com/office/drawing/2014/main" val="3720576969"/>
                    </a:ext>
                  </a:extLst>
                </a:gridCol>
                <a:gridCol w="3214536">
                  <a:extLst>
                    <a:ext uri="{9D8B030D-6E8A-4147-A177-3AD203B41FA5}">
                      <a16:colId xmlns:a16="http://schemas.microsoft.com/office/drawing/2014/main" val="2428286559"/>
                    </a:ext>
                  </a:extLst>
                </a:gridCol>
                <a:gridCol w="3271299">
                  <a:extLst>
                    <a:ext uri="{9D8B030D-6E8A-4147-A177-3AD203B41FA5}">
                      <a16:colId xmlns:a16="http://schemas.microsoft.com/office/drawing/2014/main" val="3462128995"/>
                    </a:ext>
                  </a:extLst>
                </a:gridCol>
              </a:tblGrid>
              <a:tr h="262235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Aspecto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Marxismo clásico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Posmarxismo (Laclau y Mouffe)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656839"/>
                  </a:ext>
                </a:extLst>
              </a:tr>
              <a:tr h="689778"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Sujeto histórico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 </a:t>
                      </a: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clase obrera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es el actor central de la transformación social.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existe un sujeto único; el “</a:t>
                      </a: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pueblo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 se construye articulando diversas demandas sociales (feministas, ambientales, estudiantiles, territoriales, etc.).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39349"/>
                  </a:ext>
                </a:extLst>
              </a:tr>
              <a:tr h="689778"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Motor del cambio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Lucha de clases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entre burguesía y proletariado.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Conflicto discursivo y político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la lucha se da en el terreno de los significados y la construcción de hegemonía.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423439"/>
                  </a:ext>
                </a:extLst>
              </a:tr>
              <a:tr h="476007"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Economía vs. política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 </a:t>
                      </a: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factor económico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determina la superestructura (política, cultura, ideología).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 política y el discurso tienen </a:t>
                      </a: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autonomía relativa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no todo se explica por la economía.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2442385"/>
                  </a:ext>
                </a:extLst>
              </a:tr>
              <a:tr h="689778"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Estrategia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Revolución proletaria que derroque al capitalismo y construya el socialismo.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Construcción de </a:t>
                      </a: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hegemonía democrática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mediante alianzas amplias y articulación de demandas en un proyecto común.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8960794"/>
                  </a:ext>
                </a:extLst>
              </a:tr>
              <a:tr h="689778"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Visión de la democracia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Democracia liberal vista como forma burguesa, limitada y destinada a ser superada.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Democracia </a:t>
                      </a: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radical y plural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no elimina el conflicto, lo canaliza en un marco agonista (los adversarios son legítimos, no enemigos a destruir).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5283816"/>
                  </a:ext>
                </a:extLst>
              </a:tr>
              <a:tr h="476007"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Concepto clave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“Lucha de clases”.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Hegemonía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 y “</a:t>
                      </a: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cadena de equivalencias</a:t>
                      </a: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 entre demandas sociales.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230326"/>
                  </a:ext>
                </a:extLst>
              </a:tr>
              <a:tr h="689778"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1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Ejemplos políticos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Revoluciones socialistas (Rusia 1917, Cuba 1959).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Proyectos de izquierda contemporánea: Podemos (España), La France Insoumise (Francia), y parte del Frente Amplio (Chile).</a:t>
                      </a:r>
                      <a:endParaRPr lang="es-C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99" marR="8299" marT="8299" marB="829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623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446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AE3CB-8E40-A6FD-32CD-CEA09B397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53516739-42FF-572B-B7C6-46F3995E329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1" y="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FD358-29DE-6243-27E1-429717EA9B27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CL" sz="2800" dirty="0"/>
              <a:t>El FA no busca representar a una sola clase (obrera), sino </a:t>
            </a:r>
            <a:r>
              <a:rPr lang="es-CL" sz="2800" b="1" dirty="0"/>
              <a:t>articular múltiples movimientos</a:t>
            </a:r>
            <a:r>
              <a:rPr lang="es-CL" sz="2800" dirty="0"/>
              <a:t>: estudiantil, feminista, ambientalista, territorial.</a:t>
            </a:r>
          </a:p>
          <a:p>
            <a:pPr lvl="0"/>
            <a:r>
              <a:rPr lang="es-CL" sz="2800" dirty="0"/>
              <a:t>Su proyecto no es la “revolución proletaria” del marxismo clásico, sino la construcción de una </a:t>
            </a:r>
            <a:r>
              <a:rPr lang="es-CL" sz="2800" b="1" dirty="0"/>
              <a:t>hegemonía democrática radical</a:t>
            </a:r>
            <a:r>
              <a:rPr lang="es-CL" sz="2800" dirty="0"/>
              <a:t> que dispute poder al neoliberalismo.</a:t>
            </a:r>
          </a:p>
          <a:p>
            <a:endParaRPr lang="es-CL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8DCAD66-70F6-2CE6-87FD-8947161DEAC9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/>
              <a:t>¿FA postmarxista?</a:t>
            </a:r>
          </a:p>
        </p:txBody>
      </p:sp>
    </p:spTree>
    <p:extLst>
      <p:ext uri="{BB962C8B-B14F-4D97-AF65-F5344CB8AC3E}">
        <p14:creationId xmlns:p14="http://schemas.microsoft.com/office/powerpoint/2010/main" val="699134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93A8D-E9A9-7554-CC40-479235822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D002C046-77C5-0DDE-52DA-E88A576DC7F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1" y="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D6D48-7242-6DD2-781D-2E9212AD0082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CL" sz="2400" dirty="0"/>
          </a:p>
          <a:p>
            <a:pPr marL="0" indent="0" algn="just">
              <a:buNone/>
            </a:pPr>
            <a:r>
              <a:rPr lang="es-CL" sz="2400" dirty="0"/>
              <a:t>Teoría política y económica que aboga por la reducción de la intervención estatal en la economía, promoviendo el libre mercado como el mecanismo más eficiente para asignar recursos y generar crecimiento. Se caracteriza por la apertura comercial, la privatización de empresas públicas, la desregulación económica y el control de la inflación, buscando un mercado más eficiente y una menor participación del gobierno en la actividad económica. 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10B28EB-93C9-CC34-4092-F4A1D1A551A7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/>
              <a:t>Neoliberalismo</a:t>
            </a:r>
          </a:p>
        </p:txBody>
      </p:sp>
    </p:spTree>
    <p:extLst>
      <p:ext uri="{BB962C8B-B14F-4D97-AF65-F5344CB8AC3E}">
        <p14:creationId xmlns:p14="http://schemas.microsoft.com/office/powerpoint/2010/main" val="1518620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1B976-0450-2E83-8887-945136867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73FE7428-7CED-D7A6-745F-B78BBF4C01D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1" y="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8390E-FB69-0E16-4980-9D6D07E3ABEB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CL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92C5F9-2787-61B3-C297-EEFBB58A4D76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/>
              <a:t>¿Por qué no es liberalismo?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FB6DDDA-D993-5165-16F3-41D5CD5E0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924198"/>
              </p:ext>
            </p:extLst>
          </p:nvPr>
        </p:nvGraphicFramePr>
        <p:xfrm>
          <a:off x="970155" y="1692276"/>
          <a:ext cx="7605133" cy="4321048"/>
        </p:xfrm>
        <a:graphic>
          <a:graphicData uri="http://schemas.openxmlformats.org/drawingml/2006/table">
            <a:tbl>
              <a:tblPr/>
              <a:tblGrid>
                <a:gridCol w="2564781">
                  <a:extLst>
                    <a:ext uri="{9D8B030D-6E8A-4147-A177-3AD203B41FA5}">
                      <a16:colId xmlns:a16="http://schemas.microsoft.com/office/drawing/2014/main" val="128188195"/>
                    </a:ext>
                  </a:extLst>
                </a:gridCol>
                <a:gridCol w="2520176">
                  <a:extLst>
                    <a:ext uri="{9D8B030D-6E8A-4147-A177-3AD203B41FA5}">
                      <a16:colId xmlns:a16="http://schemas.microsoft.com/office/drawing/2014/main" val="3993756876"/>
                    </a:ext>
                  </a:extLst>
                </a:gridCol>
                <a:gridCol w="2520176">
                  <a:extLst>
                    <a:ext uri="{9D8B030D-6E8A-4147-A177-3AD203B41FA5}">
                      <a16:colId xmlns:a16="http://schemas.microsoft.com/office/drawing/2014/main" val="477361192"/>
                    </a:ext>
                  </a:extLst>
                </a:gridCol>
              </a:tblGrid>
              <a:tr h="198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Aspecto</a:t>
                      </a:r>
                      <a:endParaRPr lang="es-CL" sz="1600"/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Liberalismo</a:t>
                      </a:r>
                      <a:endParaRPr lang="es-CL" sz="1600"/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Neoliberalismo</a:t>
                      </a:r>
                      <a:endParaRPr lang="es-CL" sz="1600"/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8394998"/>
                  </a:ext>
                </a:extLst>
              </a:tr>
              <a:tr h="8703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Contexto histórico</a:t>
                      </a:r>
                      <a:endParaRPr lang="es-CL" sz="1600"/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/>
                        <a:t>Siglos XVIII–XIX, ligado a las revoluciones burguesas y a la economía clásica (Smith, Ricardo, Say).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 sz="1600" dirty="0"/>
                    </a:p>
                    <a:p>
                      <a:pPr>
                        <a:buNone/>
                      </a:pPr>
                      <a:r>
                        <a:rPr lang="es-CL" sz="1600" dirty="0"/>
                        <a:t>Siglo XX, tras la crisis del liberalismo clásico y el Estado de bienestar; consolidado con Hayek, Friedman y la escuela de Friburgo.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490709"/>
                  </a:ext>
                </a:extLst>
              </a:tr>
              <a:tr h="7023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Principio central</a:t>
                      </a:r>
                      <a:endParaRPr lang="es-CL" sz="1600"/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Laissez-faire</a:t>
                      </a:r>
                      <a:r>
                        <a:rPr lang="es-CL" sz="1600"/>
                        <a:t>: libertad de intercambio y circulación como regla básica del orden económico y social.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Libertad de emprendimiento</a:t>
                      </a:r>
                      <a:r>
                        <a:rPr lang="es-CL" sz="1600"/>
                        <a:t>: cada individuo debe actuar como empresario de sí mismo, innovando y compitiendo.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30687"/>
                  </a:ext>
                </a:extLst>
              </a:tr>
              <a:tr h="8703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Rol del Estado</a:t>
                      </a:r>
                      <a:endParaRPr lang="es-CL" sz="1600"/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/>
                        <a:t>Mínimo: debe retirarse de la economía para permitir que el mercado se autorregule.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dirty="0"/>
                        <a:t>Activo: crea las condiciones jurídicas, institucionales y culturales para que florezca la competencia y el emprendimiento.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31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967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AFCC3-B54B-466E-AEB4-342CFB438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3362BF70-2B21-AFC3-AD8F-ADEDB597D2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1" y="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12CA1-C2D3-F216-92B8-6A978C18545A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CL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998F2B-F1FC-90EC-69F8-BF29BF901E57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/>
              <a:t>¿Por qué no es liberalismo?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E344A6EF-FCF4-B9B6-826B-2CB2455DE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284691"/>
              </p:ext>
            </p:extLst>
          </p:nvPr>
        </p:nvGraphicFramePr>
        <p:xfrm>
          <a:off x="669073" y="2199894"/>
          <a:ext cx="7605133" cy="3057906"/>
        </p:xfrm>
        <a:graphic>
          <a:graphicData uri="http://schemas.openxmlformats.org/drawingml/2006/table">
            <a:tbl>
              <a:tblPr/>
              <a:tblGrid>
                <a:gridCol w="2564781">
                  <a:extLst>
                    <a:ext uri="{9D8B030D-6E8A-4147-A177-3AD203B41FA5}">
                      <a16:colId xmlns:a16="http://schemas.microsoft.com/office/drawing/2014/main" val="1253645324"/>
                    </a:ext>
                  </a:extLst>
                </a:gridCol>
                <a:gridCol w="2520176">
                  <a:extLst>
                    <a:ext uri="{9D8B030D-6E8A-4147-A177-3AD203B41FA5}">
                      <a16:colId xmlns:a16="http://schemas.microsoft.com/office/drawing/2014/main" val="1053527797"/>
                    </a:ext>
                  </a:extLst>
                </a:gridCol>
                <a:gridCol w="2520176">
                  <a:extLst>
                    <a:ext uri="{9D8B030D-6E8A-4147-A177-3AD203B41FA5}">
                      <a16:colId xmlns:a16="http://schemas.microsoft.com/office/drawing/2014/main" val="4143610393"/>
                    </a:ext>
                  </a:extLst>
                </a:gridCol>
              </a:tblGrid>
              <a:tr h="7023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 dirty="0"/>
                        <a:t>Concepción de la libertad</a:t>
                      </a:r>
                      <a:endParaRPr lang="es-CL" sz="1600" dirty="0"/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dirty="0"/>
                        <a:t>Ausencia de trabas a la circulación y al comercio; “dejar hacer, dejar pasar”.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dirty="0"/>
                        <a:t>Autonomía para emprender, asumir riesgos, responsabilizarse y competir permanentemente.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898957"/>
                  </a:ext>
                </a:extLst>
              </a:tr>
              <a:tr h="8703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Problemas asociados</a:t>
                      </a:r>
                      <a:endParaRPr lang="es-CL" sz="1600"/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/>
                        <a:t>Genera conflictos entre libertades (ej. monopolios, desigualdades) que terminan requiriendo intervención estatal.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/>
                        <a:t>Produce desigualdad estructural, precarización y responsabilización individual por el éxito o fracaso.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3170593"/>
                  </a:ext>
                </a:extLst>
              </a:tr>
              <a:tr h="5343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b="1"/>
                        <a:t>Visión del individuo</a:t>
                      </a:r>
                      <a:endParaRPr lang="es-CL" sz="1600"/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/>
                        <a:t>Agente de intercambio, que responde pasivamente a la oferta y demanda.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L" sz="1600" dirty="0"/>
                        <a:t>Emprendedor activo, que planifica, innova y se concibe como capital humano.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057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3064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DA6F1-FB01-50FD-A7A2-42756A907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DC4173E9-7CF1-6827-DF89-5B153383EC8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162FA-40EE-6604-8812-3E6549D5D76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El FA jugó un rol clave en el 'Acuerdo por la Paz y la Nueva Constitución'.</a:t>
            </a:r>
          </a:p>
          <a:p>
            <a:r>
              <a:rPr lang="es-CL" dirty="0"/>
              <a:t>Tensiones internas por la firma del acuerdo.</a:t>
            </a:r>
          </a:p>
          <a:p>
            <a:r>
              <a:rPr lang="es-CL" dirty="0"/>
              <a:t> Reconfiguración en Apruebo Dignidad junto al PC.</a:t>
            </a:r>
          </a:p>
          <a:p>
            <a:r>
              <a:rPr lang="es-CL" dirty="0" err="1"/>
              <a:t>Boric</a:t>
            </a:r>
            <a:r>
              <a:rPr lang="es-CL" dirty="0"/>
              <a:t> gana primarias y la presidencia en 2021.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B602B48-BE09-5CF6-3C39-2D57D0665AA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/>
              <a:t>Octubre de 2019 y el proceso constituyente</a:t>
            </a:r>
          </a:p>
        </p:txBody>
      </p:sp>
    </p:spTree>
    <p:extLst>
      <p:ext uri="{BB962C8B-B14F-4D97-AF65-F5344CB8AC3E}">
        <p14:creationId xmlns:p14="http://schemas.microsoft.com/office/powerpoint/2010/main" val="3894476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DA600-B3E5-49AE-74F7-65C107BB0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0395FDD0-B37F-3141-942C-F3FD46063A2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3046326-CA0E-0BC7-7061-B6BE25C16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/>
              <a:t>Programa de gobierno (2022)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D75D3C-9764-85E5-C2FB-4AE4D9A41BB5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 Diagnóstico crítico de la transición y modelo neoliberal.</a:t>
            </a:r>
          </a:p>
          <a:p>
            <a:r>
              <a:rPr lang="es-CL" dirty="0"/>
              <a:t>Ejes: nueva Constitución, descentralización, Estado de bienestar.</a:t>
            </a:r>
          </a:p>
          <a:p>
            <a:r>
              <a:rPr lang="es-CL" dirty="0"/>
              <a:t>Derechos sociales universales: salud, pensiones, educación.</a:t>
            </a:r>
          </a:p>
          <a:p>
            <a:r>
              <a:rPr lang="es-CL" dirty="0"/>
              <a:t>Transición ecológica justa y agenda de DDHH.</a:t>
            </a:r>
          </a:p>
        </p:txBody>
      </p:sp>
    </p:spTree>
    <p:extLst>
      <p:ext uri="{BB962C8B-B14F-4D97-AF65-F5344CB8AC3E}">
        <p14:creationId xmlns:p14="http://schemas.microsoft.com/office/powerpoint/2010/main" val="1732199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57D0B-690B-793D-D38B-A22961813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24011CCA-EE45-FA7F-A09A-0A3266AF293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10FB615-7E1F-5E46-4ACE-4A8FFD370EFB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/>
              <a:t>Contradicciones del Frente Amplio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99072A-E64A-CCA8-D03E-4299E45F1BC3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Movimiento social vs. actor institucional.</a:t>
            </a:r>
          </a:p>
          <a:p>
            <a:r>
              <a:rPr lang="es-CL" dirty="0"/>
              <a:t>Militancia horizontal vs. liderazgo personalista.</a:t>
            </a:r>
          </a:p>
          <a:p>
            <a:r>
              <a:rPr lang="es-CL" dirty="0"/>
              <a:t>Pluralidad ideológica vs. coherencia programática.</a:t>
            </a:r>
          </a:p>
          <a:p>
            <a:r>
              <a:rPr lang="es-CL" dirty="0" err="1"/>
              <a:t>Antineoliberalismo</a:t>
            </a:r>
            <a:r>
              <a:rPr lang="es-CL" dirty="0"/>
              <a:t> vs. pragmatismo de gobierno.</a:t>
            </a:r>
          </a:p>
          <a:p>
            <a:r>
              <a:rPr lang="es-CL" dirty="0"/>
              <a:t>Renovación generacional vs. viejas prácticas.</a:t>
            </a:r>
          </a:p>
        </p:txBody>
      </p:sp>
    </p:spTree>
    <p:extLst>
      <p:ext uri="{BB962C8B-B14F-4D97-AF65-F5344CB8AC3E}">
        <p14:creationId xmlns:p14="http://schemas.microsoft.com/office/powerpoint/2010/main" val="3880211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2B346-434C-8188-EB35-E6491E685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5D50106E-1B37-F1F3-7D85-C369B648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7E71E2F-0CA4-B639-2A77-A11F49FDCD80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/>
              <a:t>Desafíos actuales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91719F-78B3-CC9B-E778-A302E8B28CE0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/>
          </a:solidFill>
        </p:spPr>
        <p:txBody>
          <a:bodyPr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Débil enraizamiento territorial.</a:t>
            </a:r>
          </a:p>
          <a:p>
            <a:r>
              <a:rPr lang="es-CL" dirty="0"/>
              <a:t>Conciliar lógica de movimiento y gestión institucional.</a:t>
            </a:r>
          </a:p>
          <a:p>
            <a:r>
              <a:rPr lang="es-CL" dirty="0"/>
              <a:t>Enfrentar crisis múltiple (pandemia, economía, proceso constituyente).</a:t>
            </a:r>
          </a:p>
          <a:p>
            <a:r>
              <a:rPr lang="es-CL" dirty="0"/>
              <a:t>Fusión de partidos hacia 2024 para mayor estabilidad.</a:t>
            </a:r>
          </a:p>
          <a:p>
            <a:r>
              <a:rPr lang="es-CL" dirty="0"/>
              <a:t>Mantener identidad transformadora en el gobierno.</a:t>
            </a:r>
          </a:p>
        </p:txBody>
      </p:sp>
    </p:spTree>
    <p:extLst>
      <p:ext uri="{BB962C8B-B14F-4D97-AF65-F5344CB8AC3E}">
        <p14:creationId xmlns:p14="http://schemas.microsoft.com/office/powerpoint/2010/main" val="3790650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32536-2866-CCAE-259B-4DA02BC64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5EE1A06C-5F57-C15C-2968-A65CC2E64C0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CB12B3A-5C1E-EDB4-7981-06C1C8A818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471" y="881743"/>
            <a:ext cx="7992912" cy="527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830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2">
            <a:extLst>
              <a:ext uri="{FF2B5EF4-FFF2-40B4-BE49-F238E27FC236}">
                <a16:creationId xmlns:a16="http://schemas.microsoft.com/office/drawing/2014/main" id="{FFEB1105-9D23-D68F-8337-C29007C011D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9000"/>
          </a:blip>
          <a:srcRect t="3614"/>
          <a:stretch>
            <a:fillRect/>
          </a:stretch>
        </p:blipFill>
        <p:spPr>
          <a:xfrm>
            <a:off x="0" y="0"/>
            <a:ext cx="11738406" cy="7043047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2F35714-DBCD-AA2A-D042-E21DDE580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La irrupción del Frente Amplio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27DB3AA5-308C-A81E-09C2-F22634ED30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6480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407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59EC1-D738-E1FC-8BA1-70094B9E6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609FD7DC-83F1-2B15-D4EE-0E186B57B30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8E10709C-5E5C-239E-EA93-F688ECCA77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8237408"/>
              </p:ext>
            </p:extLst>
          </p:nvPr>
        </p:nvGraphicFramePr>
        <p:xfrm>
          <a:off x="1480004" y="3622221"/>
          <a:ext cx="6665232" cy="339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230B51EA-D311-0350-139E-7223B4657C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176689" y="231321"/>
            <a:ext cx="5080000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703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BEFA9E9D-270B-80C1-C47B-F49743EC857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DEB1C36-642F-85BA-B61B-639F1142C7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8614000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81475C4-A360-3E9B-65A7-09F445D45E80}"/>
              </a:ext>
            </a:extLst>
          </p:cNvPr>
          <p:cNvSpPr txBox="1">
            <a:spLocks/>
          </p:cNvSpPr>
          <p:nvPr/>
        </p:nvSpPr>
        <p:spPr>
          <a:xfrm>
            <a:off x="393192" y="2576431"/>
            <a:ext cx="2702052" cy="1277112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Fundamento</a:t>
            </a:r>
            <a:r>
              <a:rPr lang="en-US" sz="35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5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ideológico</a:t>
            </a:r>
            <a:endParaRPr lang="en-US" sz="35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204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19" y="316848"/>
            <a:ext cx="2591866" cy="1616203"/>
          </a:xfrm>
        </p:spPr>
        <p:txBody>
          <a:bodyPr anchor="b">
            <a:normAutofit/>
          </a:bodyPr>
          <a:lstStyle/>
          <a:p>
            <a:r>
              <a:rPr lang="en-US" sz="2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Sistema de </a:t>
            </a:r>
            <a:r>
              <a:rPr lang="en-US" sz="28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valores</a:t>
            </a:r>
            <a:endParaRPr lang="en-US" sz="2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4" name="Imagen 2">
            <a:extLst>
              <a:ext uri="{FF2B5EF4-FFF2-40B4-BE49-F238E27FC236}">
                <a16:creationId xmlns:a16="http://schemas.microsoft.com/office/drawing/2014/main" id="{66499832-3C32-399F-6B27-10D507D4600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5000"/>
          </a:blip>
          <a:srcRect l="25646" r="25983"/>
          <a:stretch>
            <a:fillRect/>
          </a:stretch>
        </p:blipFill>
        <p:spPr>
          <a:xfrm>
            <a:off x="4699001" y="10"/>
            <a:ext cx="4444999" cy="685799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A5AFD70F-20E3-55D2-E154-7D4FACFBB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051478" y="0"/>
            <a:ext cx="92522" cy="6858000"/>
            <a:chOff x="12068638" y="0"/>
            <a:chExt cx="123362" cy="68580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BDB812-268E-7EC5-B48A-7522718164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DA30E18-AA70-D998-AAFC-727CB0367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392492-2F6C-4603-AEE9-9278C6C0F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145171"/>
              </p:ext>
            </p:extLst>
          </p:nvPr>
        </p:nvGraphicFramePr>
        <p:xfrm>
          <a:off x="657519" y="2481943"/>
          <a:ext cx="3402852" cy="3634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94C58B75-D183-F9B2-4B8D-87FDBBAAD74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D546CCD-8EDE-D335-AC40-7C980739343F}"/>
              </a:ext>
            </a:extLst>
          </p:cNvPr>
          <p:cNvSpPr txBox="1"/>
          <p:nvPr/>
        </p:nvSpPr>
        <p:spPr>
          <a:xfrm>
            <a:off x="809296" y="1334814"/>
            <a:ext cx="7693573" cy="38164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sz="2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 FA se presentó desde un inicio como alternativa al duopolio político conformado por la derecha y la Nueva Mayoría.</a:t>
            </a:r>
          </a:p>
          <a:p>
            <a:endParaRPr lang="es-CL" sz="2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s-CL" sz="2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 sus principios fundacionales se destacaban la unidad en la diversidad, la independencia del poder empresarial y la construcción de un programa democrático y participativo.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64591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03439-3184-AEA4-2B83-C0E6B23C3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2BFFA32B-602F-5504-3E32-0C27423777A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27181-8DA3-01F7-C2F8-3A969C04551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516859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800" dirty="0"/>
              <a:t>Sustituye la lucha de clases por la articulación de múltiples demandas sociales. La lucha de clases ya no explica por sí sola la política contemporánea </a:t>
            </a:r>
          </a:p>
          <a:p>
            <a:r>
              <a:rPr lang="es-CL" sz="2800" dirty="0"/>
              <a:t>• </a:t>
            </a:r>
            <a:r>
              <a:rPr lang="es-CL" sz="2800" dirty="0" err="1"/>
              <a:t>Laclau</a:t>
            </a:r>
            <a:r>
              <a:rPr lang="es-CL" sz="2800" dirty="0"/>
              <a:t> y </a:t>
            </a:r>
            <a:r>
              <a:rPr lang="es-CL" sz="2800" dirty="0" err="1"/>
              <a:t>Mouffe</a:t>
            </a:r>
            <a:r>
              <a:rPr lang="es-CL" sz="2800" dirty="0"/>
              <a:t>: crítica al marxismo clásico por sujeto histórico. </a:t>
            </a:r>
          </a:p>
          <a:p>
            <a:r>
              <a:rPr lang="es-CL" sz="2800" dirty="0"/>
              <a:t>La política se construye a través de discursos</a:t>
            </a:r>
          </a:p>
          <a:p>
            <a:r>
              <a:rPr lang="es-CL" sz="2800" dirty="0"/>
              <a:t>Plantea ampliar la democracia incorporando luchas y territorios. </a:t>
            </a:r>
          </a:p>
          <a:p>
            <a:r>
              <a:rPr lang="es-CL" sz="2800" dirty="0"/>
              <a:t> Enfatiza la construcción de un “pueblo” frente a las élites.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30288CD-AC86-5218-244A-E793DBA88E0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/>
              <a:t>El posmarxismo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6197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15F86-BCAF-C842-EB76-DFA66E8F6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A8C03BD9-FB81-F332-2DA8-C2492371F27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1" y="135886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D72DD-3E2B-3F97-E918-26924E5D245D}"/>
              </a:ext>
            </a:extLst>
          </p:cNvPr>
          <p:cNvSpPr txBox="1">
            <a:spLocks/>
          </p:cNvSpPr>
          <p:nvPr/>
        </p:nvSpPr>
        <p:spPr>
          <a:xfrm>
            <a:off x="457200" y="1553524"/>
            <a:ext cx="8229600" cy="516859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s-C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es-CL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Filósofo político argentino, profesor en la Universidad de Essex.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CL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Desarrolló la idea de la “construcción del pueblo” a partir de cadenas de equivalencia entre demandas sociales diversas.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CL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Referente de varios proyectos políticos de izquierda en América Latina y Europa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D1902B4-E23F-5919-DE43-A3281ACF89BC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Ernesto </a:t>
            </a:r>
            <a:r>
              <a:rPr lang="es-CL" sz="40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Laclau</a:t>
            </a:r>
            <a:r>
              <a:rPr lang="es-CL" sz="4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(1935–2014)</a:t>
            </a:r>
            <a:endParaRPr lang="es-CL" sz="4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s-CL" sz="4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B7E35B7-AA59-BFC0-F041-869618AE8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214542" y="4821955"/>
            <a:ext cx="1216102" cy="190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600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03B3A-F631-CDF6-D585-6CA918251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C0477BEE-06FA-A5CE-EE53-A3FBDE04D16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</a:blip>
          <a:srcRect t="3614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3DA7A-614E-A9C6-0694-26F1A59A0D65}"/>
              </a:ext>
            </a:extLst>
          </p:cNvPr>
          <p:cNvSpPr txBox="1">
            <a:spLocks/>
          </p:cNvSpPr>
          <p:nvPr/>
        </p:nvSpPr>
        <p:spPr>
          <a:xfrm>
            <a:off x="457200" y="1553524"/>
            <a:ext cx="8229600" cy="516859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buFont typeface="Arial" panose="020B0604020202020204" pitchFamily="34" charset="0"/>
              <a:buChar char="•"/>
            </a:pPr>
            <a:r>
              <a:rPr lang="es-CL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Filósofa política belga.</a:t>
            </a:r>
            <a:endParaRPr lang="es-CL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1" algn="ctr">
              <a:buFont typeface="Arial" panose="020B0604020202020204" pitchFamily="34" charset="0"/>
              <a:buChar char="•"/>
            </a:pPr>
            <a:r>
              <a:rPr lang="es-CL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Teórica de la “democracia agonista”: en lugar de eliminar los conflictos, la política democrática debe canalizarlos de manera institucional y pluralista.</a:t>
            </a:r>
            <a:endParaRPr lang="es-CL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1" algn="ctr">
              <a:buFont typeface="Arial" panose="020B0604020202020204" pitchFamily="34" charset="0"/>
              <a:buChar char="•"/>
            </a:pPr>
            <a:r>
              <a:rPr lang="es-CL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Ha tenido gran influencia en partidos como Podemos en España o La France </a:t>
            </a:r>
            <a:r>
              <a:rPr lang="es-CL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Insoumise</a:t>
            </a:r>
            <a:r>
              <a:rPr lang="es-CL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en Francia.</a:t>
            </a:r>
            <a:endParaRPr lang="es-CL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CL" sz="2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A2E8A87-D292-1FDE-3187-620C2B347B2E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s-C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Chantal </a:t>
            </a:r>
            <a:r>
              <a:rPr lang="es-CL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Mouffe</a:t>
            </a:r>
            <a:r>
              <a:rPr lang="es-CL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(1943– )</a:t>
            </a:r>
            <a:endParaRPr lang="es-CL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517400A7-A9CE-8B76-1C95-D19E81C0CC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627388" y="4268326"/>
            <a:ext cx="2521731" cy="168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568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1209</Words>
  <Application>Microsoft Macintosh PowerPoint</Application>
  <PresentationFormat>Presentación en pantalla (4:3)</PresentationFormat>
  <Paragraphs>115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Calibri</vt:lpstr>
      <vt:lpstr>Roboto</vt:lpstr>
      <vt:lpstr>Times New Roman</vt:lpstr>
      <vt:lpstr>Office Theme</vt:lpstr>
      <vt:lpstr>El Frente Amplio en Chile</vt:lpstr>
      <vt:lpstr>La irrupción del Frente Amplio</vt:lpstr>
      <vt:lpstr>Presentación de PowerPoint</vt:lpstr>
      <vt:lpstr>Presentación de PowerPoint</vt:lpstr>
      <vt:lpstr>Sistema de valores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Antonia Fonck Larrain</cp:lastModifiedBy>
  <cp:revision>13</cp:revision>
  <dcterms:created xsi:type="dcterms:W3CDTF">2013-01-27T09:14:16Z</dcterms:created>
  <dcterms:modified xsi:type="dcterms:W3CDTF">2025-08-27T14:55:36Z</dcterms:modified>
  <cp:category/>
</cp:coreProperties>
</file>