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300" r:id="rId2"/>
    <p:sldId id="258" r:id="rId3"/>
    <p:sldId id="259" r:id="rId4"/>
    <p:sldId id="293" r:id="rId5"/>
    <p:sldId id="294" r:id="rId6"/>
    <p:sldId id="298" r:id="rId7"/>
    <p:sldId id="299" r:id="rId8"/>
    <p:sldId id="260" r:id="rId9"/>
    <p:sldId id="295" r:id="rId10"/>
    <p:sldId id="296" r:id="rId11"/>
    <p:sldId id="297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9D7B26C5-4107-4FEC-AEDC-1716B250A1EF}" styleName="Estilo claro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799B23B-EC83-4686-B30A-512413B5E67A}" styleName="Estilo claro 3 - Acento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545"/>
    <p:restoredTop sz="94694"/>
  </p:normalViewPr>
  <p:slideViewPr>
    <p:cSldViewPr snapToGrid="0" snapToObjects="1">
      <p:cViewPr>
        <p:scale>
          <a:sx n="70" d="100"/>
          <a:sy n="70" d="100"/>
        </p:scale>
        <p:origin x="904" y="1288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11/5/25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11/5/25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11/5/25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 Slide">
  <p:cSld name="Blank Slide"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486144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11/5/25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11/5/25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11/5/25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11/5/25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11/5/25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11/5/25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11/5/25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11/5/25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11/5/25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:a16="http://schemas.microsoft.com/office/drawing/2014/main" id="{06B440A6-48DF-9DAF-A433-6169AB932D6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7575296"/>
          </a:xfrm>
          <a:prstGeom prst="rect">
            <a:avLst/>
          </a:prstGeom>
        </p:spPr>
      </p:pic>
      <p:sp>
        <p:nvSpPr>
          <p:cNvPr id="4" name="Google Shape;109;p20">
            <a:extLst>
              <a:ext uri="{FF2B5EF4-FFF2-40B4-BE49-F238E27FC236}">
                <a16:creationId xmlns:a16="http://schemas.microsoft.com/office/drawing/2014/main" id="{1722AABD-C619-5022-F88B-2515133D77C5}"/>
              </a:ext>
            </a:extLst>
          </p:cNvPr>
          <p:cNvSpPr txBox="1">
            <a:spLocks/>
          </p:cNvSpPr>
          <p:nvPr/>
        </p:nvSpPr>
        <p:spPr>
          <a:xfrm>
            <a:off x="415600" y="1072233"/>
            <a:ext cx="11360800" cy="273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F0F0F"/>
              </a:buClr>
              <a:buSzPts val="2400"/>
              <a:buFont typeface="Roboto Condensed"/>
              <a:buNone/>
              <a:defRPr sz="2400" b="0" i="0" u="none" strike="noStrike" cap="none">
                <a:solidFill>
                  <a:srgbClr val="0F0F0F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F0F0F"/>
              </a:buClr>
              <a:buSzPts val="12000"/>
              <a:buFont typeface="Roboto Condensed"/>
              <a:buNone/>
              <a:defRPr sz="12000" b="0" i="0" u="none" strike="noStrike" cap="none">
                <a:solidFill>
                  <a:srgbClr val="0F0F0F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F0F0F"/>
              </a:buClr>
              <a:buSzPts val="12000"/>
              <a:buFont typeface="Roboto Condensed"/>
              <a:buNone/>
              <a:defRPr sz="12000" b="0" i="0" u="none" strike="noStrike" cap="none">
                <a:solidFill>
                  <a:srgbClr val="0F0F0F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F0F0F"/>
              </a:buClr>
              <a:buSzPts val="12000"/>
              <a:buFont typeface="Roboto Condensed"/>
              <a:buNone/>
              <a:defRPr sz="12000" b="0" i="0" u="none" strike="noStrike" cap="none">
                <a:solidFill>
                  <a:srgbClr val="0F0F0F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F0F0F"/>
              </a:buClr>
              <a:buSzPts val="12000"/>
              <a:buFont typeface="Roboto Condensed"/>
              <a:buNone/>
              <a:defRPr sz="12000" b="0" i="0" u="none" strike="noStrike" cap="none">
                <a:solidFill>
                  <a:srgbClr val="0F0F0F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F0F0F"/>
              </a:buClr>
              <a:buSzPts val="12000"/>
              <a:buFont typeface="Roboto Condensed"/>
              <a:buNone/>
              <a:defRPr sz="12000" b="0" i="0" u="none" strike="noStrike" cap="none">
                <a:solidFill>
                  <a:srgbClr val="0F0F0F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F0F0F"/>
              </a:buClr>
              <a:buSzPts val="12000"/>
              <a:buFont typeface="Roboto Condensed"/>
              <a:buNone/>
              <a:defRPr sz="12000" b="0" i="0" u="none" strike="noStrike" cap="none">
                <a:solidFill>
                  <a:srgbClr val="0F0F0F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F0F0F"/>
              </a:buClr>
              <a:buSzPts val="12000"/>
              <a:buFont typeface="Roboto Condensed"/>
              <a:buNone/>
              <a:defRPr sz="12000" b="0" i="0" u="none" strike="noStrike" cap="none">
                <a:solidFill>
                  <a:srgbClr val="0F0F0F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F0F0F"/>
              </a:buClr>
              <a:buSzPts val="12000"/>
              <a:buFont typeface="Roboto Condensed"/>
              <a:buNone/>
              <a:defRPr sz="12000" b="0" i="0" u="none" strike="noStrike" cap="none">
                <a:solidFill>
                  <a:srgbClr val="0F0F0F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9pPr>
          </a:lstStyle>
          <a:p>
            <a:r>
              <a:rPr lang="es-ES_tradnl" sz="3200" dirty="0">
                <a:solidFill>
                  <a:srgbClr val="FFFFFF"/>
                </a:solidFill>
              </a:rPr>
              <a:t>HISTORIA DE LAS IDEOLOGÍAS EN CHILE</a:t>
            </a:r>
          </a:p>
        </p:txBody>
      </p:sp>
      <p:sp>
        <p:nvSpPr>
          <p:cNvPr id="5" name="Google Shape;110;p20">
            <a:extLst>
              <a:ext uri="{FF2B5EF4-FFF2-40B4-BE49-F238E27FC236}">
                <a16:creationId xmlns:a16="http://schemas.microsoft.com/office/drawing/2014/main" id="{BA6A6272-A847-A3AF-D071-6FED81760193}"/>
              </a:ext>
            </a:extLst>
          </p:cNvPr>
          <p:cNvSpPr txBox="1">
            <a:spLocks/>
          </p:cNvSpPr>
          <p:nvPr/>
        </p:nvSpPr>
        <p:spPr>
          <a:xfrm>
            <a:off x="415600" y="3787648"/>
            <a:ext cx="11360800" cy="105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429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F0F0F"/>
              </a:buClr>
              <a:buSzPts val="1000"/>
              <a:buFont typeface="Lora"/>
              <a:buNone/>
              <a:defRPr sz="1000" b="0" i="0" u="none" strike="noStrike" cap="none">
                <a:solidFill>
                  <a:srgbClr val="0F0F0F"/>
                </a:solidFill>
                <a:latin typeface="Lora"/>
                <a:ea typeface="Lora"/>
                <a:cs typeface="Lora"/>
                <a:sym typeface="Lora"/>
              </a:defRPr>
            </a:lvl1pPr>
            <a:lvl2pPr marL="914400" marR="0" lvl="1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F0F0F"/>
              </a:buClr>
              <a:buSzPts val="1000"/>
              <a:buFont typeface="Lora"/>
              <a:buNone/>
              <a:defRPr sz="1000" b="0" i="0" u="none" strike="noStrike" cap="none">
                <a:solidFill>
                  <a:srgbClr val="0F0F0F"/>
                </a:solidFill>
                <a:latin typeface="Lora"/>
                <a:ea typeface="Lora"/>
                <a:cs typeface="Lora"/>
                <a:sym typeface="Lora"/>
              </a:defRPr>
            </a:lvl2pPr>
            <a:lvl3pPr marL="1371600" marR="0" lvl="2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F0F0F"/>
              </a:buClr>
              <a:buSzPts val="1000"/>
              <a:buFont typeface="Lora"/>
              <a:buNone/>
              <a:defRPr sz="1000" b="0" i="0" u="none" strike="noStrike" cap="none">
                <a:solidFill>
                  <a:srgbClr val="0F0F0F"/>
                </a:solidFill>
                <a:latin typeface="Lora"/>
                <a:ea typeface="Lora"/>
                <a:cs typeface="Lora"/>
                <a:sym typeface="Lora"/>
              </a:defRPr>
            </a:lvl3pPr>
            <a:lvl4pPr marL="1828800" marR="0" lvl="3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F0F0F"/>
              </a:buClr>
              <a:buSzPts val="1000"/>
              <a:buFont typeface="Lora"/>
              <a:buNone/>
              <a:defRPr sz="1000" b="0" i="0" u="none" strike="noStrike" cap="none">
                <a:solidFill>
                  <a:srgbClr val="0F0F0F"/>
                </a:solidFill>
                <a:latin typeface="Lora"/>
                <a:ea typeface="Lora"/>
                <a:cs typeface="Lora"/>
                <a:sym typeface="Lora"/>
              </a:defRPr>
            </a:lvl4pPr>
            <a:lvl5pPr marL="2286000" marR="0" lvl="4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F0F0F"/>
              </a:buClr>
              <a:buSzPts val="1000"/>
              <a:buFont typeface="Lora"/>
              <a:buNone/>
              <a:defRPr sz="1000" b="0" i="0" u="none" strike="noStrike" cap="none">
                <a:solidFill>
                  <a:srgbClr val="0F0F0F"/>
                </a:solidFill>
                <a:latin typeface="Lora"/>
                <a:ea typeface="Lora"/>
                <a:cs typeface="Lora"/>
                <a:sym typeface="Lora"/>
              </a:defRPr>
            </a:lvl5pPr>
            <a:lvl6pPr marL="2743200" marR="0" lvl="5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F0F0F"/>
              </a:buClr>
              <a:buSzPts val="1000"/>
              <a:buFont typeface="Lora"/>
              <a:buNone/>
              <a:defRPr sz="1000" b="0" i="0" u="none" strike="noStrike" cap="none">
                <a:solidFill>
                  <a:srgbClr val="0F0F0F"/>
                </a:solidFill>
                <a:latin typeface="Lora"/>
                <a:ea typeface="Lora"/>
                <a:cs typeface="Lora"/>
                <a:sym typeface="Lora"/>
              </a:defRPr>
            </a:lvl6pPr>
            <a:lvl7pPr marL="3200400" marR="0" lvl="6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F0F0F"/>
              </a:buClr>
              <a:buSzPts val="1000"/>
              <a:buFont typeface="Lora"/>
              <a:buNone/>
              <a:defRPr sz="1000" b="0" i="0" u="none" strike="noStrike" cap="none">
                <a:solidFill>
                  <a:srgbClr val="0F0F0F"/>
                </a:solidFill>
                <a:latin typeface="Lora"/>
                <a:ea typeface="Lora"/>
                <a:cs typeface="Lora"/>
                <a:sym typeface="Lora"/>
              </a:defRPr>
            </a:lvl7pPr>
            <a:lvl8pPr marL="3657600" marR="0" lvl="7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F0F0F"/>
              </a:buClr>
              <a:buSzPts val="1000"/>
              <a:buFont typeface="Lora"/>
              <a:buNone/>
              <a:defRPr sz="1000" b="0" i="0" u="none" strike="noStrike" cap="none">
                <a:solidFill>
                  <a:srgbClr val="0F0F0F"/>
                </a:solidFill>
                <a:latin typeface="Lora"/>
                <a:ea typeface="Lora"/>
                <a:cs typeface="Lora"/>
                <a:sym typeface="Lora"/>
              </a:defRPr>
            </a:lvl8pPr>
            <a:lvl9pPr marL="4114800" marR="0" lvl="8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F0F0F"/>
              </a:buClr>
              <a:buSzPts val="1000"/>
              <a:buFont typeface="Lora"/>
              <a:buNone/>
              <a:defRPr sz="1000" b="0" i="0" u="none" strike="noStrike" cap="none">
                <a:solidFill>
                  <a:srgbClr val="0F0F0F"/>
                </a:solidFill>
                <a:latin typeface="Lora"/>
                <a:ea typeface="Lora"/>
                <a:cs typeface="Lora"/>
                <a:sym typeface="Lora"/>
              </a:defRPr>
            </a:lvl9pPr>
          </a:lstStyle>
          <a:p>
            <a:pPr marL="0" indent="0"/>
            <a:r>
              <a:rPr lang="es-ES_tradnl" sz="1333" dirty="0">
                <a:solidFill>
                  <a:srgbClr val="FFFFFF"/>
                </a:solidFill>
              </a:rPr>
              <a:t>Prof. Antonia Fonck L.</a:t>
            </a:r>
          </a:p>
        </p:txBody>
      </p:sp>
      <p:sp>
        <p:nvSpPr>
          <p:cNvPr id="6" name="Google Shape;111;p20">
            <a:extLst>
              <a:ext uri="{FF2B5EF4-FFF2-40B4-BE49-F238E27FC236}">
                <a16:creationId xmlns:a16="http://schemas.microsoft.com/office/drawing/2014/main" id="{23CBD701-A61A-3771-0927-93AF923F5A37}"/>
              </a:ext>
            </a:extLst>
          </p:cNvPr>
          <p:cNvSpPr/>
          <p:nvPr/>
        </p:nvSpPr>
        <p:spPr>
          <a:xfrm>
            <a:off x="3690000" y="2673115"/>
            <a:ext cx="4812000" cy="98800"/>
          </a:xfrm>
          <a:prstGeom prst="rect">
            <a:avLst/>
          </a:prstGeom>
          <a:solidFill>
            <a:srgbClr val="FFFFFF">
              <a:alpha val="39290"/>
            </a:srgb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endParaRPr lang="es-ES_tradnl" sz="2400" dirty="0"/>
          </a:p>
        </p:txBody>
      </p:sp>
      <p:sp>
        <p:nvSpPr>
          <p:cNvPr id="7" name="Google Shape;112;p20">
            <a:extLst>
              <a:ext uri="{FF2B5EF4-FFF2-40B4-BE49-F238E27FC236}">
                <a16:creationId xmlns:a16="http://schemas.microsoft.com/office/drawing/2014/main" id="{FA09C0C9-308F-A820-3535-57E883F67484}"/>
              </a:ext>
            </a:extLst>
          </p:cNvPr>
          <p:cNvSpPr/>
          <p:nvPr/>
        </p:nvSpPr>
        <p:spPr>
          <a:xfrm>
            <a:off x="3690000" y="4148715"/>
            <a:ext cx="4812000" cy="98800"/>
          </a:xfrm>
          <a:prstGeom prst="rect">
            <a:avLst/>
          </a:prstGeom>
          <a:solidFill>
            <a:srgbClr val="FFFFFF">
              <a:alpha val="39290"/>
            </a:srgb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endParaRPr lang="es-ES_tradnl" sz="2400" dirty="0"/>
          </a:p>
        </p:txBody>
      </p:sp>
    </p:spTree>
    <p:extLst>
      <p:ext uri="{BB962C8B-B14F-4D97-AF65-F5344CB8AC3E}">
        <p14:creationId xmlns:p14="http://schemas.microsoft.com/office/powerpoint/2010/main" val="233396657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29B9692-DABA-8D26-ECA5-6D9950F5B2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id="{70DFC902-7D23-471A-B557-B6B6917D7A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" y="-5705"/>
            <a:ext cx="12191990" cy="1694346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11DBBA6-0626-30E8-205D-8275E3F8FD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6851" y="637762"/>
            <a:ext cx="9888496" cy="900131"/>
          </a:xfrm>
        </p:spPr>
        <p:txBody>
          <a:bodyPr anchor="t">
            <a:normAutofit/>
          </a:bodyPr>
          <a:lstStyle/>
          <a:p>
            <a:pPr algn="l">
              <a:lnSpc>
                <a:spcPct val="90000"/>
              </a:lnSpc>
            </a:pPr>
            <a:r>
              <a:rPr lang="es-CL" sz="2800">
                <a:solidFill>
                  <a:schemeClr val="bg1"/>
                </a:solidFill>
              </a:rPr>
              <a:t>Constitución de 1826: los “Leyes Federales” de José Miguel Infante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A55D5633-D557-4DCA-982C-FF36EB7A1C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688641"/>
            <a:ext cx="12191990" cy="516935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450D3AD2-FA80-415F-A9CE-54D884561C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56851" y="2010758"/>
            <a:ext cx="457190" cy="457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D2C80E-6D79-AEC6-3FCB-E10203E1A4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5548" y="2217343"/>
            <a:ext cx="9880893" cy="3959619"/>
          </a:xfrm>
        </p:spPr>
        <p:txBody>
          <a:bodyPr>
            <a:normAutofit/>
          </a:bodyPr>
          <a:lstStyle/>
          <a:p>
            <a:pPr marL="0" indent="0">
              <a:lnSpc>
                <a:spcPct val="90000"/>
              </a:lnSpc>
              <a:buNone/>
            </a:pPr>
            <a:r>
              <a:rPr lang="es-CL" sz="1900" dirty="0"/>
              <a:t>Inspiración en modelo estadounidense y reacción contra el centralismo santiaguino.</a:t>
            </a:r>
          </a:p>
          <a:p>
            <a:pPr marL="0" indent="0">
              <a:lnSpc>
                <a:spcPct val="90000"/>
              </a:lnSpc>
              <a:buNone/>
            </a:pPr>
            <a:br>
              <a:rPr lang="es-CL" sz="1900" dirty="0"/>
            </a:br>
            <a:r>
              <a:rPr lang="es-CL" sz="1900" dirty="0"/>
              <a:t>Propuesta: convertir a Chile en una federación de ocho provincias autónomas, con sus propias asambleas.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s-CL" sz="1900" dirty="0"/>
              <a:t>Problemas:</a:t>
            </a:r>
          </a:p>
          <a:p>
            <a:pPr>
              <a:lnSpc>
                <a:spcPct val="90000"/>
              </a:lnSpc>
            </a:pPr>
            <a:r>
              <a:rPr lang="es-CL" sz="1900" dirty="0"/>
              <a:t>Chile carecía de tradición federal ni de estructuras locales sólidas.</a:t>
            </a:r>
          </a:p>
          <a:p>
            <a:pPr>
              <a:lnSpc>
                <a:spcPct val="90000"/>
              </a:lnSpc>
            </a:pPr>
            <a:r>
              <a:rPr lang="es-CL" sz="1900" dirty="0"/>
              <a:t>Las provincias carecían de recursos y se generó confusión administrativa.</a:t>
            </a:r>
          </a:p>
          <a:p>
            <a:pPr>
              <a:lnSpc>
                <a:spcPct val="90000"/>
              </a:lnSpc>
            </a:pPr>
            <a:r>
              <a:rPr lang="es-CL" sz="1900" dirty="0"/>
              <a:t>En un país recién salido de la guerra, la autonomía regional se percibió como amenaza de disolución nacional.</a:t>
            </a:r>
          </a:p>
          <a:p>
            <a:pPr>
              <a:lnSpc>
                <a:spcPct val="90000"/>
              </a:lnSpc>
            </a:pPr>
            <a:r>
              <a:rPr lang="es-CL" sz="1900" dirty="0"/>
              <a:t>En este marco experimental, el Congreso elige a Manuel Blanco Encalada como primer Presidente de la República de Chile.</a:t>
            </a:r>
          </a:p>
          <a:p>
            <a:pPr marL="0" indent="0">
              <a:lnSpc>
                <a:spcPct val="90000"/>
              </a:lnSpc>
              <a:buNone/>
            </a:pPr>
            <a:endParaRPr lang="es-CL" sz="1900" b="1" dirty="0"/>
          </a:p>
          <a:p>
            <a:pPr marL="0" indent="0">
              <a:lnSpc>
                <a:spcPct val="90000"/>
              </a:lnSpc>
              <a:buNone/>
            </a:pPr>
            <a:r>
              <a:rPr lang="es-CL" sz="1900" dirty="0"/>
              <a:t>1826–1827. El federalismo colapsó rápidamente.</a:t>
            </a:r>
          </a:p>
          <a:p>
            <a:pPr marL="0" indent="0">
              <a:lnSpc>
                <a:spcPct val="90000"/>
              </a:lnSpc>
              <a:buNone/>
            </a:pPr>
            <a:endParaRPr lang="es-CL" sz="1900" b="1" dirty="0"/>
          </a:p>
        </p:txBody>
      </p:sp>
    </p:spTree>
    <p:extLst>
      <p:ext uri="{BB962C8B-B14F-4D97-AF65-F5344CB8AC3E}">
        <p14:creationId xmlns:p14="http://schemas.microsoft.com/office/powerpoint/2010/main" val="266485916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1A9460D-374D-87E2-61C6-94ACECD0BD9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id="{70DFC902-7D23-471A-B557-B6B6917D7A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" y="-5705"/>
            <a:ext cx="12191990" cy="1694346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8BBA987-F6C4-E86C-2E37-BB150E4415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6851" y="637762"/>
            <a:ext cx="9888496" cy="900131"/>
          </a:xfrm>
        </p:spPr>
        <p:txBody>
          <a:bodyPr anchor="t">
            <a:normAutofit/>
          </a:bodyPr>
          <a:lstStyle/>
          <a:p>
            <a:pPr algn="l"/>
            <a:r>
              <a:rPr lang="es-CL" sz="4000">
                <a:solidFill>
                  <a:schemeClr val="bg1"/>
                </a:solidFill>
              </a:rPr>
              <a:t>Constitución de 1828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A55D5633-D557-4DCA-982C-FF36EB7A1C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688641"/>
            <a:ext cx="12191990" cy="516935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450D3AD2-FA80-415F-A9CE-54D884561C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56851" y="2010758"/>
            <a:ext cx="457190" cy="457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A16349-0D32-EC55-8CC5-2FB9190AFD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5548" y="2217343"/>
            <a:ext cx="9880893" cy="3959619"/>
          </a:xfrm>
        </p:spPr>
        <p:txBody>
          <a:bodyPr>
            <a:normAutofit/>
          </a:bodyPr>
          <a:lstStyle/>
          <a:p>
            <a:pPr marL="0" indent="0">
              <a:lnSpc>
                <a:spcPct val="90000"/>
              </a:lnSpc>
              <a:buNone/>
            </a:pPr>
            <a:r>
              <a:rPr lang="es-CL" sz="1700" dirty="0"/>
              <a:t>José Joaquín de Mora (redactor principal) y Melchor de Santiago Concha (jurista chileno).</a:t>
            </a:r>
            <a:br>
              <a:rPr lang="es-CL" sz="1700" dirty="0"/>
            </a:br>
            <a:r>
              <a:rPr lang="es-CL" sz="1700" dirty="0"/>
              <a:t>Inspiración: liberalismo, republicanismo ilustrado y el constitucionalismo norteamericano.</a:t>
            </a:r>
            <a:br>
              <a:rPr lang="es-CL" sz="1700" dirty="0"/>
            </a:br>
            <a:endParaRPr lang="es-CL" sz="1700" dirty="0"/>
          </a:p>
          <a:p>
            <a:pPr marL="0" indent="0">
              <a:lnSpc>
                <a:spcPct val="90000"/>
              </a:lnSpc>
              <a:buNone/>
            </a:pPr>
            <a:r>
              <a:rPr lang="es-CL" sz="1700" dirty="0"/>
              <a:t>Principios fundamentales: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s-CL" sz="1700" dirty="0"/>
              <a:t>Soberanía popular y división de poderes. Bicameralismo: Senado y Cámara de Diputados. Libertad de imprenta, conciencia y asociación. Elección directa del presidente y del Congreso.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s-CL" sz="1700" dirty="0"/>
              <a:t>Eliminación de requisitos censitarios altos: ampliación del sufragio (para hombres libres con cierta renta).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s-CL" sz="1700" dirty="0"/>
              <a:t>Primera constitución realmente liberal y republicana de Chile. Elección de Francisco Antonio Pinto</a:t>
            </a:r>
          </a:p>
          <a:p>
            <a:pPr marL="0" indent="0">
              <a:lnSpc>
                <a:spcPct val="90000"/>
              </a:lnSpc>
              <a:buNone/>
            </a:pPr>
            <a:endParaRPr lang="es-CL" sz="1700" dirty="0"/>
          </a:p>
          <a:p>
            <a:pPr marL="0" indent="0">
              <a:lnSpc>
                <a:spcPct val="90000"/>
              </a:lnSpc>
              <a:buNone/>
            </a:pPr>
            <a:r>
              <a:rPr lang="es-CL" sz="1700" dirty="0"/>
              <a:t>Problemas: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s-CL" sz="1700" dirty="0"/>
              <a:t>Nació en un contexto de polarización: los conservadores (pelucones) la vieron como amenaza.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s-CL" sz="1700" dirty="0"/>
              <a:t>Los liberales (pipiolos) no lograron mantener el control político.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s-CL" sz="1700" dirty="0"/>
              <a:t>En 1829 estalla la guerra civil entre liberales y conservadores → derrota liberal en Lircay (1830).</a:t>
            </a:r>
          </a:p>
          <a:p>
            <a:pPr marL="0" indent="0">
              <a:lnSpc>
                <a:spcPct val="90000"/>
              </a:lnSpc>
              <a:buNone/>
            </a:pPr>
            <a:endParaRPr lang="es-CL" sz="1700" b="1" dirty="0"/>
          </a:p>
        </p:txBody>
      </p:sp>
    </p:spTree>
    <p:extLst>
      <p:ext uri="{BB962C8B-B14F-4D97-AF65-F5344CB8AC3E}">
        <p14:creationId xmlns:p14="http://schemas.microsoft.com/office/powerpoint/2010/main" val="13098962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>
            <a:extLst>
              <a:ext uri="{FF2B5EF4-FFF2-40B4-BE49-F238E27FC236}">
                <a16:creationId xmlns:a16="http://schemas.microsoft.com/office/drawing/2014/main" id="{70DFC902-7D23-471A-B557-B6B6917D7A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" y="-5705"/>
            <a:ext cx="12191990" cy="1694346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6851" y="637762"/>
            <a:ext cx="9888496" cy="900131"/>
          </a:xfrm>
        </p:spPr>
        <p:txBody>
          <a:bodyPr anchor="t">
            <a:normAutofit/>
          </a:bodyPr>
          <a:lstStyle/>
          <a:p>
            <a:pPr algn="l"/>
            <a:r>
              <a:rPr lang="es-CL" sz="4000">
                <a:solidFill>
                  <a:schemeClr val="bg1"/>
                </a:solidFill>
              </a:rPr>
              <a:t>CAUSAS DE LA INDEPENDENCIA</a:t>
            </a: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A55D5633-D557-4DCA-982C-FF36EB7A1C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688641"/>
            <a:ext cx="12191990" cy="516935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450D3AD2-FA80-415F-A9CE-54D884561C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56851" y="2010758"/>
            <a:ext cx="457190" cy="457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5548" y="2217343"/>
            <a:ext cx="9880893" cy="3959619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s-CL" sz="2000"/>
              <a:t>Económicas: malestar criollo ante monopolio y tributos.</a:t>
            </a:r>
          </a:p>
          <a:p>
            <a:pPr>
              <a:lnSpc>
                <a:spcPct val="90000"/>
              </a:lnSpc>
            </a:pPr>
            <a:r>
              <a:rPr lang="es-CL" sz="2000"/>
              <a:t>Políticas: exclusión de los criollos de cargos.</a:t>
            </a:r>
          </a:p>
          <a:p>
            <a:pPr>
              <a:lnSpc>
                <a:spcPct val="90000"/>
              </a:lnSpc>
            </a:pPr>
            <a:r>
              <a:rPr lang="es-CL" sz="2000"/>
              <a:t>Ideológicas: influencia de la Ilustración y conciencia americana.</a:t>
            </a:r>
          </a:p>
          <a:p>
            <a:pPr marL="0" indent="0">
              <a:lnSpc>
                <a:spcPct val="90000"/>
              </a:lnSpc>
              <a:buNone/>
            </a:pPr>
            <a:endParaRPr lang="es-CL" sz="2000"/>
          </a:p>
          <a:p>
            <a:pPr marL="0" indent="0">
              <a:lnSpc>
                <a:spcPct val="90000"/>
              </a:lnSpc>
              <a:buNone/>
            </a:pPr>
            <a:endParaRPr lang="es-CL" sz="2000"/>
          </a:p>
          <a:p>
            <a:pPr marL="0" indent="0">
              <a:lnSpc>
                <a:spcPct val="90000"/>
              </a:lnSpc>
              <a:buNone/>
            </a:pPr>
            <a:r>
              <a:rPr lang="es-CL" sz="2000"/>
              <a:t>François-Xavier Guerra, el gesto de 1810 puede entenderse como un acto ideológico en que el poder deja de emanar de Dios y comienza a fundarse en la soberanía del pueblo (</a:t>
            </a:r>
            <a:r>
              <a:rPr lang="es-CL" sz="2000" i="1"/>
              <a:t>Modernidad e independencias</a:t>
            </a:r>
            <a:r>
              <a:rPr lang="es-CL" sz="2000"/>
              <a:t>, 1992).</a:t>
            </a:r>
          </a:p>
          <a:p>
            <a:pPr marL="0" indent="0">
              <a:lnSpc>
                <a:spcPct val="90000"/>
              </a:lnSpc>
              <a:buNone/>
            </a:pPr>
            <a:endParaRPr lang="es-CL" sz="2000"/>
          </a:p>
          <a:p>
            <a:pPr marL="0" indent="0">
              <a:lnSpc>
                <a:spcPct val="90000"/>
              </a:lnSpc>
              <a:buNone/>
            </a:pPr>
            <a:r>
              <a:rPr lang="es-CL" sz="2000"/>
              <a:t>La guerra de independencia fue también fue una “crisis revolucionaria”: el funcionamiento tradicional del poder colonial se desploma y emergen actores nuevos especialmente militares criollos que reclaman un rol central.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id="{70DFC902-7D23-471A-B557-B6B6917D7A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" y="-5705"/>
            <a:ext cx="12191990" cy="1694346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6851" y="637762"/>
            <a:ext cx="9888496" cy="900131"/>
          </a:xfrm>
        </p:spPr>
        <p:txBody>
          <a:bodyPr anchor="t">
            <a:normAutofit/>
          </a:bodyPr>
          <a:lstStyle/>
          <a:p>
            <a:pPr algn="l"/>
            <a:r>
              <a:rPr lang="es-CL" sz="4000">
                <a:solidFill>
                  <a:schemeClr val="bg1"/>
                </a:solidFill>
              </a:rPr>
              <a:t>ETAPAS DEL PROCESO INDEPENDENTISTA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A55D5633-D557-4DCA-982C-FF36EB7A1C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688641"/>
            <a:ext cx="12191990" cy="516935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450D3AD2-FA80-415F-A9CE-54D884561C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56851" y="2010758"/>
            <a:ext cx="457190" cy="457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5548" y="2217343"/>
            <a:ext cx="9880893" cy="3959619"/>
          </a:xfrm>
        </p:spPr>
        <p:txBody>
          <a:bodyPr>
            <a:normAutofit/>
          </a:bodyPr>
          <a:lstStyle/>
          <a:p>
            <a:r>
              <a:rPr lang="es-CL" sz="2400"/>
              <a:t>Patria Vieja (1810–1814): Carrera, Constitución de 1812, derrota en Rancagua.</a:t>
            </a:r>
          </a:p>
          <a:p>
            <a:r>
              <a:rPr lang="es-CL" sz="2400"/>
              <a:t>Reconquista (1814–1817): persecución y radicalización.</a:t>
            </a:r>
          </a:p>
          <a:p>
            <a:r>
              <a:rPr lang="es-CL" sz="2400"/>
              <a:t>Patria Nueva (1817–1823): O’Higgins, centralización, abdicación.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20">
            <a:extLst>
              <a:ext uri="{FF2B5EF4-FFF2-40B4-BE49-F238E27FC236}">
                <a16:creationId xmlns:a16="http://schemas.microsoft.com/office/drawing/2014/main" id="{A4AC5506-6312-4701-8D3C-40187889A94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51752"/>
            <a:ext cx="12192000" cy="73655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3FB14626-C03D-4FCC-5479-1CFFDFE266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6532" y="643467"/>
            <a:ext cx="11210925" cy="744836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lnSpc>
                <a:spcPct val="90000"/>
              </a:lnSpc>
            </a:pPr>
            <a:r>
              <a:rPr lang="en-US" sz="3200" kern="1200" dirty="0" err="1">
                <a:solidFill>
                  <a:schemeClr val="bg1"/>
                </a:solidFill>
                <a:latin typeface="+mj-lt"/>
                <a:ea typeface="+mj-ea"/>
                <a:cs typeface="+mj-cs"/>
              </a:rPr>
              <a:t>Hitos</a:t>
            </a:r>
            <a:r>
              <a:rPr lang="en-US" sz="3200" kern="1200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3200" kern="1200" dirty="0" err="1">
                <a:solidFill>
                  <a:schemeClr val="bg1"/>
                </a:solidFill>
                <a:latin typeface="+mj-lt"/>
                <a:ea typeface="+mj-ea"/>
                <a:cs typeface="+mj-cs"/>
              </a:rPr>
              <a:t>independencia</a:t>
            </a:r>
            <a:r>
              <a:rPr lang="en-US" sz="3200" kern="1200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 de Chile</a:t>
            </a:r>
          </a:p>
        </p:txBody>
      </p:sp>
      <p:graphicFrame>
        <p:nvGraphicFramePr>
          <p:cNvPr id="7" name="Tabla 6">
            <a:extLst>
              <a:ext uri="{FF2B5EF4-FFF2-40B4-BE49-F238E27FC236}">
                <a16:creationId xmlns:a16="http://schemas.microsoft.com/office/drawing/2014/main" id="{F5D87E7A-C88F-F1F0-2B8E-1C173C87191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7484055"/>
              </p:ext>
            </p:extLst>
          </p:nvPr>
        </p:nvGraphicFramePr>
        <p:xfrm>
          <a:off x="1086856" y="1675227"/>
          <a:ext cx="10018288" cy="4394200"/>
        </p:xfrm>
        <a:graphic>
          <a:graphicData uri="http://schemas.openxmlformats.org/drawingml/2006/table">
            <a:tbl>
              <a:tblPr firstRow="1" firstCol="1" bandRow="1">
                <a:solidFill>
                  <a:srgbClr val="F2F2F2">
                    <a:alpha val="45098"/>
                  </a:srgbClr>
                </a:solidFill>
                <a:tableStyleId>{5C22544A-7EE6-4342-B048-85BDC9FD1C3A}</a:tableStyleId>
              </a:tblPr>
              <a:tblGrid>
                <a:gridCol w="1664147">
                  <a:extLst>
                    <a:ext uri="{9D8B030D-6E8A-4147-A177-3AD203B41FA5}">
                      <a16:colId xmlns:a16="http://schemas.microsoft.com/office/drawing/2014/main" val="2568616849"/>
                    </a:ext>
                  </a:extLst>
                </a:gridCol>
                <a:gridCol w="4063516">
                  <a:extLst>
                    <a:ext uri="{9D8B030D-6E8A-4147-A177-3AD203B41FA5}">
                      <a16:colId xmlns:a16="http://schemas.microsoft.com/office/drawing/2014/main" val="823409410"/>
                    </a:ext>
                  </a:extLst>
                </a:gridCol>
                <a:gridCol w="4290625">
                  <a:extLst>
                    <a:ext uri="{9D8B030D-6E8A-4147-A177-3AD203B41FA5}">
                      <a16:colId xmlns:a16="http://schemas.microsoft.com/office/drawing/2014/main" val="4072588502"/>
                    </a:ext>
                  </a:extLst>
                </a:gridCol>
              </a:tblGrid>
              <a:tr h="384688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CL" sz="1500" b="0" kern="0" cap="none" spc="0">
                          <a:solidFill>
                            <a:schemeClr val="bg1"/>
                          </a:solidFill>
                          <a:effectLst/>
                        </a:rPr>
                        <a:t>Fecha </a:t>
                      </a:r>
                      <a:endParaRPr lang="es-CL" sz="1500" b="0" kern="100" cap="none" spc="0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884" marR="11884" marT="99858" marB="11884" anchor="ctr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noFill/>
                      <a:prstDash val="solid"/>
                    </a:lnT>
                    <a:lnB w="38100" cmpd="sng"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CL" sz="1500" b="0" kern="0" cap="none" spc="0">
                          <a:solidFill>
                            <a:schemeClr val="bg1"/>
                          </a:solidFill>
                          <a:effectLst/>
                        </a:rPr>
                        <a:t>Hito</a:t>
                      </a:r>
                      <a:endParaRPr lang="es-CL" sz="1500" b="0" kern="100" cap="none" spc="0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884" marR="11884" marT="99858" marB="11884" anchor="ctr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noFill/>
                      <a:prstDash val="solid"/>
                    </a:lnT>
                    <a:lnB w="38100" cmpd="sng"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CL" sz="1500" b="0" kern="0" cap="none" spc="0">
                          <a:solidFill>
                            <a:schemeClr val="bg1"/>
                          </a:solidFill>
                          <a:effectLst/>
                        </a:rPr>
                        <a:t>Detalles</a:t>
                      </a:r>
                      <a:endParaRPr lang="es-CL" sz="1500" b="0" kern="100" cap="none" spc="0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884" marR="11884" marT="99858" marB="11884" anchor="ctr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noFill/>
                      <a:prstDash val="solid"/>
                    </a:lnT>
                    <a:lnB w="38100" cmpd="sng">
                      <a:noFill/>
                    </a:lnB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54405280"/>
                  </a:ext>
                </a:extLst>
              </a:tr>
              <a:tr h="551118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CL" sz="1300" b="1" kern="0" cap="none" spc="0">
                          <a:solidFill>
                            <a:schemeClr val="tx1"/>
                          </a:solidFill>
                          <a:effectLst/>
                        </a:rPr>
                        <a:t>18 septiembre 1810</a:t>
                      </a:r>
                      <a:endParaRPr lang="es-CL" sz="1300" b="1" kern="100" cap="none" spc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884" marR="11884" marT="99858" marB="11884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38100" cmpd="sng">
                      <a:noFill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</a:lnB>
                    <a:solidFill>
                      <a:srgbClr val="F2F2F2">
                        <a:alpha val="45098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CL" sz="1300" kern="0" cap="none" spc="0">
                          <a:solidFill>
                            <a:schemeClr val="tx1"/>
                          </a:solidFill>
                          <a:effectLst/>
                        </a:rPr>
                        <a:t>Formación de la Primera Junta Nacional de Gobierno de Chile</a:t>
                      </a:r>
                      <a:endParaRPr lang="es-CL" sz="1300" kern="100" cap="none" spc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884" marR="11884" marT="99858" marB="11884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38100" cmpd="sng">
                      <a:noFill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</a:lnB>
                    <a:solidFill>
                      <a:srgbClr val="F2F2F2">
                        <a:alpha val="45098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CL" sz="1300" kern="0" cap="none" spc="0">
                          <a:solidFill>
                            <a:schemeClr val="tx1"/>
                          </a:solidFill>
                          <a:effectLst/>
                        </a:rPr>
                        <a:t>Inicia el proceso independentista, aunque inicialmente jura lealtad al monarca español.</a:t>
                      </a:r>
                      <a:endParaRPr lang="es-CL" sz="1300" kern="100" cap="none" spc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884" marR="11884" marT="99858" marB="11884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38100" cmpd="sng">
                      <a:noFill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</a:lnB>
                    <a:solidFill>
                      <a:srgbClr val="F2F2F2">
                        <a:alpha val="45098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7349461"/>
                  </a:ext>
                </a:extLst>
              </a:tr>
              <a:tr h="551118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CL" sz="1300" b="1" kern="0" cap="none" spc="0">
                          <a:solidFill>
                            <a:schemeClr val="tx1"/>
                          </a:solidFill>
                          <a:effectLst/>
                        </a:rPr>
                        <a:t>1812</a:t>
                      </a:r>
                      <a:endParaRPr lang="es-CL" sz="1300" b="1" kern="100" cap="none" spc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884" marR="11884" marT="99858" marB="11884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rgbClr val="BFBFBF">
                        <a:alpha val="3490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CL" sz="1300" kern="0" cap="none" spc="0">
                          <a:solidFill>
                            <a:schemeClr val="tx1"/>
                          </a:solidFill>
                          <a:effectLst/>
                        </a:rPr>
                        <a:t>Reglamento Constitucional Provisorio de 1812</a:t>
                      </a:r>
                      <a:endParaRPr lang="es-CL" sz="1300" kern="100" cap="none" spc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884" marR="11884" marT="99858" marB="11884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rgbClr val="BFBFBF">
                        <a:alpha val="3490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CL" sz="1300" kern="0" cap="none" spc="0">
                          <a:solidFill>
                            <a:schemeClr val="tx1"/>
                          </a:solidFill>
                          <a:effectLst/>
                        </a:rPr>
                        <a:t>Primer intento de institucionalizar el gobierno patrio en Chile. </a:t>
                      </a:r>
                      <a:endParaRPr lang="es-CL" sz="1300" kern="100" cap="none" spc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884" marR="11884" marT="99858" marB="11884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rgbClr val="BFBFBF">
                        <a:alpha val="34902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16120837"/>
                  </a:ext>
                </a:extLst>
              </a:tr>
              <a:tr h="551118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CL" sz="1300" b="1" kern="0" cap="none" spc="0">
                          <a:solidFill>
                            <a:schemeClr val="tx1"/>
                          </a:solidFill>
                          <a:effectLst/>
                        </a:rPr>
                        <a:t>1814-1817</a:t>
                      </a:r>
                      <a:endParaRPr lang="es-CL" sz="1300" b="1" kern="100" cap="none" spc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884" marR="11884" marT="99858" marB="11884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</a:lnB>
                    <a:solidFill>
                      <a:srgbClr val="F2F2F2">
                        <a:alpha val="45098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CL" sz="1300" kern="0" cap="none" spc="0">
                          <a:solidFill>
                            <a:schemeClr val="tx1"/>
                          </a:solidFill>
                          <a:effectLst/>
                        </a:rPr>
                        <a:t>Periodo de la Reconquista</a:t>
                      </a:r>
                      <a:endParaRPr lang="es-CL" sz="1300" kern="100" cap="none" spc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884" marR="11884" marT="99858" marB="11884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</a:lnB>
                    <a:solidFill>
                      <a:srgbClr val="F2F2F2">
                        <a:alpha val="45098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CL" sz="1300" kern="0" cap="none" spc="0">
                          <a:solidFill>
                            <a:schemeClr val="tx1"/>
                          </a:solidFill>
                          <a:effectLst/>
                        </a:rPr>
                        <a:t>Restablecimiento del dominio español y represión de los patriotas. </a:t>
                      </a:r>
                      <a:endParaRPr lang="es-CL" sz="1300" kern="100" cap="none" spc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884" marR="11884" marT="99858" marB="11884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</a:lnB>
                    <a:solidFill>
                      <a:srgbClr val="F2F2F2">
                        <a:alpha val="45098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6275712"/>
                  </a:ext>
                </a:extLst>
              </a:tr>
              <a:tr h="351402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CL" sz="1300" b="1" kern="0" cap="none" spc="0">
                          <a:solidFill>
                            <a:schemeClr val="tx1"/>
                          </a:solidFill>
                          <a:effectLst/>
                        </a:rPr>
                        <a:t>12 febrero 1817</a:t>
                      </a:r>
                      <a:endParaRPr lang="es-CL" sz="1300" b="1" kern="100" cap="none" spc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884" marR="11884" marT="99858" marB="11884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rgbClr val="BFBFBF">
                        <a:alpha val="3490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CL" sz="1300" kern="0" cap="none" spc="0">
                          <a:solidFill>
                            <a:schemeClr val="tx1"/>
                          </a:solidFill>
                          <a:effectLst/>
                        </a:rPr>
                        <a:t>Batalla de Chacabuco</a:t>
                      </a:r>
                      <a:endParaRPr lang="es-CL" sz="1300" kern="100" cap="none" spc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884" marR="11884" marT="99858" marB="11884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rgbClr val="BFBFBF">
                        <a:alpha val="3490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CL" sz="1300" kern="0" cap="none" spc="0">
                          <a:solidFill>
                            <a:schemeClr val="tx1"/>
                          </a:solidFill>
                          <a:effectLst/>
                        </a:rPr>
                        <a:t>Victoria patriota clave para la independencia. </a:t>
                      </a:r>
                      <a:endParaRPr lang="es-CL" sz="1300" kern="100" cap="none" spc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884" marR="11884" marT="99858" marB="11884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rgbClr val="BFBFBF">
                        <a:alpha val="34902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64706771"/>
                  </a:ext>
                </a:extLst>
              </a:tr>
              <a:tr h="551118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CL" sz="1300" b="1" kern="0" cap="none" spc="0">
                          <a:solidFill>
                            <a:schemeClr val="tx1"/>
                          </a:solidFill>
                          <a:effectLst/>
                        </a:rPr>
                        <a:t>12 febrero 1818</a:t>
                      </a:r>
                      <a:endParaRPr lang="es-CL" sz="1300" b="1" kern="100" cap="none" spc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884" marR="11884" marT="99858" marB="11884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</a:lnB>
                    <a:solidFill>
                      <a:srgbClr val="F2F2F2">
                        <a:alpha val="45098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CL" sz="1300" kern="0" cap="none" spc="0" dirty="0">
                          <a:solidFill>
                            <a:schemeClr val="tx1"/>
                          </a:solidFill>
                          <a:effectLst/>
                        </a:rPr>
                        <a:t>Acta de Independencia de Chile</a:t>
                      </a:r>
                      <a:endParaRPr lang="es-CL" sz="1300" kern="100" cap="none" spc="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884" marR="11884" marT="99858" marB="11884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</a:lnB>
                    <a:solidFill>
                      <a:srgbClr val="F2F2F2">
                        <a:alpha val="45098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CL" sz="1300" kern="0" cap="none" spc="0">
                          <a:solidFill>
                            <a:schemeClr val="tx1"/>
                          </a:solidFill>
                          <a:effectLst/>
                        </a:rPr>
                        <a:t>Declaración formal de independencia del territorio chileno. </a:t>
                      </a:r>
                      <a:endParaRPr lang="es-CL" sz="1300" kern="100" cap="none" spc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884" marR="11884" marT="99858" marB="11884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</a:lnB>
                    <a:solidFill>
                      <a:srgbClr val="F2F2F2">
                        <a:alpha val="45098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607160"/>
                  </a:ext>
                </a:extLst>
              </a:tr>
              <a:tr h="351402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CL" sz="1300" b="1" kern="0" cap="none" spc="0">
                          <a:solidFill>
                            <a:schemeClr val="tx1"/>
                          </a:solidFill>
                          <a:effectLst/>
                        </a:rPr>
                        <a:t>5 abril 1818</a:t>
                      </a:r>
                      <a:endParaRPr lang="es-CL" sz="1300" b="1" kern="100" cap="none" spc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884" marR="11884" marT="99858" marB="11884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rgbClr val="BFBFBF">
                        <a:alpha val="3490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CL" sz="1300" kern="0" cap="none" spc="0">
                          <a:solidFill>
                            <a:schemeClr val="tx1"/>
                          </a:solidFill>
                          <a:effectLst/>
                        </a:rPr>
                        <a:t>Batalla de Maipú</a:t>
                      </a:r>
                      <a:endParaRPr lang="es-CL" sz="1300" kern="100" cap="none" spc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884" marR="11884" marT="99858" marB="11884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rgbClr val="BFBFBF">
                        <a:alpha val="3490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CL" sz="1300" kern="0" cap="none" spc="0">
                          <a:solidFill>
                            <a:schemeClr val="tx1"/>
                          </a:solidFill>
                          <a:effectLst/>
                        </a:rPr>
                        <a:t>Victoria final que asegura la independencia. </a:t>
                      </a:r>
                      <a:endParaRPr lang="es-CL" sz="1300" kern="100" cap="none" spc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884" marR="11884" marT="99858" marB="11884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rgbClr val="BFBFBF">
                        <a:alpha val="34902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39398574"/>
                  </a:ext>
                </a:extLst>
              </a:tr>
              <a:tr h="551118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CL" sz="1300" b="1" kern="0" cap="none" spc="0">
                          <a:solidFill>
                            <a:schemeClr val="tx1"/>
                          </a:solidFill>
                          <a:effectLst/>
                        </a:rPr>
                        <a:t>1828</a:t>
                      </a:r>
                      <a:endParaRPr lang="es-CL" sz="1300" b="1" kern="100" cap="none" spc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884" marR="11884" marT="99858" marB="11884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</a:lnB>
                    <a:solidFill>
                      <a:srgbClr val="F2F2F2">
                        <a:alpha val="45098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CL" sz="1300" kern="0" cap="none" spc="0">
                          <a:solidFill>
                            <a:schemeClr val="tx1"/>
                          </a:solidFill>
                          <a:effectLst/>
                        </a:rPr>
                        <a:t>Constitución de Chile de 1828</a:t>
                      </a:r>
                      <a:endParaRPr lang="es-CL" sz="1300" kern="100" cap="none" spc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884" marR="11884" marT="99858" marB="11884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</a:lnB>
                    <a:solidFill>
                      <a:srgbClr val="F2F2F2">
                        <a:alpha val="45098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CL" sz="1300" kern="0" cap="none" spc="0">
                          <a:solidFill>
                            <a:schemeClr val="tx1"/>
                          </a:solidFill>
                          <a:effectLst/>
                        </a:rPr>
                        <a:t>Intento liberal de organizar el Estado tras la independencia. </a:t>
                      </a:r>
                      <a:endParaRPr lang="es-CL" sz="1300" kern="100" cap="none" spc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884" marR="11884" marT="99858" marB="11884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</a:lnB>
                    <a:solidFill>
                      <a:srgbClr val="F2F2F2">
                        <a:alpha val="45098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24406046"/>
                  </a:ext>
                </a:extLst>
              </a:tr>
              <a:tr h="551118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CL" sz="1300" b="1" kern="0" cap="none" spc="0">
                          <a:solidFill>
                            <a:schemeClr val="tx1"/>
                          </a:solidFill>
                          <a:effectLst/>
                        </a:rPr>
                        <a:t>1833</a:t>
                      </a:r>
                      <a:endParaRPr lang="es-CL" sz="1300" b="1" kern="100" cap="none" spc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884" marR="11884" marT="99858" marB="11884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rgbClr val="BFBFBF">
                        <a:alpha val="3490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CL" sz="1300" kern="0" cap="none" spc="0">
                          <a:solidFill>
                            <a:schemeClr val="tx1"/>
                          </a:solidFill>
                          <a:effectLst/>
                        </a:rPr>
                        <a:t>Constitución de Chile de 1833</a:t>
                      </a:r>
                      <a:endParaRPr lang="es-CL" sz="1300" kern="100" cap="none" spc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884" marR="11884" marT="99858" marB="11884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rgbClr val="BFBFBF">
                        <a:alpha val="3490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CL" sz="1300" kern="0" cap="none" spc="0" dirty="0">
                          <a:solidFill>
                            <a:schemeClr val="tx1"/>
                          </a:solidFill>
                          <a:effectLst/>
                        </a:rPr>
                        <a:t>Carta fundamental que consagra el nuevo orden político tras los ensayos previos. </a:t>
                      </a:r>
                      <a:endParaRPr lang="es-CL" sz="1300" kern="100" cap="none" spc="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884" marR="11884" marT="99858" marB="11884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rgbClr val="BFBFBF">
                        <a:alpha val="34902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7571588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560610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id="{70DFC902-7D23-471A-B557-B6B6917D7A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" y="-5705"/>
            <a:ext cx="12191990" cy="1694346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2D43F6F2-8943-CB6C-EC12-325FFB928A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6851" y="637762"/>
            <a:ext cx="9888496" cy="900131"/>
          </a:xfrm>
        </p:spPr>
        <p:txBody>
          <a:bodyPr anchor="t">
            <a:normAutofit/>
          </a:bodyPr>
          <a:lstStyle/>
          <a:p>
            <a:pPr algn="l"/>
            <a:r>
              <a:rPr lang="es-CL" sz="4000">
                <a:solidFill>
                  <a:schemeClr val="bg1"/>
                </a:solidFill>
              </a:rPr>
              <a:t>Personajes clave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A55D5633-D557-4DCA-982C-FF36EB7A1C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688641"/>
            <a:ext cx="12191990" cy="516935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450D3AD2-FA80-415F-A9CE-54D884561C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56851" y="2010758"/>
            <a:ext cx="457190" cy="457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8072409-5425-1481-8DE1-D93B4A3E77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5548" y="2217343"/>
            <a:ext cx="9880893" cy="3959619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s-CL" sz="2400"/>
              <a:t>José Miguel Carrera (1775-1821): Líder patriota temprano, de la etapa de la Patria Vieja. </a:t>
            </a:r>
          </a:p>
          <a:p>
            <a:pPr>
              <a:lnSpc>
                <a:spcPct val="90000"/>
              </a:lnSpc>
            </a:pPr>
            <a:r>
              <a:rPr lang="es-CL" sz="2400"/>
              <a:t>Bernardo O’Higgins (1778-1842): Director Supremo en el periodo de la Patria Nueva y figura central del proceso independentista. </a:t>
            </a:r>
          </a:p>
          <a:p>
            <a:pPr>
              <a:lnSpc>
                <a:spcPct val="90000"/>
              </a:lnSpc>
            </a:pPr>
            <a:r>
              <a:rPr lang="es-CL" sz="2400"/>
              <a:t>Manuel Rodríguez Erdoíza (1785-1818): Abogado, guerrillero y patriota, un símbolo de resistencia durante la Reconquista.</a:t>
            </a:r>
          </a:p>
          <a:p>
            <a:pPr>
              <a:lnSpc>
                <a:spcPct val="90000"/>
              </a:lnSpc>
            </a:pPr>
            <a:r>
              <a:rPr lang="es-CL" sz="2400"/>
              <a:t> José de San Martín (1778-1850): Libertador rioplatense que colaboró decisivamente con Chile en su independencia. </a:t>
            </a:r>
          </a:p>
          <a:p>
            <a:pPr>
              <a:lnSpc>
                <a:spcPct val="90000"/>
              </a:lnSpc>
            </a:pPr>
            <a:r>
              <a:rPr lang="es-CL" sz="2400"/>
              <a:t>Diego Portales (1793-1837): Aunque más activo después de la independencia, es clave para entender el régimen que se impone tras ella.</a:t>
            </a:r>
          </a:p>
        </p:txBody>
      </p:sp>
    </p:spTree>
    <p:extLst>
      <p:ext uri="{BB962C8B-B14F-4D97-AF65-F5344CB8AC3E}">
        <p14:creationId xmlns:p14="http://schemas.microsoft.com/office/powerpoint/2010/main" val="27250843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2FFBF23-C076-274E-E8FF-56C80EAC0D4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id="{70DFC902-7D23-471A-B557-B6B6917D7A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" y="-5705"/>
            <a:ext cx="12191990" cy="1694346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ítulo 4">
            <a:extLst>
              <a:ext uri="{FF2B5EF4-FFF2-40B4-BE49-F238E27FC236}">
                <a16:creationId xmlns:a16="http://schemas.microsoft.com/office/drawing/2014/main" id="{5C2062D0-24A9-47A2-FA7F-73989281A7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6851" y="637762"/>
            <a:ext cx="9888496" cy="900131"/>
          </a:xfrm>
        </p:spPr>
        <p:txBody>
          <a:bodyPr anchor="t">
            <a:normAutofit/>
          </a:bodyPr>
          <a:lstStyle/>
          <a:p>
            <a:pPr algn="l"/>
            <a:r>
              <a:rPr lang="es-CL" sz="4000">
                <a:solidFill>
                  <a:schemeClr val="bg1"/>
                </a:solidFill>
              </a:rPr>
              <a:t>Abdica Bernardo O’Higgins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A55D5633-D557-4DCA-982C-FF36EB7A1C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688641"/>
            <a:ext cx="12191990" cy="516935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450D3AD2-FA80-415F-A9CE-54D884561C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56851" y="2010758"/>
            <a:ext cx="457190" cy="457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F780CD0-DDF6-2668-56E2-8A0604E5A7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5548" y="2217343"/>
            <a:ext cx="9880893" cy="3959619"/>
          </a:xfrm>
        </p:spPr>
        <p:txBody>
          <a:bodyPr>
            <a:normAutofit fontScale="92500" lnSpcReduction="10000"/>
          </a:bodyPr>
          <a:lstStyle/>
          <a:p>
            <a:pPr marL="0" indent="0">
              <a:lnSpc>
                <a:spcPct val="90000"/>
              </a:lnSpc>
              <a:buNone/>
            </a:pPr>
            <a:r>
              <a:rPr lang="es-CL" sz="1700" dirty="0"/>
              <a:t>O’Higgins asumió como Director Supremo en 1817 con poderes autoritarios propios de un escenario militarizado. </a:t>
            </a:r>
          </a:p>
          <a:p>
            <a:pPr marL="0" indent="0">
              <a:lnSpc>
                <a:spcPct val="90000"/>
              </a:lnSpc>
              <a:buNone/>
            </a:pPr>
            <a:endParaRPr lang="es-CL" sz="1700" dirty="0"/>
          </a:p>
          <a:p>
            <a:pPr marL="0" indent="0">
              <a:lnSpc>
                <a:spcPct val="90000"/>
              </a:lnSpc>
              <a:buNone/>
            </a:pPr>
            <a:r>
              <a:rPr lang="es-CL" sz="1700" dirty="0"/>
              <a:t>Tras la victoria de Maipú (1818) y O’Higgins no devolvió el poder al Congreso ni estableció una institucionalidad republicana estable.</a:t>
            </a:r>
          </a:p>
          <a:p>
            <a:pPr marL="0" indent="0">
              <a:lnSpc>
                <a:spcPct val="90000"/>
              </a:lnSpc>
              <a:buNone/>
            </a:pPr>
            <a:endParaRPr lang="es-CL" sz="1700" dirty="0"/>
          </a:p>
          <a:p>
            <a:pPr marL="0" indent="0">
              <a:lnSpc>
                <a:spcPct val="90000"/>
              </a:lnSpc>
              <a:buNone/>
            </a:pPr>
            <a:r>
              <a:rPr lang="es-CL" sz="1700" dirty="0"/>
              <a:t>Mantuvo un régimen centralizado y personalista, con poca consulta política.</a:t>
            </a:r>
          </a:p>
          <a:p>
            <a:pPr marL="0" indent="0">
              <a:lnSpc>
                <a:spcPct val="90000"/>
              </a:lnSpc>
              <a:buNone/>
            </a:pPr>
            <a:endParaRPr lang="es-CL" sz="1700" dirty="0"/>
          </a:p>
          <a:p>
            <a:pPr marL="0" indent="0">
              <a:lnSpc>
                <a:spcPct val="90000"/>
              </a:lnSpc>
              <a:buNone/>
            </a:pPr>
            <a:r>
              <a:rPr lang="es-CL" sz="1700" dirty="0"/>
              <a:t>La guerra había dejado a Chile arruinado: sin comercio exterior, con deudas y tributos extraordinarios.</a:t>
            </a:r>
          </a:p>
          <a:p>
            <a:pPr marL="0" indent="0">
              <a:lnSpc>
                <a:spcPct val="90000"/>
              </a:lnSpc>
              <a:buNone/>
            </a:pPr>
            <a:endParaRPr lang="es-CL" sz="1700" dirty="0"/>
          </a:p>
          <a:p>
            <a:pPr marL="0" indent="0">
              <a:lnSpc>
                <a:spcPct val="90000"/>
              </a:lnSpc>
              <a:buNone/>
            </a:pPr>
            <a:r>
              <a:rPr lang="es-CL" sz="1700" dirty="0"/>
              <a:t>O’Higgins impuso contribuciones forzosas a comerciantes y hacendados, afectando directamente a la aristocracia criolla. Además, abolió privilegios eclesiásticos (por ejemplo, la jurisdicción eclesiástica en algunos casos civiles), lo que enfrentó al gobierno con la Iglesia.</a:t>
            </a:r>
          </a:p>
          <a:p>
            <a:pPr marL="0" indent="0">
              <a:lnSpc>
                <a:spcPct val="90000"/>
              </a:lnSpc>
              <a:buNone/>
            </a:pPr>
            <a:endParaRPr lang="es-CL" sz="1700" dirty="0"/>
          </a:p>
          <a:p>
            <a:pPr marL="0" indent="0">
              <a:lnSpc>
                <a:spcPct val="90000"/>
              </a:lnSpc>
              <a:buNone/>
            </a:pPr>
            <a:r>
              <a:rPr lang="es-CL" sz="1700" dirty="0"/>
              <a:t>Intentó modernizar la educación y el ejército, pero esas reformas requerían recursos que el país no tenía.</a:t>
            </a:r>
          </a:p>
          <a:p>
            <a:pPr marL="0" indent="0">
              <a:lnSpc>
                <a:spcPct val="90000"/>
              </a:lnSpc>
              <a:buNone/>
            </a:pPr>
            <a:br>
              <a:rPr lang="es-CL" sz="1700" dirty="0"/>
            </a:br>
            <a:endParaRPr lang="es-CL" sz="1700" dirty="0"/>
          </a:p>
        </p:txBody>
      </p:sp>
    </p:spTree>
    <p:extLst>
      <p:ext uri="{BB962C8B-B14F-4D97-AF65-F5344CB8AC3E}">
        <p14:creationId xmlns:p14="http://schemas.microsoft.com/office/powerpoint/2010/main" val="42278008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08E7F23-4011-6BE9-4159-34E93AB3107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id="{70DFC902-7D23-471A-B557-B6B6917D7A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" y="-5705"/>
            <a:ext cx="12191990" cy="1694346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ítulo 4">
            <a:extLst>
              <a:ext uri="{FF2B5EF4-FFF2-40B4-BE49-F238E27FC236}">
                <a16:creationId xmlns:a16="http://schemas.microsoft.com/office/drawing/2014/main" id="{A5562F45-35FA-33DA-99C2-81921D6773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6851" y="637762"/>
            <a:ext cx="9888496" cy="900131"/>
          </a:xfrm>
        </p:spPr>
        <p:txBody>
          <a:bodyPr anchor="t">
            <a:normAutofit/>
          </a:bodyPr>
          <a:lstStyle/>
          <a:p>
            <a:pPr algn="l"/>
            <a:r>
              <a:rPr lang="es-CL" sz="4000">
                <a:solidFill>
                  <a:schemeClr val="bg1"/>
                </a:solidFill>
              </a:rPr>
              <a:t>Abdica Bernardo O’Higgins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A55D5633-D557-4DCA-982C-FF36EB7A1C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688641"/>
            <a:ext cx="12191990" cy="516935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450D3AD2-FA80-415F-A9CE-54D884561C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56851" y="2010758"/>
            <a:ext cx="457190" cy="457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96EE1E8-F7C2-DDA1-50D9-EC51FF40A1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5548" y="2217343"/>
            <a:ext cx="10420756" cy="4348051"/>
          </a:xfrm>
        </p:spPr>
        <p:txBody>
          <a:bodyPr>
            <a:normAutofit fontScale="92500" lnSpcReduction="10000"/>
          </a:bodyPr>
          <a:lstStyle/>
          <a:p>
            <a:pPr marL="0" indent="0">
              <a:lnSpc>
                <a:spcPct val="90000"/>
              </a:lnSpc>
              <a:buNone/>
            </a:pPr>
            <a:endParaRPr lang="es-CL" sz="1400" dirty="0"/>
          </a:p>
          <a:p>
            <a:pPr marL="0" indent="0">
              <a:lnSpc>
                <a:spcPct val="90000"/>
              </a:lnSpc>
              <a:buNone/>
            </a:pPr>
            <a:r>
              <a:rPr lang="es-CL" sz="1800" dirty="0"/>
              <a:t>Los liberales (los llamados pipiolos) exigían una república de libertades, prensa libre, y fin del centralismo.</a:t>
            </a:r>
          </a:p>
          <a:p>
            <a:pPr marL="0" indent="0">
              <a:lnSpc>
                <a:spcPct val="90000"/>
              </a:lnSpc>
              <a:buNone/>
            </a:pPr>
            <a:endParaRPr lang="es-CL" sz="1800" dirty="0"/>
          </a:p>
          <a:p>
            <a:pPr marL="0" indent="0">
              <a:lnSpc>
                <a:spcPct val="90000"/>
              </a:lnSpc>
              <a:buNone/>
            </a:pPr>
            <a:r>
              <a:rPr lang="es-CL" sz="1800" dirty="0"/>
              <a:t>Resultado: su gobierno quedó atrapado entre dos fuerzas contrarias: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s-CL" sz="1800" dirty="0"/>
              <a:t>Los liberales, que lo acusaban de dictador. Los conservadores, que lo consideraban un peligroso reformista anticlerical.</a:t>
            </a:r>
            <a:br>
              <a:rPr lang="es-CL" sz="1800" dirty="0"/>
            </a:br>
            <a:endParaRPr lang="es-CL" sz="1800" dirty="0"/>
          </a:p>
          <a:p>
            <a:pPr marL="0" indent="0">
              <a:lnSpc>
                <a:spcPct val="90000"/>
              </a:lnSpc>
              <a:buNone/>
            </a:pPr>
            <a:r>
              <a:rPr lang="es-CL" sz="1800" dirty="0"/>
              <a:t>En 1822, O’Higgins impone una nueva Constitución que reforzaba su poder y permitía la reelección.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s-CL" sz="1800" dirty="0"/>
              <a:t>Las provincias, especialmente Concepción, se rebelan. El general Ramón Freire, antiguo subordinado y figura carismática en el sur, encabeza el movimiento opositor.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s-CL" sz="1800" dirty="0"/>
              <a:t>La presión de las tropas de Freire sobre Santiago fuerza la abdicación de O’Higgins el 28 de enero de 1823.</a:t>
            </a:r>
          </a:p>
          <a:p>
            <a:pPr marL="0" indent="0">
              <a:lnSpc>
                <a:spcPct val="90000"/>
              </a:lnSpc>
              <a:buNone/>
            </a:pPr>
            <a:br>
              <a:rPr lang="es-CL" sz="1800" dirty="0"/>
            </a:br>
            <a:r>
              <a:rPr lang="es-CL" sz="1800" dirty="0"/>
              <a:t>O’Higgins se exilia en Perú y muere en Lima en 1842.</a:t>
            </a:r>
          </a:p>
          <a:p>
            <a:pPr marL="0" indent="0">
              <a:lnSpc>
                <a:spcPct val="90000"/>
              </a:lnSpc>
              <a:buNone/>
            </a:pPr>
            <a:endParaRPr lang="es-CL" sz="1800" dirty="0"/>
          </a:p>
          <a:p>
            <a:pPr marL="0" indent="0">
              <a:lnSpc>
                <a:spcPct val="90000"/>
              </a:lnSpc>
              <a:buNone/>
            </a:pPr>
            <a:r>
              <a:rPr lang="es-CL" sz="1800" dirty="0"/>
              <a:t>Su caída abre la etapa de los ensayos constitucionales, donde distintos sectores intentan llenar el vacío institucional.</a:t>
            </a:r>
          </a:p>
          <a:p>
            <a:pPr marL="0" indent="0">
              <a:lnSpc>
                <a:spcPct val="90000"/>
              </a:lnSpc>
              <a:buNone/>
            </a:pPr>
            <a:br>
              <a:rPr lang="es-CL" sz="1400" dirty="0"/>
            </a:br>
            <a:endParaRPr lang="es-CL" sz="1400" dirty="0"/>
          </a:p>
        </p:txBody>
      </p:sp>
    </p:spTree>
    <p:extLst>
      <p:ext uri="{BB962C8B-B14F-4D97-AF65-F5344CB8AC3E}">
        <p14:creationId xmlns:p14="http://schemas.microsoft.com/office/powerpoint/2010/main" val="5233594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id="{70DFC902-7D23-471A-B557-B6B6917D7A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" y="-5705"/>
            <a:ext cx="12191990" cy="1694346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6851" y="637762"/>
            <a:ext cx="9888496" cy="900131"/>
          </a:xfrm>
        </p:spPr>
        <p:txBody>
          <a:bodyPr anchor="t">
            <a:normAutofit/>
          </a:bodyPr>
          <a:lstStyle/>
          <a:p>
            <a:pPr algn="l"/>
            <a:r>
              <a:rPr lang="es-CL" sz="4000">
                <a:solidFill>
                  <a:schemeClr val="bg1"/>
                </a:solidFill>
              </a:rPr>
              <a:t>ENSAYOS CONSTITUCIONALES (1823–1830)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A55D5633-D557-4DCA-982C-FF36EB7A1C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688641"/>
            <a:ext cx="12191990" cy="516935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450D3AD2-FA80-415F-A9CE-54D884561C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56851" y="2010758"/>
            <a:ext cx="457190" cy="457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5548" y="2217343"/>
            <a:ext cx="9880893" cy="3959619"/>
          </a:xfrm>
        </p:spPr>
        <p:txBody>
          <a:bodyPr>
            <a:normAutofit/>
          </a:bodyPr>
          <a:lstStyle/>
          <a:p>
            <a:pPr marL="0" indent="0">
              <a:lnSpc>
                <a:spcPct val="90000"/>
              </a:lnSpc>
              <a:buNone/>
            </a:pPr>
            <a:endParaRPr lang="es-CL" sz="1700"/>
          </a:p>
          <a:p>
            <a:pPr>
              <a:lnSpc>
                <a:spcPct val="90000"/>
              </a:lnSpc>
            </a:pPr>
            <a:r>
              <a:rPr lang="es-CL" sz="1700"/>
              <a:t>Tras la abdicación de O’Higgins en 1823, Chile vivía una crisis política profunda: Desgaste del poder militar, que había organizado la independencia.</a:t>
            </a:r>
          </a:p>
          <a:p>
            <a:pPr>
              <a:lnSpc>
                <a:spcPct val="90000"/>
              </a:lnSpc>
            </a:pPr>
            <a:endParaRPr lang="es-CL" sz="1700"/>
          </a:p>
          <a:p>
            <a:pPr>
              <a:lnSpc>
                <a:spcPct val="90000"/>
              </a:lnSpc>
            </a:pPr>
            <a:r>
              <a:rPr lang="es-CL" sz="1700"/>
              <a:t>Descontento popular y aristocrático por las contribuciones forzosas, el autoritarismo y la centralización.</a:t>
            </a:r>
          </a:p>
          <a:p>
            <a:pPr marL="0" indent="0">
              <a:lnSpc>
                <a:spcPct val="90000"/>
              </a:lnSpc>
              <a:buNone/>
            </a:pPr>
            <a:endParaRPr lang="es-CL" sz="1700"/>
          </a:p>
          <a:p>
            <a:pPr>
              <a:lnSpc>
                <a:spcPct val="90000"/>
              </a:lnSpc>
            </a:pPr>
            <a:r>
              <a:rPr lang="es-CL" sz="1700"/>
              <a:t>Ausencia de instituciones estables.</a:t>
            </a:r>
          </a:p>
          <a:p>
            <a:pPr>
              <a:lnSpc>
                <a:spcPct val="90000"/>
              </a:lnSpc>
            </a:pPr>
            <a:endParaRPr lang="es-CL" sz="1700"/>
          </a:p>
          <a:p>
            <a:pPr>
              <a:lnSpc>
                <a:spcPct val="90000"/>
              </a:lnSpc>
            </a:pPr>
            <a:r>
              <a:rPr lang="es-CL" sz="1700"/>
              <a:t>Periodo de inestabilidad política.</a:t>
            </a:r>
          </a:p>
          <a:p>
            <a:pPr>
              <a:lnSpc>
                <a:spcPct val="90000"/>
              </a:lnSpc>
            </a:pPr>
            <a:endParaRPr lang="es-CL" sz="1700"/>
          </a:p>
          <a:p>
            <a:pPr>
              <a:lnSpc>
                <a:spcPct val="90000"/>
              </a:lnSpc>
            </a:pPr>
            <a:r>
              <a:rPr lang="es-CL" sz="1700"/>
              <a:t>Constitución liberal de 1828: soberanía popular, equilibrio de poderes.</a:t>
            </a:r>
          </a:p>
          <a:p>
            <a:pPr>
              <a:lnSpc>
                <a:spcPct val="90000"/>
              </a:lnSpc>
            </a:pPr>
            <a:endParaRPr lang="es-CL" sz="1700"/>
          </a:p>
          <a:p>
            <a:pPr>
              <a:lnSpc>
                <a:spcPct val="90000"/>
              </a:lnSpc>
            </a:pPr>
            <a:r>
              <a:rPr lang="es-CL" sz="1700"/>
              <a:t>'Años de anarquía' según conservadores → laboratorio liberal.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86B7512-C045-DD27-B508-F6968367B4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id="{70DFC902-7D23-471A-B557-B6B6917D7A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" y="-5705"/>
            <a:ext cx="12191990" cy="1694346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95BB539-9DFD-F529-5F26-5E3227DE6D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6851" y="637762"/>
            <a:ext cx="9888496" cy="900131"/>
          </a:xfrm>
        </p:spPr>
        <p:txBody>
          <a:bodyPr anchor="t">
            <a:normAutofit/>
          </a:bodyPr>
          <a:lstStyle/>
          <a:p>
            <a:pPr algn="l"/>
            <a:r>
              <a:rPr lang="es-CL" sz="4000">
                <a:solidFill>
                  <a:schemeClr val="bg1"/>
                </a:solidFill>
              </a:rPr>
              <a:t>Constitución 1823 de Juan Egaña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A55D5633-D557-4DCA-982C-FF36EB7A1C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688641"/>
            <a:ext cx="12191990" cy="516935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450D3AD2-FA80-415F-A9CE-54D884561C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56851" y="2010758"/>
            <a:ext cx="457190" cy="457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73761B-F24F-EDCB-178B-A38DA0C392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5548" y="2217343"/>
            <a:ext cx="9880893" cy="3959619"/>
          </a:xfrm>
        </p:spPr>
        <p:txBody>
          <a:bodyPr>
            <a:normAutofit/>
          </a:bodyPr>
          <a:lstStyle/>
          <a:p>
            <a:pPr marL="0" indent="0">
              <a:lnSpc>
                <a:spcPct val="90000"/>
              </a:lnSpc>
              <a:buNone/>
            </a:pPr>
            <a:r>
              <a:rPr lang="es-CL" sz="2400" dirty="0"/>
              <a:t>Inspirado en el moralismo cívico de Rousseau y el catolicismo ilustrado).</a:t>
            </a:r>
          </a:p>
          <a:p>
            <a:pPr marL="0" indent="0">
              <a:lnSpc>
                <a:spcPct val="90000"/>
              </a:lnSpc>
              <a:buNone/>
            </a:pPr>
            <a:endParaRPr lang="es-CL" sz="2400" dirty="0"/>
          </a:p>
          <a:p>
            <a:pPr marL="0" indent="0">
              <a:lnSpc>
                <a:spcPct val="90000"/>
              </a:lnSpc>
              <a:buNone/>
            </a:pPr>
            <a:r>
              <a:rPr lang="es-CL" sz="2400" dirty="0"/>
              <a:t>Moldear la virtud del ciudadano antes que garantizar su libertad política.</a:t>
            </a:r>
          </a:p>
          <a:p>
            <a:pPr marL="0" indent="0">
              <a:lnSpc>
                <a:spcPct val="90000"/>
              </a:lnSpc>
              <a:buNone/>
            </a:pPr>
            <a:endParaRPr lang="es-CL" sz="2400" dirty="0"/>
          </a:p>
          <a:p>
            <a:pPr marL="0" indent="0">
              <a:lnSpc>
                <a:spcPct val="90000"/>
              </a:lnSpc>
              <a:buNone/>
            </a:pPr>
            <a:r>
              <a:rPr lang="es-CL" sz="2400" dirty="0"/>
              <a:t>- República centralista con un “Director Supremo” de amplias atribuciones.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s-CL" sz="2400" dirty="0"/>
              <a:t>- Fuerte intervención del Estado en la moral pública: prohibiciones, control de costumbres, vigilancia cívica.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s-CL" sz="2400" dirty="0"/>
              <a:t>- El ciudadano debía comportarse de manera virtuosa para conservar sus derechos.</a:t>
            </a:r>
          </a:p>
          <a:p>
            <a:pPr marL="0" indent="0">
              <a:lnSpc>
                <a:spcPct val="90000"/>
              </a:lnSpc>
              <a:buNone/>
            </a:pPr>
            <a:endParaRPr lang="es-CL" sz="2400" dirty="0"/>
          </a:p>
        </p:txBody>
      </p:sp>
    </p:spTree>
    <p:extLst>
      <p:ext uri="{BB962C8B-B14F-4D97-AF65-F5344CB8AC3E}">
        <p14:creationId xmlns:p14="http://schemas.microsoft.com/office/powerpoint/2010/main" val="37690721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47</TotalTime>
  <Words>1102</Words>
  <Application>Microsoft Macintosh PowerPoint</Application>
  <PresentationFormat>Panorámica</PresentationFormat>
  <Paragraphs>117</Paragraphs>
  <Slides>11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11</vt:i4>
      </vt:variant>
    </vt:vector>
  </HeadingPairs>
  <TitlesOfParts>
    <vt:vector size="15" baseType="lpstr">
      <vt:lpstr>Aptos</vt:lpstr>
      <vt:lpstr>Arial</vt:lpstr>
      <vt:lpstr>Calibri</vt:lpstr>
      <vt:lpstr>Office Theme</vt:lpstr>
      <vt:lpstr>Presentación de PowerPoint</vt:lpstr>
      <vt:lpstr>CAUSAS DE LA INDEPENDENCIA</vt:lpstr>
      <vt:lpstr>ETAPAS DEL PROCESO INDEPENDENTISTA</vt:lpstr>
      <vt:lpstr>Hitos independencia de Chile</vt:lpstr>
      <vt:lpstr>Personajes clave</vt:lpstr>
      <vt:lpstr>Abdica Bernardo O’Higgins</vt:lpstr>
      <vt:lpstr>Abdica Bernardo O’Higgins</vt:lpstr>
      <vt:lpstr>ENSAYOS CONSTITUCIONALES (1823–1830)</vt:lpstr>
      <vt:lpstr>Constitución 1823 de Juan Egaña</vt:lpstr>
      <vt:lpstr>Constitución de 1826: los “Leyes Federales” de José Miguel Infante</vt:lpstr>
      <vt:lpstr>Constitución de 1828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Antonia Fonck Larrain</cp:lastModifiedBy>
  <cp:revision>7</cp:revision>
  <dcterms:created xsi:type="dcterms:W3CDTF">2013-01-27T09:14:16Z</dcterms:created>
  <dcterms:modified xsi:type="dcterms:W3CDTF">2025-11-05T10:19:53Z</dcterms:modified>
  <cp:category/>
</cp:coreProperties>
</file>