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300" r:id="rId2"/>
    <p:sldId id="316" r:id="rId3"/>
    <p:sldId id="317" r:id="rId4"/>
    <p:sldId id="318" r:id="rId5"/>
    <p:sldId id="319" r:id="rId6"/>
    <p:sldId id="320" r:id="rId7"/>
    <p:sldId id="321" r:id="rId8"/>
    <p:sldId id="323" r:id="rId9"/>
    <p:sldId id="324" r:id="rId10"/>
    <p:sldId id="325" r:id="rId11"/>
    <p:sldId id="326" r:id="rId12"/>
    <p:sldId id="32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9ECD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279"/>
    <p:restoredTop sz="94828"/>
  </p:normalViewPr>
  <p:slideViewPr>
    <p:cSldViewPr snapToGrid="0" snapToObjects="1">
      <p:cViewPr varScale="1">
        <p:scale>
          <a:sx n="99" d="100"/>
          <a:sy n="99" d="100"/>
        </p:scale>
        <p:origin x="208" y="72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8CEE1E-4FCF-C849-8ECF-7C753D6EDFDE}" type="datetimeFigureOut">
              <a:rPr lang="es-CL" smtClean="0"/>
              <a:t>17-11-25</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D864A9-3CAA-4E4C-9802-1704A9E9789B}" type="slidenum">
              <a:rPr lang="es-CL" smtClean="0"/>
              <a:t>‹Nº›</a:t>
            </a:fld>
            <a:endParaRPr lang="es-CL"/>
          </a:p>
        </p:txBody>
      </p:sp>
    </p:spTree>
    <p:extLst>
      <p:ext uri="{BB962C8B-B14F-4D97-AF65-F5344CB8AC3E}">
        <p14:creationId xmlns:p14="http://schemas.microsoft.com/office/powerpoint/2010/main" val="1366372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lank Slide">
  <p:cSld name="Blank Slide">
    <p:spTree>
      <p:nvGrpSpPr>
        <p:cNvPr id="1" name="Shape 100"/>
        <p:cNvGrpSpPr/>
        <p:nvPr/>
      </p:nvGrpSpPr>
      <p:grpSpPr>
        <a:xfrm>
          <a:off x="0" y="0"/>
          <a:ext cx="0" cy="0"/>
          <a:chOff x="0" y="0"/>
          <a:chExt cx="0" cy="0"/>
        </a:xfrm>
      </p:grpSpPr>
    </p:spTree>
    <p:extLst>
      <p:ext uri="{BB962C8B-B14F-4D97-AF65-F5344CB8AC3E}">
        <p14:creationId xmlns:p14="http://schemas.microsoft.com/office/powerpoint/2010/main" val="1748614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11/17/25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11/17/25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11/17/25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‹Nº›</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06B440A6-48DF-9DAF-A433-6169AB932D6F}"/>
              </a:ext>
            </a:extLst>
          </p:cNvPr>
          <p:cNvPicPr>
            <a:picLocks noChangeAspect="1"/>
          </p:cNvPicPr>
          <p:nvPr/>
        </p:nvPicPr>
        <p:blipFill>
          <a:blip r:embed="rId2"/>
          <a:stretch>
            <a:fillRect/>
          </a:stretch>
        </p:blipFill>
        <p:spPr>
          <a:xfrm>
            <a:off x="0" y="0"/>
            <a:ext cx="12192000" cy="7575296"/>
          </a:xfrm>
          <a:prstGeom prst="rect">
            <a:avLst/>
          </a:prstGeom>
        </p:spPr>
      </p:pic>
      <p:sp>
        <p:nvSpPr>
          <p:cNvPr id="4" name="Google Shape;109;p20">
            <a:extLst>
              <a:ext uri="{FF2B5EF4-FFF2-40B4-BE49-F238E27FC236}">
                <a16:creationId xmlns:a16="http://schemas.microsoft.com/office/drawing/2014/main" id="{1722AABD-C619-5022-F88B-2515133D77C5}"/>
              </a:ext>
            </a:extLst>
          </p:cNvPr>
          <p:cNvSpPr txBox="1">
            <a:spLocks/>
          </p:cNvSpPr>
          <p:nvPr/>
        </p:nvSpPr>
        <p:spPr>
          <a:xfrm>
            <a:off x="415600" y="1072233"/>
            <a:ext cx="11360800" cy="2736800"/>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F0F0F"/>
              </a:buClr>
              <a:buSzPts val="2400"/>
              <a:buFont typeface="Roboto Condensed"/>
              <a:buNone/>
              <a:defRPr sz="2400" b="0" i="0" u="none" strike="noStrike" cap="none">
                <a:solidFill>
                  <a:srgbClr val="0F0F0F"/>
                </a:solidFill>
                <a:latin typeface="Roboto Condensed"/>
                <a:ea typeface="Roboto Condensed"/>
                <a:cs typeface="Roboto Condensed"/>
                <a:sym typeface="Roboto Condensed"/>
              </a:defRPr>
            </a:lvl1pPr>
            <a:lvl2pPr marR="0" lvl="1" algn="ctr" rtl="0">
              <a:lnSpc>
                <a:spcPct val="100000"/>
              </a:lnSpc>
              <a:spcBef>
                <a:spcPts val="0"/>
              </a:spcBef>
              <a:spcAft>
                <a:spcPts val="0"/>
              </a:spcAft>
              <a:buClr>
                <a:srgbClr val="0F0F0F"/>
              </a:buClr>
              <a:buSzPts val="12000"/>
              <a:buFont typeface="Roboto Condensed"/>
              <a:buNone/>
              <a:defRPr sz="12000" b="0" i="0" u="none" strike="noStrike" cap="none">
                <a:solidFill>
                  <a:srgbClr val="0F0F0F"/>
                </a:solidFill>
                <a:latin typeface="Roboto Condensed"/>
                <a:ea typeface="Roboto Condensed"/>
                <a:cs typeface="Roboto Condensed"/>
                <a:sym typeface="Roboto Condensed"/>
              </a:defRPr>
            </a:lvl2pPr>
            <a:lvl3pPr marR="0" lvl="2" algn="ctr" rtl="0">
              <a:lnSpc>
                <a:spcPct val="100000"/>
              </a:lnSpc>
              <a:spcBef>
                <a:spcPts val="0"/>
              </a:spcBef>
              <a:spcAft>
                <a:spcPts val="0"/>
              </a:spcAft>
              <a:buClr>
                <a:srgbClr val="0F0F0F"/>
              </a:buClr>
              <a:buSzPts val="12000"/>
              <a:buFont typeface="Roboto Condensed"/>
              <a:buNone/>
              <a:defRPr sz="12000" b="0" i="0" u="none" strike="noStrike" cap="none">
                <a:solidFill>
                  <a:srgbClr val="0F0F0F"/>
                </a:solidFill>
                <a:latin typeface="Roboto Condensed"/>
                <a:ea typeface="Roboto Condensed"/>
                <a:cs typeface="Roboto Condensed"/>
                <a:sym typeface="Roboto Condensed"/>
              </a:defRPr>
            </a:lvl3pPr>
            <a:lvl4pPr marR="0" lvl="3" algn="ctr" rtl="0">
              <a:lnSpc>
                <a:spcPct val="100000"/>
              </a:lnSpc>
              <a:spcBef>
                <a:spcPts val="0"/>
              </a:spcBef>
              <a:spcAft>
                <a:spcPts val="0"/>
              </a:spcAft>
              <a:buClr>
                <a:srgbClr val="0F0F0F"/>
              </a:buClr>
              <a:buSzPts val="12000"/>
              <a:buFont typeface="Roboto Condensed"/>
              <a:buNone/>
              <a:defRPr sz="12000" b="0" i="0" u="none" strike="noStrike" cap="none">
                <a:solidFill>
                  <a:srgbClr val="0F0F0F"/>
                </a:solidFill>
                <a:latin typeface="Roboto Condensed"/>
                <a:ea typeface="Roboto Condensed"/>
                <a:cs typeface="Roboto Condensed"/>
                <a:sym typeface="Roboto Condensed"/>
              </a:defRPr>
            </a:lvl4pPr>
            <a:lvl5pPr marR="0" lvl="4" algn="ctr" rtl="0">
              <a:lnSpc>
                <a:spcPct val="100000"/>
              </a:lnSpc>
              <a:spcBef>
                <a:spcPts val="0"/>
              </a:spcBef>
              <a:spcAft>
                <a:spcPts val="0"/>
              </a:spcAft>
              <a:buClr>
                <a:srgbClr val="0F0F0F"/>
              </a:buClr>
              <a:buSzPts val="12000"/>
              <a:buFont typeface="Roboto Condensed"/>
              <a:buNone/>
              <a:defRPr sz="12000" b="0" i="0" u="none" strike="noStrike" cap="none">
                <a:solidFill>
                  <a:srgbClr val="0F0F0F"/>
                </a:solidFill>
                <a:latin typeface="Roboto Condensed"/>
                <a:ea typeface="Roboto Condensed"/>
                <a:cs typeface="Roboto Condensed"/>
                <a:sym typeface="Roboto Condensed"/>
              </a:defRPr>
            </a:lvl5pPr>
            <a:lvl6pPr marR="0" lvl="5" algn="ctr" rtl="0">
              <a:lnSpc>
                <a:spcPct val="100000"/>
              </a:lnSpc>
              <a:spcBef>
                <a:spcPts val="0"/>
              </a:spcBef>
              <a:spcAft>
                <a:spcPts val="0"/>
              </a:spcAft>
              <a:buClr>
                <a:srgbClr val="0F0F0F"/>
              </a:buClr>
              <a:buSzPts val="12000"/>
              <a:buFont typeface="Roboto Condensed"/>
              <a:buNone/>
              <a:defRPr sz="12000" b="0" i="0" u="none" strike="noStrike" cap="none">
                <a:solidFill>
                  <a:srgbClr val="0F0F0F"/>
                </a:solidFill>
                <a:latin typeface="Roboto Condensed"/>
                <a:ea typeface="Roboto Condensed"/>
                <a:cs typeface="Roboto Condensed"/>
                <a:sym typeface="Roboto Condensed"/>
              </a:defRPr>
            </a:lvl6pPr>
            <a:lvl7pPr marR="0" lvl="6" algn="ctr" rtl="0">
              <a:lnSpc>
                <a:spcPct val="100000"/>
              </a:lnSpc>
              <a:spcBef>
                <a:spcPts val="0"/>
              </a:spcBef>
              <a:spcAft>
                <a:spcPts val="0"/>
              </a:spcAft>
              <a:buClr>
                <a:srgbClr val="0F0F0F"/>
              </a:buClr>
              <a:buSzPts val="12000"/>
              <a:buFont typeface="Roboto Condensed"/>
              <a:buNone/>
              <a:defRPr sz="12000" b="0" i="0" u="none" strike="noStrike" cap="none">
                <a:solidFill>
                  <a:srgbClr val="0F0F0F"/>
                </a:solidFill>
                <a:latin typeface="Roboto Condensed"/>
                <a:ea typeface="Roboto Condensed"/>
                <a:cs typeface="Roboto Condensed"/>
                <a:sym typeface="Roboto Condensed"/>
              </a:defRPr>
            </a:lvl7pPr>
            <a:lvl8pPr marR="0" lvl="7" algn="ctr" rtl="0">
              <a:lnSpc>
                <a:spcPct val="100000"/>
              </a:lnSpc>
              <a:spcBef>
                <a:spcPts val="0"/>
              </a:spcBef>
              <a:spcAft>
                <a:spcPts val="0"/>
              </a:spcAft>
              <a:buClr>
                <a:srgbClr val="0F0F0F"/>
              </a:buClr>
              <a:buSzPts val="12000"/>
              <a:buFont typeface="Roboto Condensed"/>
              <a:buNone/>
              <a:defRPr sz="12000" b="0" i="0" u="none" strike="noStrike" cap="none">
                <a:solidFill>
                  <a:srgbClr val="0F0F0F"/>
                </a:solidFill>
                <a:latin typeface="Roboto Condensed"/>
                <a:ea typeface="Roboto Condensed"/>
                <a:cs typeface="Roboto Condensed"/>
                <a:sym typeface="Roboto Condensed"/>
              </a:defRPr>
            </a:lvl8pPr>
            <a:lvl9pPr marR="0" lvl="8" algn="ctr" rtl="0">
              <a:lnSpc>
                <a:spcPct val="100000"/>
              </a:lnSpc>
              <a:spcBef>
                <a:spcPts val="0"/>
              </a:spcBef>
              <a:spcAft>
                <a:spcPts val="0"/>
              </a:spcAft>
              <a:buClr>
                <a:srgbClr val="0F0F0F"/>
              </a:buClr>
              <a:buSzPts val="12000"/>
              <a:buFont typeface="Roboto Condensed"/>
              <a:buNone/>
              <a:defRPr sz="12000" b="0" i="0" u="none" strike="noStrike" cap="none">
                <a:solidFill>
                  <a:srgbClr val="0F0F0F"/>
                </a:solidFill>
                <a:latin typeface="Roboto Condensed"/>
                <a:ea typeface="Roboto Condensed"/>
                <a:cs typeface="Roboto Condensed"/>
                <a:sym typeface="Roboto Condensed"/>
              </a:defRPr>
            </a:lvl9pPr>
          </a:lstStyle>
          <a:p>
            <a:r>
              <a:rPr lang="es-ES_tradnl" sz="3200" noProof="0" dirty="0">
                <a:solidFill>
                  <a:srgbClr val="FFFFFF"/>
                </a:solidFill>
              </a:rPr>
              <a:t>HISTORIA DE LAS IDEOLOGÍAS EN CHILE</a:t>
            </a:r>
          </a:p>
        </p:txBody>
      </p:sp>
      <p:sp>
        <p:nvSpPr>
          <p:cNvPr id="5" name="Google Shape;110;p20">
            <a:extLst>
              <a:ext uri="{FF2B5EF4-FFF2-40B4-BE49-F238E27FC236}">
                <a16:creationId xmlns:a16="http://schemas.microsoft.com/office/drawing/2014/main" id="{BA6A6272-A847-A3AF-D071-6FED81760193}"/>
              </a:ext>
            </a:extLst>
          </p:cNvPr>
          <p:cNvSpPr txBox="1">
            <a:spLocks/>
          </p:cNvSpPr>
          <p:nvPr/>
        </p:nvSpPr>
        <p:spPr>
          <a:xfrm>
            <a:off x="415600" y="3787648"/>
            <a:ext cx="11360800" cy="10568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0F0F0F"/>
              </a:buClr>
              <a:buSzPts val="1000"/>
              <a:buFont typeface="Lora"/>
              <a:buNone/>
              <a:defRPr sz="1000" b="0" i="0" u="none" strike="noStrike" cap="none">
                <a:solidFill>
                  <a:srgbClr val="0F0F0F"/>
                </a:solidFill>
                <a:latin typeface="Lora"/>
                <a:ea typeface="Lora"/>
                <a:cs typeface="Lora"/>
                <a:sym typeface="Lora"/>
              </a:defRPr>
            </a:lvl1pPr>
            <a:lvl2pPr marL="914400" marR="0" lvl="1" indent="-317500" algn="ctr" rtl="0">
              <a:lnSpc>
                <a:spcPct val="100000"/>
              </a:lnSpc>
              <a:spcBef>
                <a:spcPts val="0"/>
              </a:spcBef>
              <a:spcAft>
                <a:spcPts val="0"/>
              </a:spcAft>
              <a:buClr>
                <a:srgbClr val="0F0F0F"/>
              </a:buClr>
              <a:buSzPts val="1000"/>
              <a:buFont typeface="Lora"/>
              <a:buNone/>
              <a:defRPr sz="1000" b="0" i="0" u="none" strike="noStrike" cap="none">
                <a:solidFill>
                  <a:srgbClr val="0F0F0F"/>
                </a:solidFill>
                <a:latin typeface="Lora"/>
                <a:ea typeface="Lora"/>
                <a:cs typeface="Lora"/>
                <a:sym typeface="Lora"/>
              </a:defRPr>
            </a:lvl2pPr>
            <a:lvl3pPr marL="1371600" marR="0" lvl="2" indent="-317500" algn="ctr" rtl="0">
              <a:lnSpc>
                <a:spcPct val="100000"/>
              </a:lnSpc>
              <a:spcBef>
                <a:spcPts val="0"/>
              </a:spcBef>
              <a:spcAft>
                <a:spcPts val="0"/>
              </a:spcAft>
              <a:buClr>
                <a:srgbClr val="0F0F0F"/>
              </a:buClr>
              <a:buSzPts val="1000"/>
              <a:buFont typeface="Lora"/>
              <a:buNone/>
              <a:defRPr sz="1000" b="0" i="0" u="none" strike="noStrike" cap="none">
                <a:solidFill>
                  <a:srgbClr val="0F0F0F"/>
                </a:solidFill>
                <a:latin typeface="Lora"/>
                <a:ea typeface="Lora"/>
                <a:cs typeface="Lora"/>
                <a:sym typeface="Lora"/>
              </a:defRPr>
            </a:lvl3pPr>
            <a:lvl4pPr marL="1828800" marR="0" lvl="3" indent="-317500" algn="ctr" rtl="0">
              <a:lnSpc>
                <a:spcPct val="100000"/>
              </a:lnSpc>
              <a:spcBef>
                <a:spcPts val="0"/>
              </a:spcBef>
              <a:spcAft>
                <a:spcPts val="0"/>
              </a:spcAft>
              <a:buClr>
                <a:srgbClr val="0F0F0F"/>
              </a:buClr>
              <a:buSzPts val="1000"/>
              <a:buFont typeface="Lora"/>
              <a:buNone/>
              <a:defRPr sz="1000" b="0" i="0" u="none" strike="noStrike" cap="none">
                <a:solidFill>
                  <a:srgbClr val="0F0F0F"/>
                </a:solidFill>
                <a:latin typeface="Lora"/>
                <a:ea typeface="Lora"/>
                <a:cs typeface="Lora"/>
                <a:sym typeface="Lora"/>
              </a:defRPr>
            </a:lvl4pPr>
            <a:lvl5pPr marL="2286000" marR="0" lvl="4" indent="-317500" algn="ctr" rtl="0">
              <a:lnSpc>
                <a:spcPct val="100000"/>
              </a:lnSpc>
              <a:spcBef>
                <a:spcPts val="0"/>
              </a:spcBef>
              <a:spcAft>
                <a:spcPts val="0"/>
              </a:spcAft>
              <a:buClr>
                <a:srgbClr val="0F0F0F"/>
              </a:buClr>
              <a:buSzPts val="1000"/>
              <a:buFont typeface="Lora"/>
              <a:buNone/>
              <a:defRPr sz="1000" b="0" i="0" u="none" strike="noStrike" cap="none">
                <a:solidFill>
                  <a:srgbClr val="0F0F0F"/>
                </a:solidFill>
                <a:latin typeface="Lora"/>
                <a:ea typeface="Lora"/>
                <a:cs typeface="Lora"/>
                <a:sym typeface="Lora"/>
              </a:defRPr>
            </a:lvl5pPr>
            <a:lvl6pPr marL="2743200" marR="0" lvl="5" indent="-317500" algn="ctr" rtl="0">
              <a:lnSpc>
                <a:spcPct val="100000"/>
              </a:lnSpc>
              <a:spcBef>
                <a:spcPts val="0"/>
              </a:spcBef>
              <a:spcAft>
                <a:spcPts val="0"/>
              </a:spcAft>
              <a:buClr>
                <a:srgbClr val="0F0F0F"/>
              </a:buClr>
              <a:buSzPts val="1000"/>
              <a:buFont typeface="Lora"/>
              <a:buNone/>
              <a:defRPr sz="1000" b="0" i="0" u="none" strike="noStrike" cap="none">
                <a:solidFill>
                  <a:srgbClr val="0F0F0F"/>
                </a:solidFill>
                <a:latin typeface="Lora"/>
                <a:ea typeface="Lora"/>
                <a:cs typeface="Lora"/>
                <a:sym typeface="Lora"/>
              </a:defRPr>
            </a:lvl6pPr>
            <a:lvl7pPr marL="3200400" marR="0" lvl="6" indent="-317500" algn="ctr" rtl="0">
              <a:lnSpc>
                <a:spcPct val="100000"/>
              </a:lnSpc>
              <a:spcBef>
                <a:spcPts val="0"/>
              </a:spcBef>
              <a:spcAft>
                <a:spcPts val="0"/>
              </a:spcAft>
              <a:buClr>
                <a:srgbClr val="0F0F0F"/>
              </a:buClr>
              <a:buSzPts val="1000"/>
              <a:buFont typeface="Lora"/>
              <a:buNone/>
              <a:defRPr sz="1000" b="0" i="0" u="none" strike="noStrike" cap="none">
                <a:solidFill>
                  <a:srgbClr val="0F0F0F"/>
                </a:solidFill>
                <a:latin typeface="Lora"/>
                <a:ea typeface="Lora"/>
                <a:cs typeface="Lora"/>
                <a:sym typeface="Lora"/>
              </a:defRPr>
            </a:lvl7pPr>
            <a:lvl8pPr marL="3657600" marR="0" lvl="7" indent="-317500" algn="ctr" rtl="0">
              <a:lnSpc>
                <a:spcPct val="100000"/>
              </a:lnSpc>
              <a:spcBef>
                <a:spcPts val="0"/>
              </a:spcBef>
              <a:spcAft>
                <a:spcPts val="0"/>
              </a:spcAft>
              <a:buClr>
                <a:srgbClr val="0F0F0F"/>
              </a:buClr>
              <a:buSzPts val="1000"/>
              <a:buFont typeface="Lora"/>
              <a:buNone/>
              <a:defRPr sz="1000" b="0" i="0" u="none" strike="noStrike" cap="none">
                <a:solidFill>
                  <a:srgbClr val="0F0F0F"/>
                </a:solidFill>
                <a:latin typeface="Lora"/>
                <a:ea typeface="Lora"/>
                <a:cs typeface="Lora"/>
                <a:sym typeface="Lora"/>
              </a:defRPr>
            </a:lvl8pPr>
            <a:lvl9pPr marL="4114800" marR="0" lvl="8" indent="-317500" algn="ctr" rtl="0">
              <a:lnSpc>
                <a:spcPct val="100000"/>
              </a:lnSpc>
              <a:spcBef>
                <a:spcPts val="0"/>
              </a:spcBef>
              <a:spcAft>
                <a:spcPts val="0"/>
              </a:spcAft>
              <a:buClr>
                <a:srgbClr val="0F0F0F"/>
              </a:buClr>
              <a:buSzPts val="1000"/>
              <a:buFont typeface="Lora"/>
              <a:buNone/>
              <a:defRPr sz="1000" b="0" i="0" u="none" strike="noStrike" cap="none">
                <a:solidFill>
                  <a:srgbClr val="0F0F0F"/>
                </a:solidFill>
                <a:latin typeface="Lora"/>
                <a:ea typeface="Lora"/>
                <a:cs typeface="Lora"/>
                <a:sym typeface="Lora"/>
              </a:defRPr>
            </a:lvl9pPr>
          </a:lstStyle>
          <a:p>
            <a:pPr marL="0" indent="0"/>
            <a:r>
              <a:rPr lang="es-ES_tradnl" sz="1333" noProof="0" dirty="0">
                <a:solidFill>
                  <a:srgbClr val="FFFFFF"/>
                </a:solidFill>
              </a:rPr>
              <a:t>Prof. Antonia Fonck L.</a:t>
            </a:r>
          </a:p>
        </p:txBody>
      </p:sp>
      <p:sp>
        <p:nvSpPr>
          <p:cNvPr id="6" name="Google Shape;111;p20">
            <a:extLst>
              <a:ext uri="{FF2B5EF4-FFF2-40B4-BE49-F238E27FC236}">
                <a16:creationId xmlns:a16="http://schemas.microsoft.com/office/drawing/2014/main" id="{23CBD701-A61A-3771-0927-93AF923F5A37}"/>
              </a:ext>
            </a:extLst>
          </p:cNvPr>
          <p:cNvSpPr/>
          <p:nvPr/>
        </p:nvSpPr>
        <p:spPr>
          <a:xfrm>
            <a:off x="3690000" y="2673115"/>
            <a:ext cx="4812000" cy="98800"/>
          </a:xfrm>
          <a:prstGeom prst="rect">
            <a:avLst/>
          </a:prstGeom>
          <a:solidFill>
            <a:srgbClr val="FFFFFF">
              <a:alpha val="39290"/>
            </a:srgbClr>
          </a:solidFill>
          <a:ln>
            <a:noFill/>
          </a:ln>
        </p:spPr>
        <p:txBody>
          <a:bodyPr spcFirstLastPara="1" wrap="square" lIns="121900" tIns="121900" rIns="121900" bIns="121900" anchor="ctr" anchorCtr="0">
            <a:noAutofit/>
          </a:bodyPr>
          <a:lstStyle/>
          <a:p>
            <a:endParaRPr lang="es-ES_tradnl" sz="2400" noProof="0" dirty="0"/>
          </a:p>
        </p:txBody>
      </p:sp>
      <p:sp>
        <p:nvSpPr>
          <p:cNvPr id="7" name="Google Shape;112;p20">
            <a:extLst>
              <a:ext uri="{FF2B5EF4-FFF2-40B4-BE49-F238E27FC236}">
                <a16:creationId xmlns:a16="http://schemas.microsoft.com/office/drawing/2014/main" id="{FA09C0C9-308F-A820-3535-57E883F67484}"/>
              </a:ext>
            </a:extLst>
          </p:cNvPr>
          <p:cNvSpPr/>
          <p:nvPr/>
        </p:nvSpPr>
        <p:spPr>
          <a:xfrm>
            <a:off x="3690000" y="4148715"/>
            <a:ext cx="4812000" cy="98800"/>
          </a:xfrm>
          <a:prstGeom prst="rect">
            <a:avLst/>
          </a:prstGeom>
          <a:solidFill>
            <a:srgbClr val="FFFFFF">
              <a:alpha val="39290"/>
            </a:srgbClr>
          </a:solidFill>
          <a:ln>
            <a:noFill/>
          </a:ln>
        </p:spPr>
        <p:txBody>
          <a:bodyPr spcFirstLastPara="1" wrap="square" lIns="121900" tIns="121900" rIns="121900" bIns="121900" anchor="ctr" anchorCtr="0">
            <a:noAutofit/>
          </a:bodyPr>
          <a:lstStyle/>
          <a:p>
            <a:endParaRPr lang="es-ES_tradnl" sz="2400" noProof="0" dirty="0"/>
          </a:p>
        </p:txBody>
      </p:sp>
    </p:spTree>
    <p:extLst>
      <p:ext uri="{BB962C8B-B14F-4D97-AF65-F5344CB8AC3E}">
        <p14:creationId xmlns:p14="http://schemas.microsoft.com/office/powerpoint/2010/main" val="2333966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6B3D6D0-89D6-346A-BA42-1D3D14BE2559}"/>
            </a:ext>
          </a:extLst>
        </p:cNvPr>
        <p:cNvGrpSpPr/>
        <p:nvPr/>
      </p:nvGrpSpPr>
      <p:grpSpPr>
        <a:xfrm>
          <a:off x="0" y="0"/>
          <a:ext cx="0" cy="0"/>
          <a:chOff x="0" y="0"/>
          <a:chExt cx="0" cy="0"/>
        </a:xfrm>
      </p:grpSpPr>
      <p:sp useBgFill="1">
        <p:nvSpPr>
          <p:cNvPr id="26" name="Slide Background">
            <a:extLst>
              <a:ext uri="{FF2B5EF4-FFF2-40B4-BE49-F238E27FC236}">
                <a16:creationId xmlns:a16="http://schemas.microsoft.com/office/drawing/2014/main" id="{36B1EC18-73F2-105D-F2E2-BC54E0F8C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28" name="Rectangle 27">
            <a:extLst>
              <a:ext uri="{FF2B5EF4-FFF2-40B4-BE49-F238E27FC236}">
                <a16:creationId xmlns:a16="http://schemas.microsoft.com/office/drawing/2014/main" id="{7A19AB05-482C-ED31-523E-4612C0E4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EA755A2F-4B33-0474-3C7E-D6C42BB07A5D}"/>
              </a:ext>
            </a:extLst>
          </p:cNvPr>
          <p:cNvSpPr>
            <a:spLocks noGrp="1"/>
          </p:cNvSpPr>
          <p:nvPr>
            <p:ph idx="1"/>
          </p:nvPr>
        </p:nvSpPr>
        <p:spPr>
          <a:xfrm>
            <a:off x="266700" y="1622425"/>
            <a:ext cx="6089173" cy="3613149"/>
          </a:xfrm>
        </p:spPr>
        <p:txBody>
          <a:bodyPr anchor="ctr">
            <a:noAutofit/>
          </a:bodyPr>
          <a:lstStyle/>
          <a:p>
            <a:pPr marL="0" indent="0">
              <a:lnSpc>
                <a:spcPct val="90000"/>
              </a:lnSpc>
              <a:buNone/>
            </a:pPr>
            <a:r>
              <a:rPr lang="es-CL" sz="2000" dirty="0"/>
              <a:t>Líder sindical: impulsó mancomunales, federaciones obreras y campañas por la educación popular.</a:t>
            </a:r>
            <a:br>
              <a:rPr lang="es-CL" sz="2000" dirty="0"/>
            </a:br>
            <a:endParaRPr lang="es-CL" sz="2000" dirty="0"/>
          </a:p>
          <a:p>
            <a:pPr marL="0" indent="0">
              <a:lnSpc>
                <a:spcPct val="90000"/>
              </a:lnSpc>
              <a:buNone/>
            </a:pPr>
            <a:r>
              <a:rPr lang="es-CL" sz="2000" dirty="0"/>
              <a:t>Proyecto político de representación electoral. </a:t>
            </a:r>
            <a:br>
              <a:rPr lang="es-CL" sz="2000" dirty="0"/>
            </a:br>
            <a:endParaRPr lang="es-CL" sz="2000" dirty="0"/>
          </a:p>
          <a:p>
            <a:pPr marL="0" indent="0">
              <a:lnSpc>
                <a:spcPct val="90000"/>
              </a:lnSpc>
              <a:buNone/>
            </a:pPr>
            <a:r>
              <a:rPr lang="es-CL" sz="2000" dirty="0"/>
              <a:t>Internacionalista: participó en debates globales del movimiento obrero, viajó a Argentina, Europa y la URSS.</a:t>
            </a:r>
            <a:br>
              <a:rPr lang="es-CL" sz="2000" dirty="0"/>
            </a:br>
            <a:endParaRPr lang="es-CL" sz="2000" dirty="0"/>
          </a:p>
          <a:p>
            <a:pPr marL="0" indent="0">
              <a:lnSpc>
                <a:spcPct val="90000"/>
              </a:lnSpc>
              <a:buNone/>
            </a:pPr>
            <a:r>
              <a:rPr lang="es-CL" sz="2000" dirty="0"/>
              <a:t>Diputado electo dos veces, aunque impedido de asumir por persecución política: reclamación electoral.</a:t>
            </a:r>
          </a:p>
          <a:p>
            <a:pPr marL="0" indent="0">
              <a:lnSpc>
                <a:spcPct val="90000"/>
              </a:lnSpc>
              <a:buNone/>
            </a:pPr>
            <a:endParaRPr lang="es-CL" sz="2000" dirty="0"/>
          </a:p>
          <a:p>
            <a:pPr marL="0" indent="0">
              <a:lnSpc>
                <a:spcPct val="90000"/>
              </a:lnSpc>
              <a:buNone/>
            </a:pPr>
            <a:r>
              <a:rPr lang="es-CL" sz="2000" dirty="0"/>
              <a:t>Muere el 19 de diciembre de 1924. Su legado fue la constitución de la prensa obrera, alfabetización popular, sindicalismo, bases del comunismo chileno y una ética política ligada a la justicia social.</a:t>
            </a:r>
          </a:p>
        </p:txBody>
      </p:sp>
      <p:pic>
        <p:nvPicPr>
          <p:cNvPr id="4" name="Imagen 3">
            <a:extLst>
              <a:ext uri="{FF2B5EF4-FFF2-40B4-BE49-F238E27FC236}">
                <a16:creationId xmlns:a16="http://schemas.microsoft.com/office/drawing/2014/main" id="{0997D77A-2CFB-7ACF-A566-A0343F8F148A}"/>
              </a:ext>
            </a:extLst>
          </p:cNvPr>
          <p:cNvPicPr>
            <a:picLocks noChangeAspect="1"/>
          </p:cNvPicPr>
          <p:nvPr/>
        </p:nvPicPr>
        <p:blipFill>
          <a:blip r:embed="rId2"/>
          <a:srcRect l="14254" r="19004"/>
          <a:stretch>
            <a:fillRect/>
          </a:stretch>
        </p:blipFill>
        <p:spPr>
          <a:xfrm>
            <a:off x="6355873" y="1"/>
            <a:ext cx="5842952" cy="6858000"/>
          </a:xfrm>
          <a:prstGeom prst="rect">
            <a:avLst/>
          </a:prstGeom>
        </p:spPr>
      </p:pic>
    </p:spTree>
    <p:extLst>
      <p:ext uri="{BB962C8B-B14F-4D97-AF65-F5344CB8AC3E}">
        <p14:creationId xmlns:p14="http://schemas.microsoft.com/office/powerpoint/2010/main" val="3095248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635682A-6D43-801D-6032-66E8C97310E7}"/>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1098F95D-5235-8EE2-F872-53F145F23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5" name="Título 4">
            <a:extLst>
              <a:ext uri="{FF2B5EF4-FFF2-40B4-BE49-F238E27FC236}">
                <a16:creationId xmlns:a16="http://schemas.microsoft.com/office/drawing/2014/main" id="{591941DA-6207-E740-9184-F8648FC46273}"/>
              </a:ext>
            </a:extLst>
          </p:cNvPr>
          <p:cNvSpPr>
            <a:spLocks noGrp="1"/>
          </p:cNvSpPr>
          <p:nvPr>
            <p:ph type="title"/>
          </p:nvPr>
        </p:nvSpPr>
        <p:spPr>
          <a:xfrm>
            <a:off x="1841348" y="258012"/>
            <a:ext cx="9888496" cy="900131"/>
          </a:xfrm>
        </p:spPr>
        <p:txBody>
          <a:bodyPr anchor="t">
            <a:normAutofit fontScale="90000"/>
          </a:bodyPr>
          <a:lstStyle/>
          <a:p>
            <a:pPr algn="l"/>
            <a:r>
              <a:rPr lang="es-ES_tradnl" sz="4000" noProof="0" dirty="0">
                <a:solidFill>
                  <a:schemeClr val="bg1"/>
                </a:solidFill>
                <a:latin typeface="Roboto" panose="02000000000000000000" pitchFamily="2" charset="0"/>
                <a:ea typeface="Roboto" panose="02000000000000000000" pitchFamily="2" charset="0"/>
                <a:cs typeface="Roboto" panose="02000000000000000000" pitchFamily="2" charset="0"/>
              </a:rPr>
              <a:t>“Progreso, miseria y la pregunta por la independencia: leyendo a Recabarren”</a:t>
            </a:r>
            <a:br>
              <a:rPr lang="es-ES_tradnl" sz="4000" noProof="0" dirty="0">
                <a:solidFill>
                  <a:schemeClr val="bg1"/>
                </a:solidFill>
                <a:latin typeface="Roboto" panose="02000000000000000000" pitchFamily="2" charset="0"/>
                <a:ea typeface="Roboto" panose="02000000000000000000" pitchFamily="2" charset="0"/>
                <a:cs typeface="Roboto" panose="02000000000000000000" pitchFamily="2" charset="0"/>
              </a:rPr>
            </a:br>
            <a:endParaRPr lang="es-ES_tradnl" sz="4000" noProof="0" dirty="0">
              <a:solidFill>
                <a:schemeClr val="bg1"/>
              </a:solidFill>
              <a:latin typeface="Roboto" panose="02000000000000000000" pitchFamily="2" charset="0"/>
              <a:ea typeface="Roboto" panose="02000000000000000000" pitchFamily="2" charset="0"/>
              <a:cs typeface="Roboto" panose="02000000000000000000" pitchFamily="2" charset="0"/>
            </a:endParaRPr>
          </a:p>
        </p:txBody>
      </p:sp>
      <p:sp>
        <p:nvSpPr>
          <p:cNvPr id="19" name="Rectangle 18">
            <a:extLst>
              <a:ext uri="{FF2B5EF4-FFF2-40B4-BE49-F238E27FC236}">
                <a16:creationId xmlns:a16="http://schemas.microsoft.com/office/drawing/2014/main" id="{A5CB19E8-4C53-5F0F-5CED-4A4E0E197C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21" name="Rectangle 20">
            <a:extLst>
              <a:ext uri="{FF2B5EF4-FFF2-40B4-BE49-F238E27FC236}">
                <a16:creationId xmlns:a16="http://schemas.microsoft.com/office/drawing/2014/main" id="{9FE20A42-72D1-FBEB-3746-47DC439CD9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3" name="Marcador de contenido 2">
            <a:extLst>
              <a:ext uri="{FF2B5EF4-FFF2-40B4-BE49-F238E27FC236}">
                <a16:creationId xmlns:a16="http://schemas.microsoft.com/office/drawing/2014/main" id="{5CD3E80C-7145-00E4-8F60-8967499AF54B}"/>
              </a:ext>
            </a:extLst>
          </p:cNvPr>
          <p:cNvSpPr>
            <a:spLocks noGrp="1"/>
          </p:cNvSpPr>
          <p:nvPr>
            <p:ph idx="1"/>
          </p:nvPr>
        </p:nvSpPr>
        <p:spPr>
          <a:xfrm>
            <a:off x="1156851" y="2010758"/>
            <a:ext cx="9880893" cy="4640657"/>
          </a:xfrm>
        </p:spPr>
        <p:txBody>
          <a:bodyPr>
            <a:normAutofit/>
          </a:bodyPr>
          <a:lstStyle/>
          <a:p>
            <a:pPr marL="0" lvl="0" indent="0">
              <a:buNone/>
            </a:pPr>
            <a:r>
              <a:rPr lang="es-CL" sz="2400" b="1" dirty="0">
                <a:latin typeface="Roboto" panose="02000000000000000000" pitchFamily="2" charset="0"/>
                <a:ea typeface="Roboto" panose="02000000000000000000" pitchFamily="2" charset="0"/>
                <a:cs typeface="Roboto" panose="02000000000000000000" pitchFamily="2" charset="0"/>
              </a:rPr>
              <a:t>Actividad:</a:t>
            </a:r>
          </a:p>
          <a:p>
            <a:pPr marL="0" lvl="0" indent="0">
              <a:buNone/>
            </a:pPr>
            <a:endParaRPr lang="es-CL" sz="2400" dirty="0">
              <a:latin typeface="Roboto" panose="02000000000000000000" pitchFamily="2" charset="0"/>
              <a:ea typeface="Roboto" panose="02000000000000000000" pitchFamily="2" charset="0"/>
              <a:cs typeface="Roboto" panose="02000000000000000000" pitchFamily="2" charset="0"/>
            </a:endParaRPr>
          </a:p>
          <a:p>
            <a:pPr marL="0" lvl="0" indent="0">
              <a:buNone/>
            </a:pPr>
            <a:r>
              <a:rPr lang="es-CL" sz="2400" dirty="0">
                <a:latin typeface="Roboto" panose="02000000000000000000" pitchFamily="2" charset="0"/>
                <a:ea typeface="Roboto" panose="02000000000000000000" pitchFamily="2" charset="0"/>
                <a:cs typeface="Roboto" panose="02000000000000000000" pitchFamily="2" charset="0"/>
              </a:rPr>
              <a:t>Lectura en el curso de extractos de una conferencia dictada por Luis Emilio Recabarren el 3 de septiembre de 1910, en Rengo, en ocasión del centenario de la Independencia de Chile.</a:t>
            </a:r>
          </a:p>
          <a:p>
            <a:pPr marL="0" lvl="0" indent="0">
              <a:buNone/>
            </a:pPr>
            <a:r>
              <a:rPr lang="es-CL" sz="2400" dirty="0">
                <a:latin typeface="Roboto" panose="02000000000000000000" pitchFamily="2" charset="0"/>
                <a:ea typeface="Roboto" panose="02000000000000000000" pitchFamily="2" charset="0"/>
                <a:cs typeface="Roboto" panose="02000000000000000000" pitchFamily="2" charset="0"/>
              </a:rPr>
              <a:t>Luis Emilio Recabarren criticó la independencia desde su realidad histórica. Desde su realidad y contexto histórico del país, ¿qué entienden por independencia? La respuesta más creativa va a tener décimas para el ensayo. </a:t>
            </a:r>
          </a:p>
          <a:p>
            <a:pPr marL="0" lvl="0" indent="0">
              <a:buNone/>
            </a:pPr>
            <a:endParaRPr lang="es-CL" sz="2400"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175618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CCBC65E4-9505-BECA-11F3-9649761B172A}"/>
              </a:ext>
            </a:extLst>
          </p:cNvPr>
          <p:cNvPicPr>
            <a:picLocks noChangeAspect="1"/>
          </p:cNvPicPr>
          <p:nvPr/>
        </p:nvPicPr>
        <p:blipFill>
          <a:blip r:embed="rId2"/>
          <a:stretch>
            <a:fillRect/>
          </a:stretch>
        </p:blipFill>
        <p:spPr>
          <a:xfrm>
            <a:off x="473000" y="476807"/>
            <a:ext cx="4258711" cy="1139958"/>
          </a:xfrm>
          <a:prstGeom prst="rect">
            <a:avLst/>
          </a:prstGeom>
        </p:spPr>
      </p:pic>
      <p:pic>
        <p:nvPicPr>
          <p:cNvPr id="9" name="Imagen 8">
            <a:extLst>
              <a:ext uri="{FF2B5EF4-FFF2-40B4-BE49-F238E27FC236}">
                <a16:creationId xmlns:a16="http://schemas.microsoft.com/office/drawing/2014/main" id="{19C161C2-F9C2-9542-0BC5-EF503C9CE838}"/>
              </a:ext>
            </a:extLst>
          </p:cNvPr>
          <p:cNvPicPr>
            <a:picLocks noChangeAspect="1"/>
          </p:cNvPicPr>
          <p:nvPr/>
        </p:nvPicPr>
        <p:blipFill>
          <a:blip r:embed="rId3"/>
          <a:stretch>
            <a:fillRect/>
          </a:stretch>
        </p:blipFill>
        <p:spPr>
          <a:xfrm>
            <a:off x="473000" y="1872153"/>
            <a:ext cx="4097240" cy="1693247"/>
          </a:xfrm>
          <a:prstGeom prst="rect">
            <a:avLst/>
          </a:prstGeom>
        </p:spPr>
      </p:pic>
      <p:pic>
        <p:nvPicPr>
          <p:cNvPr id="11" name="Imagen 10">
            <a:extLst>
              <a:ext uri="{FF2B5EF4-FFF2-40B4-BE49-F238E27FC236}">
                <a16:creationId xmlns:a16="http://schemas.microsoft.com/office/drawing/2014/main" id="{61D38BD8-DCF2-DCAF-6B4E-7A3DB632B6FF}"/>
              </a:ext>
            </a:extLst>
          </p:cNvPr>
          <p:cNvPicPr>
            <a:picLocks noChangeAspect="1"/>
          </p:cNvPicPr>
          <p:nvPr/>
        </p:nvPicPr>
        <p:blipFill>
          <a:blip r:embed="rId4"/>
          <a:stretch>
            <a:fillRect/>
          </a:stretch>
        </p:blipFill>
        <p:spPr>
          <a:xfrm>
            <a:off x="473000" y="3820788"/>
            <a:ext cx="4441797" cy="2058394"/>
          </a:xfrm>
          <a:prstGeom prst="rect">
            <a:avLst/>
          </a:prstGeom>
        </p:spPr>
      </p:pic>
      <p:pic>
        <p:nvPicPr>
          <p:cNvPr id="17" name="Imagen 16">
            <a:extLst>
              <a:ext uri="{FF2B5EF4-FFF2-40B4-BE49-F238E27FC236}">
                <a16:creationId xmlns:a16="http://schemas.microsoft.com/office/drawing/2014/main" id="{7F4F52BC-714B-6E82-787C-D63DE0677C13}"/>
              </a:ext>
            </a:extLst>
          </p:cNvPr>
          <p:cNvPicPr>
            <a:picLocks noChangeAspect="1"/>
          </p:cNvPicPr>
          <p:nvPr/>
        </p:nvPicPr>
        <p:blipFill>
          <a:blip r:embed="rId5"/>
          <a:stretch>
            <a:fillRect/>
          </a:stretch>
        </p:blipFill>
        <p:spPr>
          <a:xfrm>
            <a:off x="5360300" y="0"/>
            <a:ext cx="3869636" cy="6864883"/>
          </a:xfrm>
          <a:prstGeom prst="rect">
            <a:avLst/>
          </a:prstGeom>
        </p:spPr>
      </p:pic>
    </p:spTree>
    <p:extLst>
      <p:ext uri="{BB962C8B-B14F-4D97-AF65-F5344CB8AC3E}">
        <p14:creationId xmlns:p14="http://schemas.microsoft.com/office/powerpoint/2010/main" val="1309224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6CB6BB4-6F3B-438B-7A12-EE9185D4BDB8}"/>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18AEB7B6-C267-22F9-4A2E-91D5FE0503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5" name="Título 4">
            <a:extLst>
              <a:ext uri="{FF2B5EF4-FFF2-40B4-BE49-F238E27FC236}">
                <a16:creationId xmlns:a16="http://schemas.microsoft.com/office/drawing/2014/main" id="{E40F2C92-2582-1108-9271-30E2F4A5DD0D}"/>
              </a:ext>
            </a:extLst>
          </p:cNvPr>
          <p:cNvSpPr>
            <a:spLocks noGrp="1"/>
          </p:cNvSpPr>
          <p:nvPr>
            <p:ph type="title"/>
          </p:nvPr>
        </p:nvSpPr>
        <p:spPr>
          <a:xfrm>
            <a:off x="1155548" y="-219093"/>
            <a:ext cx="9888496" cy="900131"/>
          </a:xfrm>
        </p:spPr>
        <p:txBody>
          <a:bodyPr anchor="t">
            <a:normAutofit fontScale="90000"/>
          </a:bodyPr>
          <a:lstStyle/>
          <a:p>
            <a:pPr algn="l"/>
            <a:r>
              <a:rPr lang="es-ES_tradnl" sz="4000" noProof="0" dirty="0">
                <a:solidFill>
                  <a:schemeClr val="bg1"/>
                </a:solidFill>
              </a:rPr>
              <a:t> </a:t>
            </a:r>
            <a:br>
              <a:rPr lang="es-ES_tradnl" sz="4000" noProof="0" dirty="0">
                <a:solidFill>
                  <a:schemeClr val="bg1"/>
                </a:solidFill>
              </a:rPr>
            </a:br>
            <a:r>
              <a:rPr lang="es-ES_tradnl" sz="4000" noProof="0" dirty="0">
                <a:solidFill>
                  <a:schemeClr val="bg1"/>
                </a:solidFill>
              </a:rPr>
              <a:t>Régimen Parlamentario o Crisis del Régimen Liberal (1891–1925)</a:t>
            </a:r>
            <a:br>
              <a:rPr lang="es-ES_tradnl" sz="4000" noProof="0" dirty="0">
                <a:solidFill>
                  <a:schemeClr val="bg1"/>
                </a:solidFill>
              </a:rPr>
            </a:br>
            <a:endParaRPr lang="es-ES_tradnl" sz="4000" noProof="0" dirty="0">
              <a:solidFill>
                <a:schemeClr val="bg1"/>
              </a:solidFill>
            </a:endParaRPr>
          </a:p>
        </p:txBody>
      </p:sp>
      <p:sp>
        <p:nvSpPr>
          <p:cNvPr id="19" name="Rectangle 18">
            <a:extLst>
              <a:ext uri="{FF2B5EF4-FFF2-40B4-BE49-F238E27FC236}">
                <a16:creationId xmlns:a16="http://schemas.microsoft.com/office/drawing/2014/main" id="{5BCB194D-0BC3-5FFF-1ABA-C8FDA96C44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21" name="Rectangle 20">
            <a:extLst>
              <a:ext uri="{FF2B5EF4-FFF2-40B4-BE49-F238E27FC236}">
                <a16:creationId xmlns:a16="http://schemas.microsoft.com/office/drawing/2014/main" id="{6D306952-B32A-CD28-F41B-855EDC0C1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3" name="Marcador de contenido 2">
            <a:extLst>
              <a:ext uri="{FF2B5EF4-FFF2-40B4-BE49-F238E27FC236}">
                <a16:creationId xmlns:a16="http://schemas.microsoft.com/office/drawing/2014/main" id="{6B1A6EE5-8D3F-A40A-2AC7-DEABC83D92BB}"/>
              </a:ext>
            </a:extLst>
          </p:cNvPr>
          <p:cNvSpPr>
            <a:spLocks noGrp="1"/>
          </p:cNvSpPr>
          <p:nvPr>
            <p:ph idx="1"/>
          </p:nvPr>
        </p:nvSpPr>
        <p:spPr>
          <a:xfrm>
            <a:off x="1155548" y="2217343"/>
            <a:ext cx="9880893" cy="3959619"/>
          </a:xfrm>
        </p:spPr>
        <p:txBody>
          <a:bodyPr>
            <a:normAutofit fontScale="92500" lnSpcReduction="20000"/>
          </a:bodyPr>
          <a:lstStyle/>
          <a:p>
            <a:pPr lvl="0"/>
            <a:r>
              <a:rPr lang="en-CL" sz="2400" b="1" dirty="0"/>
              <a:t>Prolongación del orden natural:</a:t>
            </a:r>
            <a:r>
              <a:rPr lang="en-CL" sz="2400" dirty="0"/>
              <a:t> Se buscó legitimar el régimen relacionando la estabilidad con la naturaleza misma de Chile. El autoritarismo se transformó en una “prolongación civil del orden natural”, lo que implicaba que su predominio político era inmutable.</a:t>
            </a:r>
          </a:p>
          <a:p>
            <a:pPr lvl="0"/>
            <a:r>
              <a:rPr lang="en-CL" sz="2400" b="1" dirty="0"/>
              <a:t>Excepcionalidad chilena:</a:t>
            </a:r>
            <a:r>
              <a:rPr lang="en-CL" sz="2400" dirty="0"/>
              <a:t> Se difundió la noción de Chile como una nación estable donde imperaban la ley y el orden, un verdadero “asilo contra la opresión” en medio de la América convulsionada. Esta estabilidad fue el rasgo esgrimido para distinguir a Chile de las demás repúblicas americanas en el siglo XIX.</a:t>
            </a:r>
          </a:p>
          <a:p>
            <a:pPr lvl="0"/>
            <a:r>
              <a:rPr lang="en-CL" sz="2400" b="1" dirty="0"/>
              <a:t>El precio del orden:</a:t>
            </a:r>
            <a:r>
              <a:rPr lang="en-CL" sz="2400" dirty="0"/>
              <a:t> La estabilidad se logró mediante el autoritarismo, que implicó modalidades represivas (estados de excepción, prisiones arbitrarias, censura) contra la “anarquía” y los opositores liberales. Portales, aunque ajeno a las teorías, actuó de forma personalista y autoritaria, sin importarle pasar por encima de la ley para imponer el orden.</a:t>
            </a:r>
          </a:p>
          <a:p>
            <a:pPr marL="0" indent="0">
              <a:lnSpc>
                <a:spcPct val="90000"/>
              </a:lnSpc>
              <a:buNone/>
            </a:pPr>
            <a:br>
              <a:rPr lang="es-ES_tradnl" sz="1000" noProof="0" dirty="0"/>
            </a:br>
            <a:endParaRPr lang="es-ES_tradnl" sz="1000" noProof="0" dirty="0"/>
          </a:p>
        </p:txBody>
      </p:sp>
    </p:spTree>
    <p:extLst>
      <p:ext uri="{BB962C8B-B14F-4D97-AF65-F5344CB8AC3E}">
        <p14:creationId xmlns:p14="http://schemas.microsoft.com/office/powerpoint/2010/main" val="2801436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1C6D5E1-EB78-211C-66AD-679F7CA9E407}"/>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619F000A-34B2-D34E-65BF-FA89A8F033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5" name="Título 4">
            <a:extLst>
              <a:ext uri="{FF2B5EF4-FFF2-40B4-BE49-F238E27FC236}">
                <a16:creationId xmlns:a16="http://schemas.microsoft.com/office/drawing/2014/main" id="{885C927F-46A1-D903-FB48-CFD59F865E3A}"/>
              </a:ext>
            </a:extLst>
          </p:cNvPr>
          <p:cNvSpPr>
            <a:spLocks noGrp="1"/>
          </p:cNvSpPr>
          <p:nvPr>
            <p:ph type="title"/>
          </p:nvPr>
        </p:nvSpPr>
        <p:spPr>
          <a:xfrm>
            <a:off x="1155548" y="-219093"/>
            <a:ext cx="9888496" cy="900131"/>
          </a:xfrm>
        </p:spPr>
        <p:txBody>
          <a:bodyPr anchor="t">
            <a:normAutofit fontScale="90000"/>
          </a:bodyPr>
          <a:lstStyle/>
          <a:p>
            <a:pPr algn="l"/>
            <a:r>
              <a:rPr lang="es-ES_tradnl" sz="4000" noProof="0" dirty="0">
                <a:solidFill>
                  <a:schemeClr val="bg1"/>
                </a:solidFill>
              </a:rPr>
              <a:t> </a:t>
            </a:r>
            <a:br>
              <a:rPr lang="es-ES_tradnl" sz="4000" noProof="0" dirty="0">
                <a:solidFill>
                  <a:schemeClr val="bg1"/>
                </a:solidFill>
              </a:rPr>
            </a:br>
            <a:r>
              <a:rPr lang="es-ES_tradnl" sz="4000" noProof="0" dirty="0">
                <a:solidFill>
                  <a:schemeClr val="bg1"/>
                </a:solidFill>
              </a:rPr>
              <a:t>Régimen Parlamentario o Crisis del Régimen Liberal (1891–1925)</a:t>
            </a:r>
            <a:br>
              <a:rPr lang="es-ES_tradnl" sz="4000" noProof="0" dirty="0">
                <a:solidFill>
                  <a:schemeClr val="bg1"/>
                </a:solidFill>
              </a:rPr>
            </a:br>
            <a:endParaRPr lang="es-ES_tradnl" sz="4000" noProof="0" dirty="0">
              <a:solidFill>
                <a:schemeClr val="bg1"/>
              </a:solidFill>
            </a:endParaRPr>
          </a:p>
        </p:txBody>
      </p:sp>
      <p:sp>
        <p:nvSpPr>
          <p:cNvPr id="19" name="Rectangle 18">
            <a:extLst>
              <a:ext uri="{FF2B5EF4-FFF2-40B4-BE49-F238E27FC236}">
                <a16:creationId xmlns:a16="http://schemas.microsoft.com/office/drawing/2014/main" id="{A1896D52-66E1-5D6A-78A0-4A962B55E0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21" name="Rectangle 20">
            <a:extLst>
              <a:ext uri="{FF2B5EF4-FFF2-40B4-BE49-F238E27FC236}">
                <a16:creationId xmlns:a16="http://schemas.microsoft.com/office/drawing/2014/main" id="{65DB855C-8884-1DFD-4633-199AB1DDF2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3" name="Marcador de contenido 2">
            <a:extLst>
              <a:ext uri="{FF2B5EF4-FFF2-40B4-BE49-F238E27FC236}">
                <a16:creationId xmlns:a16="http://schemas.microsoft.com/office/drawing/2014/main" id="{28128C07-28E7-1200-602A-ACE2454C5CF5}"/>
              </a:ext>
            </a:extLst>
          </p:cNvPr>
          <p:cNvSpPr>
            <a:spLocks noGrp="1"/>
          </p:cNvSpPr>
          <p:nvPr>
            <p:ph idx="1"/>
          </p:nvPr>
        </p:nvSpPr>
        <p:spPr>
          <a:xfrm>
            <a:off x="1155548" y="2217343"/>
            <a:ext cx="9880893" cy="3959619"/>
          </a:xfrm>
        </p:spPr>
        <p:txBody>
          <a:bodyPr>
            <a:normAutofit/>
          </a:bodyPr>
          <a:lstStyle/>
          <a:p>
            <a:pPr marL="0" lvl="0" indent="0">
              <a:buNone/>
            </a:pPr>
            <a:r>
              <a:rPr lang="es-CL" sz="2400" dirty="0"/>
              <a:t>Durante este período, el Congreso -controlado por un grupo muy reducido de familias oligárquicas- se convirtió en el verdadero centro del poder político en Chile. Los parlamentarios podían derribar ministros con facilidad, lo que produjo una rotación frenética de gabinetes y una parálisis casi permanente del Ejecutivo. Las decisiones de largo plazo quedaron atrapadas en disputas entre partidos de élite, mientras la oligarquía concentraba simultáneamente el poder político y los beneficios económicos del modelo exportador del salitre. Fue un sistema estable para los de arriba, e inmóvil para todos los demás.</a:t>
            </a:r>
            <a:br>
              <a:rPr lang="es-ES_tradnl" sz="1000" noProof="0" dirty="0"/>
            </a:br>
            <a:endParaRPr lang="es-ES_tradnl" sz="1000" noProof="0" dirty="0"/>
          </a:p>
        </p:txBody>
      </p:sp>
    </p:spTree>
    <p:extLst>
      <p:ext uri="{BB962C8B-B14F-4D97-AF65-F5344CB8AC3E}">
        <p14:creationId xmlns:p14="http://schemas.microsoft.com/office/powerpoint/2010/main" val="1922822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9C987F6-7671-CC79-A456-C4E9C4C1D690}"/>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7F460AD4-C1E2-F377-CEB3-BE400FFBD2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5" name="Título 4">
            <a:extLst>
              <a:ext uri="{FF2B5EF4-FFF2-40B4-BE49-F238E27FC236}">
                <a16:creationId xmlns:a16="http://schemas.microsoft.com/office/drawing/2014/main" id="{F51D8DA2-3B0E-AFA8-53C8-B76A1602E7C9}"/>
              </a:ext>
            </a:extLst>
          </p:cNvPr>
          <p:cNvSpPr>
            <a:spLocks noGrp="1"/>
          </p:cNvSpPr>
          <p:nvPr>
            <p:ph type="title"/>
          </p:nvPr>
        </p:nvSpPr>
        <p:spPr>
          <a:xfrm>
            <a:off x="1155548" y="-219093"/>
            <a:ext cx="9888496" cy="900131"/>
          </a:xfrm>
        </p:spPr>
        <p:txBody>
          <a:bodyPr anchor="t">
            <a:normAutofit fontScale="90000"/>
          </a:bodyPr>
          <a:lstStyle/>
          <a:p>
            <a:pPr algn="l"/>
            <a:r>
              <a:rPr lang="es-ES_tradnl" sz="4000" noProof="0" dirty="0">
                <a:solidFill>
                  <a:schemeClr val="bg1"/>
                </a:solidFill>
              </a:rPr>
              <a:t> </a:t>
            </a:r>
            <a:br>
              <a:rPr lang="es-ES_tradnl" sz="4000" noProof="0" dirty="0">
                <a:solidFill>
                  <a:schemeClr val="bg1"/>
                </a:solidFill>
              </a:rPr>
            </a:br>
            <a:r>
              <a:rPr lang="es-ES_tradnl" sz="4000" noProof="0" dirty="0">
                <a:solidFill>
                  <a:schemeClr val="bg1"/>
                </a:solidFill>
              </a:rPr>
              <a:t>Cuestión social</a:t>
            </a:r>
            <a:br>
              <a:rPr lang="es-ES_tradnl" sz="4000" noProof="0" dirty="0">
                <a:solidFill>
                  <a:schemeClr val="bg1"/>
                </a:solidFill>
              </a:rPr>
            </a:br>
            <a:endParaRPr lang="es-ES_tradnl" sz="4000" noProof="0" dirty="0">
              <a:solidFill>
                <a:schemeClr val="bg1"/>
              </a:solidFill>
            </a:endParaRPr>
          </a:p>
        </p:txBody>
      </p:sp>
      <p:sp>
        <p:nvSpPr>
          <p:cNvPr id="19" name="Rectangle 18">
            <a:extLst>
              <a:ext uri="{FF2B5EF4-FFF2-40B4-BE49-F238E27FC236}">
                <a16:creationId xmlns:a16="http://schemas.microsoft.com/office/drawing/2014/main" id="{4D219591-D4AD-80BA-055A-C3657851D1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21" name="Rectangle 20">
            <a:extLst>
              <a:ext uri="{FF2B5EF4-FFF2-40B4-BE49-F238E27FC236}">
                <a16:creationId xmlns:a16="http://schemas.microsoft.com/office/drawing/2014/main" id="{A1303170-C4A4-8AFC-D1CF-93D6B7A9FE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3" name="Marcador de contenido 2">
            <a:extLst>
              <a:ext uri="{FF2B5EF4-FFF2-40B4-BE49-F238E27FC236}">
                <a16:creationId xmlns:a16="http://schemas.microsoft.com/office/drawing/2014/main" id="{3683D5D5-21CC-5E1F-54C2-CDC546A30682}"/>
              </a:ext>
            </a:extLst>
          </p:cNvPr>
          <p:cNvSpPr>
            <a:spLocks noGrp="1"/>
          </p:cNvSpPr>
          <p:nvPr>
            <p:ph idx="1"/>
          </p:nvPr>
        </p:nvSpPr>
        <p:spPr>
          <a:xfrm>
            <a:off x="1155548" y="2217343"/>
            <a:ext cx="9880893" cy="3959619"/>
          </a:xfrm>
        </p:spPr>
        <p:txBody>
          <a:bodyPr>
            <a:normAutofit/>
          </a:bodyPr>
          <a:lstStyle/>
          <a:p>
            <a:pPr marL="0" lvl="0" indent="0">
              <a:buNone/>
            </a:pPr>
            <a:r>
              <a:rPr lang="es-CL" sz="2400" dirty="0"/>
              <a:t>La cuestión social es el nombre que dieron los contemporáneos al </a:t>
            </a:r>
            <a:r>
              <a:rPr lang="es-CL" sz="2400" b="1" dirty="0"/>
              <a:t>conjunto de problemas sociales que estallaron en Chile entre fines del siglo XIX y comienzos del XX</a:t>
            </a:r>
            <a:r>
              <a:rPr lang="es-CL" sz="2400" dirty="0"/>
              <a:t>, cuando el país se modernizaba hacia afuera pero dejaba a la mayoría viviendo en condiciones precarias.</a:t>
            </a:r>
          </a:p>
          <a:p>
            <a:pPr marL="0" lvl="0" indent="0">
              <a:buNone/>
            </a:pPr>
            <a:endParaRPr lang="es-CL" sz="2400" noProof="0" dirty="0"/>
          </a:p>
          <a:p>
            <a:pPr marL="0" indent="0">
              <a:buNone/>
            </a:pPr>
            <a:r>
              <a:rPr lang="es-CL" sz="2400" dirty="0"/>
              <a:t>Fue la fractura entre un país que crecía económicamente y una población trabajadora que seguía viviendo como si ese progreso no existiera. El crecimiento del salitre, el auge urbano y la industrialización temprana acelerada, pero dispar. </a:t>
            </a:r>
            <a:endParaRPr lang="es-ES_tradnl" sz="1000" noProof="0" dirty="0"/>
          </a:p>
        </p:txBody>
      </p:sp>
    </p:spTree>
    <p:extLst>
      <p:ext uri="{BB962C8B-B14F-4D97-AF65-F5344CB8AC3E}">
        <p14:creationId xmlns:p14="http://schemas.microsoft.com/office/powerpoint/2010/main" val="653805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79A315E-8810-0FEE-A479-A859B0C1C3C5}"/>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B31436A7-7743-B3E3-B00A-10D6F8D9AA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5" name="Título 4">
            <a:extLst>
              <a:ext uri="{FF2B5EF4-FFF2-40B4-BE49-F238E27FC236}">
                <a16:creationId xmlns:a16="http://schemas.microsoft.com/office/drawing/2014/main" id="{B2E6AA2E-4ED9-CDF3-DB7A-C9159F6B54EA}"/>
              </a:ext>
            </a:extLst>
          </p:cNvPr>
          <p:cNvSpPr>
            <a:spLocks noGrp="1"/>
          </p:cNvSpPr>
          <p:nvPr>
            <p:ph type="title"/>
          </p:nvPr>
        </p:nvSpPr>
        <p:spPr>
          <a:xfrm>
            <a:off x="1155548" y="-219093"/>
            <a:ext cx="9888496" cy="900131"/>
          </a:xfrm>
        </p:spPr>
        <p:txBody>
          <a:bodyPr anchor="t">
            <a:normAutofit fontScale="90000"/>
          </a:bodyPr>
          <a:lstStyle/>
          <a:p>
            <a:pPr algn="l"/>
            <a:r>
              <a:rPr lang="es-ES_tradnl" sz="4000" noProof="0" dirty="0">
                <a:solidFill>
                  <a:schemeClr val="bg1"/>
                </a:solidFill>
              </a:rPr>
              <a:t> </a:t>
            </a:r>
            <a:br>
              <a:rPr lang="es-ES_tradnl" sz="4000" noProof="0" dirty="0">
                <a:solidFill>
                  <a:schemeClr val="bg1"/>
                </a:solidFill>
              </a:rPr>
            </a:br>
            <a:r>
              <a:rPr lang="es-ES_tradnl" sz="4000" noProof="0" dirty="0">
                <a:solidFill>
                  <a:schemeClr val="bg1"/>
                </a:solidFill>
              </a:rPr>
              <a:t>Cuestión social</a:t>
            </a:r>
            <a:br>
              <a:rPr lang="es-ES_tradnl" sz="4000" noProof="0" dirty="0">
                <a:solidFill>
                  <a:schemeClr val="bg1"/>
                </a:solidFill>
              </a:rPr>
            </a:br>
            <a:endParaRPr lang="es-ES_tradnl" sz="4000" noProof="0" dirty="0">
              <a:solidFill>
                <a:schemeClr val="bg1"/>
              </a:solidFill>
            </a:endParaRPr>
          </a:p>
        </p:txBody>
      </p:sp>
      <p:sp>
        <p:nvSpPr>
          <p:cNvPr id="19" name="Rectangle 18">
            <a:extLst>
              <a:ext uri="{FF2B5EF4-FFF2-40B4-BE49-F238E27FC236}">
                <a16:creationId xmlns:a16="http://schemas.microsoft.com/office/drawing/2014/main" id="{346BDE06-E913-8AD5-2314-24BAECF02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21" name="Rectangle 20">
            <a:extLst>
              <a:ext uri="{FF2B5EF4-FFF2-40B4-BE49-F238E27FC236}">
                <a16:creationId xmlns:a16="http://schemas.microsoft.com/office/drawing/2014/main" id="{3BA11557-45F2-63AE-DB4A-7A7BE3F78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3" name="Marcador de contenido 2">
            <a:extLst>
              <a:ext uri="{FF2B5EF4-FFF2-40B4-BE49-F238E27FC236}">
                <a16:creationId xmlns:a16="http://schemas.microsoft.com/office/drawing/2014/main" id="{A79590B6-0066-79B3-229D-B722081E6B2E}"/>
              </a:ext>
            </a:extLst>
          </p:cNvPr>
          <p:cNvSpPr>
            <a:spLocks noGrp="1"/>
          </p:cNvSpPr>
          <p:nvPr>
            <p:ph idx="1"/>
          </p:nvPr>
        </p:nvSpPr>
        <p:spPr>
          <a:xfrm>
            <a:off x="1155548" y="2217343"/>
            <a:ext cx="9880893" cy="3959619"/>
          </a:xfrm>
        </p:spPr>
        <p:txBody>
          <a:bodyPr>
            <a:normAutofit lnSpcReduction="10000"/>
          </a:bodyPr>
          <a:lstStyle/>
          <a:p>
            <a:pPr marL="0" lvl="0" indent="0">
              <a:buNone/>
            </a:pPr>
            <a:r>
              <a:rPr lang="es-CL" sz="2400" dirty="0"/>
              <a:t>El fenómeno abarca varias capas superpuestas:</a:t>
            </a:r>
          </a:p>
          <a:p>
            <a:pPr marL="0" lvl="0" indent="0">
              <a:buNone/>
            </a:pPr>
            <a:r>
              <a:rPr lang="es-CL" sz="2400" dirty="0"/>
              <a:t>- Condiciones de vida indignas: hacinamiento en conventillos sin agua ni alcantarillado, enfermedades que barrieron con los sectores populares, mortalidad altísima.</a:t>
            </a:r>
          </a:p>
          <a:p>
            <a:pPr marL="0" lvl="0" indent="0">
              <a:buNone/>
            </a:pPr>
            <a:r>
              <a:rPr lang="es-CL" sz="2400" dirty="0"/>
              <a:t>- Jornadas laborales extenuantes: 12 a 14 horas en minas y fábricas, salarios que se devaluaban por la inflación y ningún sistema de protección social.</a:t>
            </a:r>
          </a:p>
          <a:p>
            <a:pPr marL="0" lvl="0" indent="0">
              <a:buNone/>
            </a:pPr>
            <a:r>
              <a:rPr lang="es-CL" sz="2400" dirty="0"/>
              <a:t>- Migración masiva campo-ciudad que generó cinturones de pobreza.</a:t>
            </a:r>
          </a:p>
          <a:p>
            <a:pPr marL="0" lvl="0" indent="0">
              <a:buNone/>
            </a:pPr>
            <a:r>
              <a:rPr lang="es-CL" sz="2400" dirty="0"/>
              <a:t>- Incapacidad del Estado oligárquico para reconocer o atender estos problemas, atrapado en disputas parlamentarias y una estructura política diseñada para proteger a unos pocos.</a:t>
            </a:r>
          </a:p>
        </p:txBody>
      </p:sp>
    </p:spTree>
    <p:extLst>
      <p:ext uri="{BB962C8B-B14F-4D97-AF65-F5344CB8AC3E}">
        <p14:creationId xmlns:p14="http://schemas.microsoft.com/office/powerpoint/2010/main" val="1495891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0CAE4A0-7F97-F78F-DF51-CB2ED271C097}"/>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B1E89A5C-8FBC-525C-D534-27BC582BFA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5" name="Título 4">
            <a:extLst>
              <a:ext uri="{FF2B5EF4-FFF2-40B4-BE49-F238E27FC236}">
                <a16:creationId xmlns:a16="http://schemas.microsoft.com/office/drawing/2014/main" id="{AD2BDC7D-96D9-7844-A99A-AC251C2B4C2E}"/>
              </a:ext>
            </a:extLst>
          </p:cNvPr>
          <p:cNvSpPr>
            <a:spLocks noGrp="1"/>
          </p:cNvSpPr>
          <p:nvPr>
            <p:ph type="title"/>
          </p:nvPr>
        </p:nvSpPr>
        <p:spPr>
          <a:xfrm>
            <a:off x="1155548" y="-219093"/>
            <a:ext cx="9888496" cy="900131"/>
          </a:xfrm>
        </p:spPr>
        <p:txBody>
          <a:bodyPr anchor="t">
            <a:normAutofit fontScale="90000"/>
          </a:bodyPr>
          <a:lstStyle/>
          <a:p>
            <a:pPr algn="l"/>
            <a:r>
              <a:rPr lang="es-ES_tradnl" sz="4000" noProof="0" dirty="0">
                <a:solidFill>
                  <a:schemeClr val="bg1"/>
                </a:solidFill>
              </a:rPr>
              <a:t> </a:t>
            </a:r>
            <a:br>
              <a:rPr lang="es-ES_tradnl" sz="4000" noProof="0" dirty="0">
                <a:solidFill>
                  <a:schemeClr val="bg1"/>
                </a:solidFill>
              </a:rPr>
            </a:br>
            <a:r>
              <a:rPr lang="es-ES_tradnl" sz="4000" noProof="0" dirty="0">
                <a:solidFill>
                  <a:schemeClr val="bg1"/>
                </a:solidFill>
              </a:rPr>
              <a:t>Cuestión social</a:t>
            </a:r>
            <a:br>
              <a:rPr lang="es-ES_tradnl" sz="4000" noProof="0" dirty="0">
                <a:solidFill>
                  <a:schemeClr val="bg1"/>
                </a:solidFill>
              </a:rPr>
            </a:br>
            <a:endParaRPr lang="es-ES_tradnl" sz="4000" noProof="0" dirty="0">
              <a:solidFill>
                <a:schemeClr val="bg1"/>
              </a:solidFill>
            </a:endParaRPr>
          </a:p>
        </p:txBody>
      </p:sp>
      <p:sp>
        <p:nvSpPr>
          <p:cNvPr id="19" name="Rectangle 18">
            <a:extLst>
              <a:ext uri="{FF2B5EF4-FFF2-40B4-BE49-F238E27FC236}">
                <a16:creationId xmlns:a16="http://schemas.microsoft.com/office/drawing/2014/main" id="{1A585712-EB4C-1064-853A-628A123D3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21" name="Rectangle 20">
            <a:extLst>
              <a:ext uri="{FF2B5EF4-FFF2-40B4-BE49-F238E27FC236}">
                <a16:creationId xmlns:a16="http://schemas.microsoft.com/office/drawing/2014/main" id="{2B315C9D-8DB4-06D4-7B01-A8D606A2C2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
        <p:nvSpPr>
          <p:cNvPr id="3" name="Marcador de contenido 2">
            <a:extLst>
              <a:ext uri="{FF2B5EF4-FFF2-40B4-BE49-F238E27FC236}">
                <a16:creationId xmlns:a16="http://schemas.microsoft.com/office/drawing/2014/main" id="{323C5249-6228-776C-5B3E-62910DB45E31}"/>
              </a:ext>
            </a:extLst>
          </p:cNvPr>
          <p:cNvSpPr>
            <a:spLocks noGrp="1"/>
          </p:cNvSpPr>
          <p:nvPr>
            <p:ph idx="1"/>
          </p:nvPr>
        </p:nvSpPr>
        <p:spPr>
          <a:xfrm>
            <a:off x="1155548" y="2217343"/>
            <a:ext cx="9880893" cy="3959619"/>
          </a:xfrm>
        </p:spPr>
        <p:txBody>
          <a:bodyPr>
            <a:normAutofit/>
          </a:bodyPr>
          <a:lstStyle/>
          <a:p>
            <a:pPr marL="0" lvl="0" indent="0">
              <a:buNone/>
            </a:pPr>
            <a:r>
              <a:rPr lang="es-CL" sz="2400" dirty="0"/>
              <a:t>El fenómeno abarca varias capas superpuestas:</a:t>
            </a:r>
          </a:p>
          <a:p>
            <a:pPr lvl="0">
              <a:buFontTx/>
              <a:buChar char="-"/>
            </a:pPr>
            <a:r>
              <a:rPr lang="es-CL" sz="2400" dirty="0"/>
              <a:t>Condiciones de vida</a:t>
            </a:r>
          </a:p>
          <a:p>
            <a:pPr lvl="0">
              <a:buFontTx/>
              <a:buChar char="-"/>
            </a:pPr>
            <a:endParaRPr lang="es-CL" sz="2400" dirty="0"/>
          </a:p>
          <a:p>
            <a:pPr>
              <a:buFontTx/>
              <a:buChar char="-"/>
            </a:pPr>
            <a:r>
              <a:rPr lang="es-CL" sz="2400" dirty="0"/>
              <a:t>Evidencia de que el modelo liberal oligárquico no podía sostener la presión urbana, obrera y demográfica que él mismo había producido. Por eso abrió la puerta a nuevas ideas: el mutualismo, el obrerismo, el socialismo de Estado, el anarquismo, el marxismo, los primeros partidos populares.</a:t>
            </a:r>
          </a:p>
        </p:txBody>
      </p:sp>
    </p:spTree>
    <p:extLst>
      <p:ext uri="{BB962C8B-B14F-4D97-AF65-F5344CB8AC3E}">
        <p14:creationId xmlns:p14="http://schemas.microsoft.com/office/powerpoint/2010/main" val="1636928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Imagen 2">
            <a:extLst>
              <a:ext uri="{FF2B5EF4-FFF2-40B4-BE49-F238E27FC236}">
                <a16:creationId xmlns:a16="http://schemas.microsoft.com/office/drawing/2014/main" id="{D6617364-5397-0425-C808-8108A42B6722}"/>
              </a:ext>
            </a:extLst>
          </p:cNvPr>
          <p:cNvPicPr>
            <a:picLocks noChangeAspect="1"/>
          </p:cNvPicPr>
          <p:nvPr/>
        </p:nvPicPr>
        <p:blipFill>
          <a:blip r:embed="rId2"/>
          <a:srcRect t="9340" b="15674"/>
          <a:stretch>
            <a:fillRect/>
          </a:stretch>
        </p:blipFill>
        <p:spPr>
          <a:xfrm>
            <a:off x="-1504" y="1282"/>
            <a:ext cx="12191980" cy="6856718"/>
          </a:xfrm>
          <a:prstGeom prst="rect">
            <a:avLst/>
          </a:prstGeom>
        </p:spPr>
      </p:pic>
      <p:sp>
        <p:nvSpPr>
          <p:cNvPr id="4" name="CuadroTexto 3">
            <a:extLst>
              <a:ext uri="{FF2B5EF4-FFF2-40B4-BE49-F238E27FC236}">
                <a16:creationId xmlns:a16="http://schemas.microsoft.com/office/drawing/2014/main" id="{9F9C66FD-6C9C-59B6-01C0-82C0AE3E8885}"/>
              </a:ext>
            </a:extLst>
          </p:cNvPr>
          <p:cNvSpPr txBox="1"/>
          <p:nvPr/>
        </p:nvSpPr>
        <p:spPr>
          <a:xfrm>
            <a:off x="9179072" y="2951946"/>
            <a:ext cx="3011404" cy="954107"/>
          </a:xfrm>
          <a:prstGeom prst="rect">
            <a:avLst/>
          </a:prstGeom>
          <a:solidFill>
            <a:schemeClr val="tx1">
              <a:lumMod val="50000"/>
              <a:lumOff val="50000"/>
            </a:schemeClr>
          </a:solidFill>
        </p:spPr>
        <p:txBody>
          <a:bodyPr wrap="square" rtlCol="0">
            <a:spAutoFit/>
          </a:bodyPr>
          <a:lstStyle/>
          <a:p>
            <a:r>
              <a:rPr lang="es-CL" sz="2800" dirty="0">
                <a:solidFill>
                  <a:schemeClr val="bg1"/>
                </a:solidFill>
                <a:latin typeface="Roboto" panose="02000000000000000000" pitchFamily="2" charset="0"/>
                <a:ea typeface="Roboto" panose="02000000000000000000" pitchFamily="2" charset="0"/>
                <a:cs typeface="Roboto" panose="02000000000000000000" pitchFamily="2" charset="0"/>
              </a:rPr>
              <a:t>LUIS EMILIO RECABARREN</a:t>
            </a:r>
          </a:p>
        </p:txBody>
      </p:sp>
    </p:spTree>
    <p:extLst>
      <p:ext uri="{BB962C8B-B14F-4D97-AF65-F5344CB8AC3E}">
        <p14:creationId xmlns:p14="http://schemas.microsoft.com/office/powerpoint/2010/main" val="817468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E908DF-CDC8-56C2-BF7A-5AB8F25358C3}"/>
            </a:ext>
          </a:extLst>
        </p:cNvPr>
        <p:cNvGrpSpPr/>
        <p:nvPr/>
      </p:nvGrpSpPr>
      <p:grpSpPr>
        <a:xfrm>
          <a:off x="0" y="0"/>
          <a:ext cx="0" cy="0"/>
          <a:chOff x="0" y="0"/>
          <a:chExt cx="0" cy="0"/>
        </a:xfrm>
      </p:grpSpPr>
      <p:sp useBgFill="1">
        <p:nvSpPr>
          <p:cNvPr id="26"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28" name="Rectangle 27">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CE2CAC66-85A6-206D-A445-873B504687B7}"/>
              </a:ext>
            </a:extLst>
          </p:cNvPr>
          <p:cNvSpPr>
            <a:spLocks noGrp="1"/>
          </p:cNvSpPr>
          <p:nvPr>
            <p:ph idx="1"/>
          </p:nvPr>
        </p:nvSpPr>
        <p:spPr>
          <a:xfrm>
            <a:off x="247650" y="1438277"/>
            <a:ext cx="6089173" cy="3613149"/>
          </a:xfrm>
        </p:spPr>
        <p:txBody>
          <a:bodyPr anchor="ctr">
            <a:noAutofit/>
          </a:bodyPr>
          <a:lstStyle/>
          <a:p>
            <a:pPr lvl="0">
              <a:lnSpc>
                <a:spcPct val="90000"/>
              </a:lnSpc>
              <a:buFont typeface="Arial" panose="020B0604020202020204" pitchFamily="34" charset="0"/>
              <a:buChar char="•"/>
            </a:pPr>
            <a:endParaRPr lang="es-CL" sz="2400" b="1" dirty="0"/>
          </a:p>
          <a:p>
            <a:pPr lvl="0">
              <a:lnSpc>
                <a:spcPct val="90000"/>
              </a:lnSpc>
              <a:buFont typeface="Arial" panose="020B0604020202020204" pitchFamily="34" charset="0"/>
              <a:buChar char="•"/>
            </a:pPr>
            <a:r>
              <a:rPr lang="es-CL" sz="2400" dirty="0"/>
              <a:t>Obrero tipógrafo, autodidacta y uno de los fundadores del movimiento obrero chileno.</a:t>
            </a:r>
            <a:endParaRPr lang="es-CL" sz="2400" b="1" dirty="0"/>
          </a:p>
          <a:p>
            <a:pPr lvl="0">
              <a:lnSpc>
                <a:spcPct val="90000"/>
              </a:lnSpc>
              <a:buFont typeface="Arial" panose="020B0604020202020204" pitchFamily="34" charset="0"/>
              <a:buChar char="•"/>
            </a:pPr>
            <a:r>
              <a:rPr lang="es-CL" sz="2400" dirty="0"/>
              <a:t>Nació en Valparaíso en 1876; vivió la pobreza urbana. Tuvo que dejar el colegio y fue aprendiz de un tipógrafo en una imprenta.</a:t>
            </a:r>
          </a:p>
          <a:p>
            <a:pPr lvl="0">
              <a:lnSpc>
                <a:spcPct val="90000"/>
              </a:lnSpc>
              <a:buFont typeface="Arial" panose="020B0604020202020204" pitchFamily="34" charset="0"/>
              <a:buChar char="•"/>
            </a:pPr>
            <a:r>
              <a:rPr lang="es-CL" sz="2400" dirty="0"/>
              <a:t>Con 14 años se alista en un regimiento en la guerra civil de 1891, con el objetivo de hacer propaganda contra José Manuel Balmaceda.</a:t>
            </a:r>
          </a:p>
          <a:p>
            <a:pPr lvl="0">
              <a:lnSpc>
                <a:spcPct val="90000"/>
              </a:lnSpc>
              <a:buFont typeface="Arial" panose="020B0604020202020204" pitchFamily="34" charset="0"/>
              <a:buChar char="•"/>
            </a:pPr>
            <a:r>
              <a:rPr lang="es-CL" sz="2400" dirty="0"/>
              <a:t>Es detenido por publica una hoja titulada </a:t>
            </a:r>
            <a:r>
              <a:rPr lang="es-CL" sz="2400" i="1" dirty="0"/>
              <a:t>El Opositor</a:t>
            </a:r>
            <a:r>
              <a:rPr lang="es-CL" sz="2400" dirty="0"/>
              <a:t>, es detenido y liberado por ser menor de edad. </a:t>
            </a:r>
          </a:p>
          <a:p>
            <a:pPr lvl="0">
              <a:lnSpc>
                <a:spcPct val="90000"/>
              </a:lnSpc>
              <a:buFont typeface="Arial" panose="020B0604020202020204" pitchFamily="34" charset="0"/>
              <a:buChar char="•"/>
            </a:pPr>
            <a:r>
              <a:rPr lang="es-CL" sz="2400" dirty="0"/>
              <a:t>Es apresado en numerables </a:t>
            </a:r>
            <a:r>
              <a:rPr lang="es-CL" sz="2400" dirty="0" err="1"/>
              <a:t>ocaciones</a:t>
            </a:r>
            <a:r>
              <a:rPr lang="es-CL" sz="2400" dirty="0"/>
              <a:t> por subversión, principalmente mediante sus escritos.</a:t>
            </a:r>
          </a:p>
          <a:p>
            <a:pPr lvl="0">
              <a:lnSpc>
                <a:spcPct val="90000"/>
              </a:lnSpc>
              <a:buFont typeface="Arial" panose="020B0604020202020204" pitchFamily="34" charset="0"/>
              <a:buChar char="•"/>
            </a:pPr>
            <a:r>
              <a:rPr lang="es-CL" sz="2400" dirty="0"/>
              <a:t>Fundó periódicos obreros (“El Despertar de los Trabajadores”, “La Vanguardia”) y promovió la educación popular.</a:t>
            </a:r>
            <a:br>
              <a:rPr lang="es-CL" sz="2400" dirty="0"/>
            </a:br>
            <a:br>
              <a:rPr lang="es-CL" sz="2400" dirty="0"/>
            </a:br>
            <a:endParaRPr lang="es-CL" sz="2400" b="1" dirty="0"/>
          </a:p>
        </p:txBody>
      </p:sp>
      <p:pic>
        <p:nvPicPr>
          <p:cNvPr id="4" name="Imagen 3">
            <a:extLst>
              <a:ext uri="{FF2B5EF4-FFF2-40B4-BE49-F238E27FC236}">
                <a16:creationId xmlns:a16="http://schemas.microsoft.com/office/drawing/2014/main" id="{649468E8-16D8-6678-A6B2-7E65B6C525D3}"/>
              </a:ext>
            </a:extLst>
          </p:cNvPr>
          <p:cNvPicPr>
            <a:picLocks noChangeAspect="1"/>
          </p:cNvPicPr>
          <p:nvPr/>
        </p:nvPicPr>
        <p:blipFill>
          <a:blip r:embed="rId2"/>
          <a:srcRect l="14254" r="19004"/>
          <a:stretch>
            <a:fillRect/>
          </a:stretch>
        </p:blipFill>
        <p:spPr>
          <a:xfrm>
            <a:off x="6336823" y="1"/>
            <a:ext cx="5862002" cy="6858000"/>
          </a:xfrm>
          <a:prstGeom prst="rect">
            <a:avLst/>
          </a:prstGeom>
        </p:spPr>
      </p:pic>
    </p:spTree>
    <p:extLst>
      <p:ext uri="{BB962C8B-B14F-4D97-AF65-F5344CB8AC3E}">
        <p14:creationId xmlns:p14="http://schemas.microsoft.com/office/powerpoint/2010/main" val="2212932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6A12EA-9BBC-0252-B8FE-C8403145E384}"/>
            </a:ext>
          </a:extLst>
        </p:cNvPr>
        <p:cNvGrpSpPr/>
        <p:nvPr/>
      </p:nvGrpSpPr>
      <p:grpSpPr>
        <a:xfrm>
          <a:off x="0" y="0"/>
          <a:ext cx="0" cy="0"/>
          <a:chOff x="0" y="0"/>
          <a:chExt cx="0" cy="0"/>
        </a:xfrm>
      </p:grpSpPr>
      <p:sp useBgFill="1">
        <p:nvSpPr>
          <p:cNvPr id="26" name="Slide Background">
            <a:extLst>
              <a:ext uri="{FF2B5EF4-FFF2-40B4-BE49-F238E27FC236}">
                <a16:creationId xmlns:a16="http://schemas.microsoft.com/office/drawing/2014/main" id="{D5927060-222A-0ED1-0DEB-232DAA8B81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28" name="Rectangle 27">
            <a:extLst>
              <a:ext uri="{FF2B5EF4-FFF2-40B4-BE49-F238E27FC236}">
                <a16:creationId xmlns:a16="http://schemas.microsoft.com/office/drawing/2014/main" id="{67EF4919-A05A-222F-69DB-8766C5716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2B85B5CD-3E3E-947E-7BA7-DEF608253360}"/>
              </a:ext>
            </a:extLst>
          </p:cNvPr>
          <p:cNvSpPr>
            <a:spLocks noGrp="1"/>
          </p:cNvSpPr>
          <p:nvPr>
            <p:ph idx="1"/>
          </p:nvPr>
        </p:nvSpPr>
        <p:spPr>
          <a:xfrm>
            <a:off x="266700" y="1622425"/>
            <a:ext cx="6089173" cy="3613149"/>
          </a:xfrm>
        </p:spPr>
        <p:txBody>
          <a:bodyPr anchor="ctr">
            <a:noAutofit/>
          </a:bodyPr>
          <a:lstStyle/>
          <a:p>
            <a:pPr marL="0" indent="0">
              <a:lnSpc>
                <a:spcPct val="90000"/>
              </a:lnSpc>
              <a:buNone/>
            </a:pPr>
            <a:endParaRPr lang="es-CL" sz="2000" dirty="0"/>
          </a:p>
          <a:p>
            <a:pPr marL="0" indent="0">
              <a:lnSpc>
                <a:spcPct val="90000"/>
              </a:lnSpc>
              <a:buNone/>
            </a:pPr>
            <a:r>
              <a:rPr lang="es-CL" sz="2000" dirty="0"/>
              <a:t>Líder sindical y político: impulsor del Partido Obrero Socialista (1912) y posteriormente del Partido Comunista (1922). </a:t>
            </a:r>
          </a:p>
          <a:p>
            <a:pPr marL="0" indent="0">
              <a:lnSpc>
                <a:spcPct val="90000"/>
              </a:lnSpc>
              <a:buNone/>
            </a:pPr>
            <a:r>
              <a:rPr lang="es-CL" sz="2000" dirty="0"/>
              <a:t>Denuncia la explotación estructural del proletariado en el Chile oligárquico y salitrero.</a:t>
            </a:r>
            <a:br>
              <a:rPr lang="es-CL" sz="2000" dirty="0"/>
            </a:br>
            <a:endParaRPr lang="es-CL" sz="2000" dirty="0"/>
          </a:p>
          <a:p>
            <a:pPr marL="0" indent="0">
              <a:lnSpc>
                <a:spcPct val="90000"/>
              </a:lnSpc>
              <a:buNone/>
            </a:pPr>
            <a:r>
              <a:rPr lang="es-CL" sz="2000" dirty="0"/>
              <a:t>Afirma que “progreso” y “modernización” beneficiaron solo a la élite, mientras crecían la desigualdad, el vicio y el hacinamiento.</a:t>
            </a:r>
            <a:br>
              <a:rPr lang="es-CL" sz="2000" dirty="0"/>
            </a:br>
            <a:endParaRPr lang="es-CL" sz="2000" dirty="0"/>
          </a:p>
          <a:p>
            <a:pPr marL="0" indent="0">
              <a:lnSpc>
                <a:spcPct val="90000"/>
              </a:lnSpc>
              <a:buNone/>
            </a:pPr>
            <a:r>
              <a:rPr lang="es-CL" sz="2000" dirty="0"/>
              <a:t>Considera la educación obrera como herramienta de emancipación: leer, pensar y organizarse.</a:t>
            </a:r>
            <a:br>
              <a:rPr lang="es-CL" sz="2000" dirty="0"/>
            </a:br>
            <a:endParaRPr lang="es-CL" sz="2000" dirty="0"/>
          </a:p>
          <a:p>
            <a:pPr marL="0" indent="0">
              <a:lnSpc>
                <a:spcPct val="90000"/>
              </a:lnSpc>
              <a:buNone/>
            </a:pPr>
            <a:r>
              <a:rPr lang="es-CL" sz="2000" dirty="0"/>
              <a:t>Convierte la cuestión social en un problema político: la miseria no es moral, es estructural.</a:t>
            </a:r>
            <a:br>
              <a:rPr lang="es-CL" sz="2000" dirty="0"/>
            </a:br>
            <a:endParaRPr lang="es-CL" sz="2000" dirty="0"/>
          </a:p>
          <a:p>
            <a:pPr marL="0" indent="0">
              <a:lnSpc>
                <a:spcPct val="90000"/>
              </a:lnSpc>
              <a:buNone/>
            </a:pPr>
            <a:r>
              <a:rPr lang="es-CL" sz="2000" dirty="0"/>
              <a:t>Crítica a Iglesia, justicia, sistema penal y prácticas electorales: instituciones funcionales al poder burgués.</a:t>
            </a:r>
          </a:p>
        </p:txBody>
      </p:sp>
      <p:pic>
        <p:nvPicPr>
          <p:cNvPr id="4" name="Imagen 3">
            <a:extLst>
              <a:ext uri="{FF2B5EF4-FFF2-40B4-BE49-F238E27FC236}">
                <a16:creationId xmlns:a16="http://schemas.microsoft.com/office/drawing/2014/main" id="{233A3F10-3A5A-F237-F107-36E9044E3625}"/>
              </a:ext>
            </a:extLst>
          </p:cNvPr>
          <p:cNvPicPr>
            <a:picLocks noChangeAspect="1"/>
          </p:cNvPicPr>
          <p:nvPr/>
        </p:nvPicPr>
        <p:blipFill>
          <a:blip r:embed="rId2"/>
          <a:srcRect l="14254" r="19004"/>
          <a:stretch>
            <a:fillRect/>
          </a:stretch>
        </p:blipFill>
        <p:spPr>
          <a:xfrm>
            <a:off x="6355873" y="1"/>
            <a:ext cx="5842952" cy="6858000"/>
          </a:xfrm>
          <a:prstGeom prst="rect">
            <a:avLst/>
          </a:prstGeom>
        </p:spPr>
      </p:pic>
    </p:spTree>
    <p:extLst>
      <p:ext uri="{BB962C8B-B14F-4D97-AF65-F5344CB8AC3E}">
        <p14:creationId xmlns:p14="http://schemas.microsoft.com/office/powerpoint/2010/main" val="24938743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279</TotalTime>
  <Words>991</Words>
  <Application>Microsoft Macintosh PowerPoint</Application>
  <PresentationFormat>Panorámica</PresentationFormat>
  <Paragraphs>50</Paragraphs>
  <Slides>12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vt:i4>
      </vt:variant>
    </vt:vector>
  </HeadingPairs>
  <TitlesOfParts>
    <vt:vector size="17" baseType="lpstr">
      <vt:lpstr>Aptos</vt:lpstr>
      <vt:lpstr>Arial</vt:lpstr>
      <vt:lpstr>Calibri</vt:lpstr>
      <vt:lpstr>Roboto</vt:lpstr>
      <vt:lpstr>Office Theme</vt:lpstr>
      <vt:lpstr>Presentación de PowerPoint</vt:lpstr>
      <vt:lpstr>  Régimen Parlamentario o Crisis del Régimen Liberal (1891–1925) </vt:lpstr>
      <vt:lpstr>  Régimen Parlamentario o Crisis del Régimen Liberal (1891–1925) </vt:lpstr>
      <vt:lpstr>  Cuestión social </vt:lpstr>
      <vt:lpstr>  Cuestión social </vt:lpstr>
      <vt:lpstr>  Cuestión social </vt:lpstr>
      <vt:lpstr>Presentación de PowerPoint</vt:lpstr>
      <vt:lpstr>Presentación de PowerPoint</vt:lpstr>
      <vt:lpstr>Presentación de PowerPoint</vt:lpstr>
      <vt:lpstr>Presentación de PowerPoint</vt:lpstr>
      <vt:lpstr>“Progreso, miseria y la pregunta por la independencia: leyendo a Recabarren” </vt:lpstr>
      <vt:lpstr>Presentación de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Antonia Fonck Larrain</cp:lastModifiedBy>
  <cp:revision>20</cp:revision>
  <dcterms:created xsi:type="dcterms:W3CDTF">2013-01-27T09:14:16Z</dcterms:created>
  <dcterms:modified xsi:type="dcterms:W3CDTF">2025-11-17T16:03:39Z</dcterms:modified>
  <cp:category/>
</cp:coreProperties>
</file>