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189" r:id="rId2"/>
    <p:sldId id="1330" r:id="rId3"/>
    <p:sldId id="1381" r:id="rId4"/>
    <p:sldId id="1499" r:id="rId5"/>
    <p:sldId id="1500" r:id="rId6"/>
    <p:sldId id="1382" r:id="rId7"/>
    <p:sldId id="1384" r:id="rId8"/>
    <p:sldId id="1387" r:id="rId9"/>
    <p:sldId id="1388" r:id="rId10"/>
    <p:sldId id="1392" r:id="rId11"/>
    <p:sldId id="1393" r:id="rId12"/>
    <p:sldId id="1394" r:id="rId13"/>
    <p:sldId id="1395" r:id="rId14"/>
    <p:sldId id="1501" r:id="rId15"/>
    <p:sldId id="1385" r:id="rId16"/>
    <p:sldId id="1396" r:id="rId17"/>
    <p:sldId id="1386" r:id="rId18"/>
    <p:sldId id="1218" r:id="rId19"/>
    <p:sldId id="1164" r:id="rId20"/>
    <p:sldId id="1360" r:id="rId21"/>
    <p:sldId id="1361" r:id="rId22"/>
    <p:sldId id="1362" r:id="rId23"/>
    <p:sldId id="1363" r:id="rId24"/>
    <p:sldId id="1227" r:id="rId25"/>
    <p:sldId id="1228" r:id="rId26"/>
    <p:sldId id="1232" r:id="rId27"/>
    <p:sldId id="1233" r:id="rId28"/>
    <p:sldId id="1234" r:id="rId29"/>
    <p:sldId id="1229" r:id="rId30"/>
    <p:sldId id="1378" r:id="rId31"/>
    <p:sldId id="1492" r:id="rId32"/>
    <p:sldId id="1220" r:id="rId33"/>
    <p:sldId id="1494" r:id="rId34"/>
    <p:sldId id="1348" r:id="rId35"/>
    <p:sldId id="1495" r:id="rId36"/>
    <p:sldId id="1389" r:id="rId37"/>
    <p:sldId id="1390" r:id="rId38"/>
    <p:sldId id="1391" r:id="rId39"/>
    <p:sldId id="1496" r:id="rId40"/>
    <p:sldId id="1497" r:id="rId41"/>
    <p:sldId id="1498" r:id="rId42"/>
    <p:sldId id="1191" r:id="rId4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33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51E2D-AD4A-43DC-9F83-2CCD49A87223}" v="665" dt="2025-07-29T00:17:25.7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94660"/>
  </p:normalViewPr>
  <p:slideViewPr>
    <p:cSldViewPr snapToGrid="0">
      <p:cViewPr varScale="1">
        <p:scale>
          <a:sx n="80" d="100"/>
          <a:sy n="80" d="100"/>
        </p:scale>
        <p:origin x="402" y="2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7B201-13B8-4D7B-AA84-28B8390C61B5}" type="datetimeFigureOut">
              <a:rPr lang="es-CL" smtClean="0"/>
              <a:t>17-08-2025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69D36-4123-4841-8DAF-D9FFCDCAFD07}" type="slidenum">
              <a:rPr lang="es-CL" smtClean="0"/>
              <a:t>‹Nº›</a:t>
            </a:fld>
            <a:endParaRPr lang="es-CL"/>
          </a:p>
        </p:txBody>
      </p:sp>
    </p:spTree>
    <p:extLst>
      <p:ext uri="{BB962C8B-B14F-4D97-AF65-F5344CB8AC3E}">
        <p14:creationId xmlns:p14="http://schemas.microsoft.com/office/powerpoint/2010/main" val="2312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3F8F2-D813-4F17-844B-ECB86AC7BF3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7BF59C8-D2BC-45CE-ABC0-47A2905D2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D4A8855-A70D-4107-B27A-36A8C10F1B91}"/>
              </a:ext>
            </a:extLst>
          </p:cNvPr>
          <p:cNvSpPr>
            <a:spLocks noGrp="1"/>
          </p:cNvSpPr>
          <p:nvPr>
            <p:ph type="dt" sz="half" idx="10"/>
          </p:nvPr>
        </p:nvSpPr>
        <p:spPr/>
        <p:txBody>
          <a:bodyPr/>
          <a:lstStyle/>
          <a:p>
            <a:fld id="{BBBBD355-50AA-4C52-AA58-7AE4F340E989}" type="datetime1">
              <a:rPr lang="es-CL" smtClean="0"/>
              <a:t>17-08-2025</a:t>
            </a:fld>
            <a:endParaRPr lang="es-CL"/>
          </a:p>
        </p:txBody>
      </p:sp>
      <p:sp>
        <p:nvSpPr>
          <p:cNvPr id="5" name="Marcador de pie de página 4">
            <a:extLst>
              <a:ext uri="{FF2B5EF4-FFF2-40B4-BE49-F238E27FC236}">
                <a16:creationId xmlns:a16="http://schemas.microsoft.com/office/drawing/2014/main" id="{718F0D4F-D37A-4F16-9B78-B39673AE3A3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AD53608-704C-4FBE-891E-DCE40DC2485C}"/>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43278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64A60-DFC4-499C-B331-38CDDC62067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D11D618-613E-4847-8D83-3EBE15912B1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A78C0A2-75A9-45A7-B064-4848DFFB3474}"/>
              </a:ext>
            </a:extLst>
          </p:cNvPr>
          <p:cNvSpPr>
            <a:spLocks noGrp="1"/>
          </p:cNvSpPr>
          <p:nvPr>
            <p:ph type="dt" sz="half" idx="10"/>
          </p:nvPr>
        </p:nvSpPr>
        <p:spPr/>
        <p:txBody>
          <a:bodyPr/>
          <a:lstStyle/>
          <a:p>
            <a:fld id="{3399B008-8D16-49C9-828B-C7DEB6E304AD}" type="datetime1">
              <a:rPr lang="es-CL" smtClean="0"/>
              <a:t>17-08-2025</a:t>
            </a:fld>
            <a:endParaRPr lang="es-CL"/>
          </a:p>
        </p:txBody>
      </p:sp>
      <p:sp>
        <p:nvSpPr>
          <p:cNvPr id="5" name="Marcador de pie de página 4">
            <a:extLst>
              <a:ext uri="{FF2B5EF4-FFF2-40B4-BE49-F238E27FC236}">
                <a16:creationId xmlns:a16="http://schemas.microsoft.com/office/drawing/2014/main" id="{5CC87E56-9284-4AFD-A48C-4A913C23EE6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A81685C-DAC5-492B-9B7C-0DCBF856151D}"/>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89426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36E3A2-CCB3-45F8-8311-51CE4F6F98C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1EFABAE-DF77-4EB9-B6D3-4A14838BB0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78BD6E6-EF93-4029-9607-E85B87396EE3}"/>
              </a:ext>
            </a:extLst>
          </p:cNvPr>
          <p:cNvSpPr>
            <a:spLocks noGrp="1"/>
          </p:cNvSpPr>
          <p:nvPr>
            <p:ph type="dt" sz="half" idx="10"/>
          </p:nvPr>
        </p:nvSpPr>
        <p:spPr/>
        <p:txBody>
          <a:bodyPr/>
          <a:lstStyle/>
          <a:p>
            <a:fld id="{A487FADD-1174-4921-BB92-242BA3F8A966}" type="datetime1">
              <a:rPr lang="es-CL" smtClean="0"/>
              <a:t>17-08-2025</a:t>
            </a:fld>
            <a:endParaRPr lang="es-CL"/>
          </a:p>
        </p:txBody>
      </p:sp>
      <p:sp>
        <p:nvSpPr>
          <p:cNvPr id="5" name="Marcador de pie de página 4">
            <a:extLst>
              <a:ext uri="{FF2B5EF4-FFF2-40B4-BE49-F238E27FC236}">
                <a16:creationId xmlns:a16="http://schemas.microsoft.com/office/drawing/2014/main" id="{38C6A728-C0C0-40EC-A2B7-265BFD60C8E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2E0443D-FC28-44DC-8420-F8F82B947C4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321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5B57C-2164-4B3A-9544-D69F9743A0B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C184B6C-8490-456E-AE56-A9A8486BBE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89BB66B-3182-4BFF-8383-6F1FA7759795}"/>
              </a:ext>
            </a:extLst>
          </p:cNvPr>
          <p:cNvSpPr>
            <a:spLocks noGrp="1"/>
          </p:cNvSpPr>
          <p:nvPr>
            <p:ph type="dt" sz="half" idx="10"/>
          </p:nvPr>
        </p:nvSpPr>
        <p:spPr/>
        <p:txBody>
          <a:bodyPr/>
          <a:lstStyle/>
          <a:p>
            <a:fld id="{9CDF1979-8516-4727-99EA-BA3789F79A6E}" type="datetime1">
              <a:rPr lang="es-CL" smtClean="0"/>
              <a:t>17-08-2025</a:t>
            </a:fld>
            <a:endParaRPr lang="es-CL"/>
          </a:p>
        </p:txBody>
      </p:sp>
      <p:sp>
        <p:nvSpPr>
          <p:cNvPr id="5" name="Marcador de pie de página 4">
            <a:extLst>
              <a:ext uri="{FF2B5EF4-FFF2-40B4-BE49-F238E27FC236}">
                <a16:creationId xmlns:a16="http://schemas.microsoft.com/office/drawing/2014/main" id="{A86E1BE5-AB32-4324-A942-B9E3787CEF8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A2FFF79-648C-4718-8DB8-C8E4AFFE9549}"/>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86373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D6DEF-32AF-4F34-A03F-3B3AD19F74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3B198BB-C710-4BA4-8B75-D2CBF5F53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186F8C5-1D7D-41C1-A96A-7B0C7191375A}"/>
              </a:ext>
            </a:extLst>
          </p:cNvPr>
          <p:cNvSpPr>
            <a:spLocks noGrp="1"/>
          </p:cNvSpPr>
          <p:nvPr>
            <p:ph type="dt" sz="half" idx="10"/>
          </p:nvPr>
        </p:nvSpPr>
        <p:spPr/>
        <p:txBody>
          <a:bodyPr/>
          <a:lstStyle/>
          <a:p>
            <a:fld id="{E3B411DB-E138-4738-9DE0-B6201DCA447F}" type="datetime1">
              <a:rPr lang="es-CL" smtClean="0"/>
              <a:t>17-08-2025</a:t>
            </a:fld>
            <a:endParaRPr lang="es-CL"/>
          </a:p>
        </p:txBody>
      </p:sp>
      <p:sp>
        <p:nvSpPr>
          <p:cNvPr id="5" name="Marcador de pie de página 4">
            <a:extLst>
              <a:ext uri="{FF2B5EF4-FFF2-40B4-BE49-F238E27FC236}">
                <a16:creationId xmlns:a16="http://schemas.microsoft.com/office/drawing/2014/main" id="{6330F1C2-D849-4E7D-B357-4E02A092E76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F80A80B-00B6-4D64-9709-D31985D0C008}"/>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340774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DBB90-5CED-4F49-94C4-89E43C10D89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EAB2F4E-67DA-4A68-AE59-D27EDA4578D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6DD86F4-81F8-4684-8E5C-52F1B09D4DA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02DCA83-30EA-4FD6-AE5A-8BDE573C47EF}"/>
              </a:ext>
            </a:extLst>
          </p:cNvPr>
          <p:cNvSpPr>
            <a:spLocks noGrp="1"/>
          </p:cNvSpPr>
          <p:nvPr>
            <p:ph type="dt" sz="half" idx="10"/>
          </p:nvPr>
        </p:nvSpPr>
        <p:spPr/>
        <p:txBody>
          <a:bodyPr/>
          <a:lstStyle/>
          <a:p>
            <a:fld id="{6232FD33-D583-4379-8FB7-C018BA42D7BE}" type="datetime1">
              <a:rPr lang="es-CL" smtClean="0"/>
              <a:t>17-08-2025</a:t>
            </a:fld>
            <a:endParaRPr lang="es-CL"/>
          </a:p>
        </p:txBody>
      </p:sp>
      <p:sp>
        <p:nvSpPr>
          <p:cNvPr id="6" name="Marcador de pie de página 5">
            <a:extLst>
              <a:ext uri="{FF2B5EF4-FFF2-40B4-BE49-F238E27FC236}">
                <a16:creationId xmlns:a16="http://schemas.microsoft.com/office/drawing/2014/main" id="{9A9EE56B-E7AE-4B87-B0EC-8179250A894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01D5039-DD8E-4350-B348-42ECFBC148C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95850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CD560-10A2-488F-AA35-00927AA6E7F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009C04E-6E87-4EC5-B6D4-9C3ABB0FD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C9ED916-30DA-4EF9-9A66-B37BF9C22F8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44FA6EB-269D-49BB-A363-A6E3D0ABE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9438C84-FCEF-41FB-90EC-757947D5226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3E4D243-832B-41AC-9F37-BD04F16C9FAB}"/>
              </a:ext>
            </a:extLst>
          </p:cNvPr>
          <p:cNvSpPr>
            <a:spLocks noGrp="1"/>
          </p:cNvSpPr>
          <p:nvPr>
            <p:ph type="dt" sz="half" idx="10"/>
          </p:nvPr>
        </p:nvSpPr>
        <p:spPr/>
        <p:txBody>
          <a:bodyPr/>
          <a:lstStyle/>
          <a:p>
            <a:fld id="{DFCA7444-8D78-4FD9-9EF2-4468CB821155}" type="datetime1">
              <a:rPr lang="es-CL" smtClean="0"/>
              <a:t>17-08-2025</a:t>
            </a:fld>
            <a:endParaRPr lang="es-CL"/>
          </a:p>
        </p:txBody>
      </p:sp>
      <p:sp>
        <p:nvSpPr>
          <p:cNvPr id="8" name="Marcador de pie de página 7">
            <a:extLst>
              <a:ext uri="{FF2B5EF4-FFF2-40B4-BE49-F238E27FC236}">
                <a16:creationId xmlns:a16="http://schemas.microsoft.com/office/drawing/2014/main" id="{7D095620-A560-4D5C-87E6-5C19D9F22F7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D360EFCB-671B-4C46-BD56-8A0045E81C8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1112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B36F-E2AB-4880-A8A2-B0CEF163870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160E31-74FB-4C33-8E7D-7B12BDFC8359}"/>
              </a:ext>
            </a:extLst>
          </p:cNvPr>
          <p:cNvSpPr>
            <a:spLocks noGrp="1"/>
          </p:cNvSpPr>
          <p:nvPr>
            <p:ph type="dt" sz="half" idx="10"/>
          </p:nvPr>
        </p:nvSpPr>
        <p:spPr/>
        <p:txBody>
          <a:bodyPr/>
          <a:lstStyle/>
          <a:p>
            <a:fld id="{C98145E8-0256-4C1E-9230-CEAD90F04A88}" type="datetime1">
              <a:rPr lang="es-CL" smtClean="0"/>
              <a:t>17-08-2025</a:t>
            </a:fld>
            <a:endParaRPr lang="es-CL"/>
          </a:p>
        </p:txBody>
      </p:sp>
      <p:sp>
        <p:nvSpPr>
          <p:cNvPr id="4" name="Marcador de pie de página 3">
            <a:extLst>
              <a:ext uri="{FF2B5EF4-FFF2-40B4-BE49-F238E27FC236}">
                <a16:creationId xmlns:a16="http://schemas.microsoft.com/office/drawing/2014/main" id="{B12A5522-71EE-4015-B2E1-4038A2DCCF0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D273BA7-F051-4181-912D-B2B6B65174F5}"/>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20568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EADDD7-C6E0-42C5-884A-783978088958}"/>
              </a:ext>
            </a:extLst>
          </p:cNvPr>
          <p:cNvSpPr>
            <a:spLocks noGrp="1"/>
          </p:cNvSpPr>
          <p:nvPr>
            <p:ph type="dt" sz="half" idx="10"/>
          </p:nvPr>
        </p:nvSpPr>
        <p:spPr/>
        <p:txBody>
          <a:bodyPr/>
          <a:lstStyle/>
          <a:p>
            <a:fld id="{9E850D37-01E8-4C4B-8506-B981A00AF1AB}" type="datetime1">
              <a:rPr lang="es-CL" smtClean="0"/>
              <a:t>17-08-2025</a:t>
            </a:fld>
            <a:endParaRPr lang="es-CL"/>
          </a:p>
        </p:txBody>
      </p:sp>
      <p:sp>
        <p:nvSpPr>
          <p:cNvPr id="3" name="Marcador de pie de página 2">
            <a:extLst>
              <a:ext uri="{FF2B5EF4-FFF2-40B4-BE49-F238E27FC236}">
                <a16:creationId xmlns:a16="http://schemas.microsoft.com/office/drawing/2014/main" id="{C885E94C-1E7B-456A-9C52-EE8C1FEA6A2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DE6DDD8-CDF2-4D99-8F01-2C910ED7E3EA}"/>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1336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162FD-A8A9-4E97-9CC2-F077BEAC54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F21DBBE-1B6A-4E26-BB75-0A5640861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3F863322-2FA9-4040-AF9E-CFC4958AC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C1EC99-F1F5-4051-B29E-1BDD55151566}"/>
              </a:ext>
            </a:extLst>
          </p:cNvPr>
          <p:cNvSpPr>
            <a:spLocks noGrp="1"/>
          </p:cNvSpPr>
          <p:nvPr>
            <p:ph type="dt" sz="half" idx="10"/>
          </p:nvPr>
        </p:nvSpPr>
        <p:spPr/>
        <p:txBody>
          <a:bodyPr/>
          <a:lstStyle/>
          <a:p>
            <a:fld id="{69853185-285C-49AC-AF3A-BC0BDFE93F10}" type="datetime1">
              <a:rPr lang="es-CL" smtClean="0"/>
              <a:t>17-08-2025</a:t>
            </a:fld>
            <a:endParaRPr lang="es-CL"/>
          </a:p>
        </p:txBody>
      </p:sp>
      <p:sp>
        <p:nvSpPr>
          <p:cNvPr id="6" name="Marcador de pie de página 5">
            <a:extLst>
              <a:ext uri="{FF2B5EF4-FFF2-40B4-BE49-F238E27FC236}">
                <a16:creationId xmlns:a16="http://schemas.microsoft.com/office/drawing/2014/main" id="{66593073-6BA3-421C-8AD6-C693F5EEBB7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5383A3B-478B-4C70-A7A0-C51351858CAA}"/>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91407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8559D-0C26-442D-900C-8A12B99BB7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95E58A7-A5B9-4A26-BF50-A7103334F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9AF3F89-8FD0-4043-91B7-391E17BC3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DEFC58C-9F07-4D98-95D9-C0D89AFAA14E}"/>
              </a:ext>
            </a:extLst>
          </p:cNvPr>
          <p:cNvSpPr>
            <a:spLocks noGrp="1"/>
          </p:cNvSpPr>
          <p:nvPr>
            <p:ph type="dt" sz="half" idx="10"/>
          </p:nvPr>
        </p:nvSpPr>
        <p:spPr/>
        <p:txBody>
          <a:bodyPr/>
          <a:lstStyle/>
          <a:p>
            <a:fld id="{71DD251F-B765-432C-A0AE-C500207983C0}" type="datetime1">
              <a:rPr lang="es-CL" smtClean="0"/>
              <a:t>17-08-2025</a:t>
            </a:fld>
            <a:endParaRPr lang="es-CL"/>
          </a:p>
        </p:txBody>
      </p:sp>
      <p:sp>
        <p:nvSpPr>
          <p:cNvPr id="6" name="Marcador de pie de página 5">
            <a:extLst>
              <a:ext uri="{FF2B5EF4-FFF2-40B4-BE49-F238E27FC236}">
                <a16:creationId xmlns:a16="http://schemas.microsoft.com/office/drawing/2014/main" id="{56CD369F-62E8-49FF-AE6F-437A9D620B4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B8ED8B5-0C26-4015-A953-781D1A6CE010}"/>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21087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88757C-29AE-4CA1-8DE6-37BF9A2C8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06B2F11-561C-45AE-A0DC-8D2A3B84B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6AD1EA2-ED66-4020-AB07-72B6A12DE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9BBAD-B936-4E6E-A61A-BAD68F19F3AD}" type="datetime1">
              <a:rPr lang="es-CL" smtClean="0"/>
              <a:t>17-08-2025</a:t>
            </a:fld>
            <a:endParaRPr lang="es-CL"/>
          </a:p>
        </p:txBody>
      </p:sp>
      <p:sp>
        <p:nvSpPr>
          <p:cNvPr id="5" name="Marcador de pie de página 4">
            <a:extLst>
              <a:ext uri="{FF2B5EF4-FFF2-40B4-BE49-F238E27FC236}">
                <a16:creationId xmlns:a16="http://schemas.microsoft.com/office/drawing/2014/main" id="{58A7CCF7-3BE2-4B00-A692-30CC1278A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BDDC21F1-D28B-40A9-BCDB-615A9040A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5EE6A-92F8-4320-A175-A69C9C2555A7}" type="slidenum">
              <a:rPr lang="es-CL" smtClean="0"/>
              <a:t>‹Nº›</a:t>
            </a:fld>
            <a:endParaRPr lang="es-CL"/>
          </a:p>
        </p:txBody>
      </p:sp>
    </p:spTree>
    <p:extLst>
      <p:ext uri="{BB962C8B-B14F-4D97-AF65-F5344CB8AC3E}">
        <p14:creationId xmlns:p14="http://schemas.microsoft.com/office/powerpoint/2010/main" val="304569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hyperlink" Target="mailto:cfilgueira@filgueira.c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linkedin.com/college/?eduSchool=10973&amp;trk=prof-edu-school-name"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linkedin.com/college/?eduSchool=Association+of+Chartered+Certified+Accountants+(ACCA)+de+Glasgow,+Inglaterra.&amp;trk=prof-edu-school-name" TargetMode="External"/><Relationship Id="rId5" Type="http://schemas.openxmlformats.org/officeDocument/2006/relationships/hyperlink" Target="http://www.linkedin.com/search?search=&amp;keywords=CONTABILIDAD+INTERNACIONAL&amp;sortCriteria=R&amp;keepFacets=true&amp;trk=prof-edu-field_of_study" TargetMode="External"/><Relationship Id="rId4" Type="http://schemas.openxmlformats.org/officeDocument/2006/relationships/hyperlink" Target="http://www.linkedin.com/search?search=&amp;keywords=CONTABILIDAD+Y+AUDITORIA&amp;sortCriteria=R&amp;keepFacets=true&amp;trk=prof-edu-field_of_stud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ii.cl/documentos/resoluciones/2002/reso43.htm" TargetMode="Externa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9.gif"/></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hyperlink" Target="mailto:cfilgueira@filgueira.c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36634" y="552983"/>
            <a:ext cx="11971283" cy="531178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ABD94D-3B37-470B-8F44-88C0ADEB23F5}"/>
              </a:ext>
            </a:extLst>
          </p:cNvPr>
          <p:cNvSpPr/>
          <p:nvPr/>
        </p:nvSpPr>
        <p:spPr>
          <a:xfrm>
            <a:off x="325821" y="130869"/>
            <a:ext cx="11575359" cy="59651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4" name="Shape 1266">
            <a:extLst>
              <a:ext uri="{FF2B5EF4-FFF2-40B4-BE49-F238E27FC236}">
                <a16:creationId xmlns:a16="http://schemas.microsoft.com/office/drawing/2014/main" id="{331D745B-D223-8C47-A9E9-DBA6BC99F6C5}"/>
              </a:ext>
            </a:extLst>
          </p:cNvPr>
          <p:cNvSpPr/>
          <p:nvPr/>
        </p:nvSpPr>
        <p:spPr>
          <a:xfrm>
            <a:off x="818233" y="1710031"/>
            <a:ext cx="4000084" cy="255454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b="1">
                <a:latin typeface="Rockwell"/>
                <a:ea typeface="Rockwell"/>
                <a:cs typeface="Rockwell"/>
                <a:sym typeface="Rockwell"/>
              </a:defRPr>
            </a:lvl1pPr>
          </a:lstStyle>
          <a:p>
            <a:pPr algn="ctr"/>
            <a:r>
              <a:rPr lang="es-CL" sz="4000" dirty="0">
                <a:solidFill>
                  <a:schemeClr val="bg1"/>
                </a:solidFill>
                <a:latin typeface="Georgia" panose="02040502050405020303" pitchFamily="18" charset="0"/>
              </a:rPr>
              <a:t>Auditoría Propiedades, Plantas y Equipos</a:t>
            </a:r>
            <a:endParaRPr sz="4000" dirty="0">
              <a:solidFill>
                <a:schemeClr val="bg1"/>
              </a:solidFill>
              <a:latin typeface="Georgia" panose="02040502050405020303" pitchFamily="18" charset="0"/>
            </a:endParaRPr>
          </a:p>
        </p:txBody>
      </p:sp>
      <p:sp>
        <p:nvSpPr>
          <p:cNvPr id="21" name="Rectángulo 20">
            <a:extLst>
              <a:ext uri="{FF2B5EF4-FFF2-40B4-BE49-F238E27FC236}">
                <a16:creationId xmlns:a16="http://schemas.microsoft.com/office/drawing/2014/main" id="{0DF222EA-7108-4A14-B9DA-F6F536EDD8A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4" name="Text Box 4">
            <a:extLst>
              <a:ext uri="{FF2B5EF4-FFF2-40B4-BE49-F238E27FC236}">
                <a16:creationId xmlns:a16="http://schemas.microsoft.com/office/drawing/2014/main" id="{06E4C5A3-4733-4693-8608-E79F7BD74EE1}"/>
              </a:ext>
            </a:extLst>
          </p:cNvPr>
          <p:cNvSpPr txBox="1">
            <a:spLocks noChangeArrowheads="1"/>
          </p:cNvSpPr>
          <p:nvPr/>
        </p:nvSpPr>
        <p:spPr bwMode="auto">
          <a:xfrm>
            <a:off x="419353" y="4818195"/>
            <a:ext cx="433691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CL" altLang="en-GB" sz="2000" b="1" dirty="0">
                <a:solidFill>
                  <a:schemeClr val="bg1"/>
                </a:solidFill>
                <a:latin typeface="Georgia" panose="02040502050405020303" pitchFamily="18" charset="0"/>
                <a:cs typeface="Arial" panose="020B0604020202020204" pitchFamily="34" charset="0"/>
              </a:rPr>
              <a:t>Carlos Filgueira Ramos</a:t>
            </a:r>
          </a:p>
          <a:p>
            <a:pPr algn="just" eaLnBrk="1" hangingPunct="1"/>
            <a:r>
              <a:rPr lang="es-CL" altLang="en-GB" sz="2000" b="1" dirty="0">
                <a:solidFill>
                  <a:schemeClr val="bg1"/>
                </a:solidFill>
                <a:latin typeface="Georgia" panose="02040502050405020303" pitchFamily="18" charset="0"/>
                <a:cs typeface="Arial" panose="020B0604020202020204" pitchFamily="34" charset="0"/>
                <a:hlinkClick r:id="rId4"/>
              </a:rPr>
              <a:t>cfilgueira@filgueira.cl</a:t>
            </a:r>
            <a:endParaRPr lang="es-CL" altLang="en-GB" sz="2000" b="1" dirty="0">
              <a:solidFill>
                <a:schemeClr val="bg1"/>
              </a:solidFill>
              <a:latin typeface="Georgia" panose="02040502050405020303" pitchFamily="18" charset="0"/>
              <a:cs typeface="Arial" panose="020B0604020202020204" pitchFamily="34" charset="0"/>
            </a:endParaRPr>
          </a:p>
          <a:p>
            <a:pPr algn="just" eaLnBrk="1" hangingPunct="1"/>
            <a:r>
              <a:rPr lang="es-CL" altLang="en-GB" sz="2000" b="1" dirty="0">
                <a:solidFill>
                  <a:schemeClr val="bg1"/>
                </a:solidFill>
                <a:latin typeface="Georgia" panose="02040502050405020303" pitchFamily="18" charset="0"/>
                <a:cs typeface="Arial" panose="020B0604020202020204" pitchFamily="34" charset="0"/>
              </a:rPr>
              <a:t>+569 72122369</a:t>
            </a:r>
          </a:p>
        </p:txBody>
      </p:sp>
      <p:pic>
        <p:nvPicPr>
          <p:cNvPr id="3" name="iStock-1182417876">
            <a:hlinkClick r:id="" action="ppaction://media"/>
            <a:extLst>
              <a:ext uri="{FF2B5EF4-FFF2-40B4-BE49-F238E27FC236}">
                <a16:creationId xmlns:a16="http://schemas.microsoft.com/office/drawing/2014/main" id="{7E65415B-A86A-55DE-96BF-6E78AB3DDB46}"/>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1000"/>
          </a:blip>
          <a:stretch>
            <a:fillRect/>
          </a:stretch>
        </p:blipFill>
        <p:spPr>
          <a:xfrm>
            <a:off x="5070223" y="506254"/>
            <a:ext cx="6150228" cy="5237321"/>
          </a:xfrm>
          <a:prstGeom prst="rect">
            <a:avLst/>
          </a:prstGeom>
        </p:spPr>
      </p:pic>
      <p:sp>
        <p:nvSpPr>
          <p:cNvPr id="7" name="4 Marcador de número de diapositiva">
            <a:extLst>
              <a:ext uri="{FF2B5EF4-FFF2-40B4-BE49-F238E27FC236}">
                <a16:creationId xmlns:a16="http://schemas.microsoft.com/office/drawing/2014/main" id="{F4873F41-CBA5-E0C4-D25D-EA4AFA55902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7570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a:extLst>
              <a:ext uri="{FF2B5EF4-FFF2-40B4-BE49-F238E27FC236}">
                <a16:creationId xmlns:a16="http://schemas.microsoft.com/office/drawing/2014/main" id="{1AC5E25F-393E-8016-3894-962CBB6610B5}"/>
              </a:ext>
            </a:extLst>
          </p:cNvPr>
          <p:cNvPicPr>
            <a:picLocks noChangeAspect="1"/>
          </p:cNvPicPr>
          <p:nvPr/>
        </p:nvPicPr>
        <p:blipFill>
          <a:blip r:embed="rId3"/>
          <a:stretch>
            <a:fillRect/>
          </a:stretch>
        </p:blipFill>
        <p:spPr>
          <a:xfrm>
            <a:off x="491237" y="1079205"/>
            <a:ext cx="10770079" cy="4900085"/>
          </a:xfrm>
          <a:prstGeom prst="rect">
            <a:avLst/>
          </a:prstGeom>
          <a:ln w="38100">
            <a:solidFill>
              <a:schemeClr val="tx1"/>
            </a:solidFill>
          </a:ln>
        </p:spPr>
      </p:pic>
      <p:sp>
        <p:nvSpPr>
          <p:cNvPr id="6" name="Rectángulo 5">
            <a:extLst>
              <a:ext uri="{FF2B5EF4-FFF2-40B4-BE49-F238E27FC236}">
                <a16:creationId xmlns:a16="http://schemas.microsoft.com/office/drawing/2014/main" id="{77366EBA-C872-1194-1D6A-E4DECDE9BA9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0" name="4 Marcador de número de diapositiva">
            <a:extLst>
              <a:ext uri="{FF2B5EF4-FFF2-40B4-BE49-F238E27FC236}">
                <a16:creationId xmlns:a16="http://schemas.microsoft.com/office/drawing/2014/main" id="{424E408E-79C6-159C-4563-AA242D6D32E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91708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Imagen 11">
            <a:extLst>
              <a:ext uri="{FF2B5EF4-FFF2-40B4-BE49-F238E27FC236}">
                <a16:creationId xmlns:a16="http://schemas.microsoft.com/office/drawing/2014/main" id="{F05E123E-C5E9-4D13-FC5E-62B445272DFE}"/>
              </a:ext>
            </a:extLst>
          </p:cNvPr>
          <p:cNvPicPr>
            <a:picLocks noChangeAspect="1"/>
          </p:cNvPicPr>
          <p:nvPr/>
        </p:nvPicPr>
        <p:blipFill>
          <a:blip r:embed="rId3"/>
          <a:stretch>
            <a:fillRect/>
          </a:stretch>
        </p:blipFill>
        <p:spPr>
          <a:xfrm>
            <a:off x="94716" y="1509190"/>
            <a:ext cx="11616680" cy="3459582"/>
          </a:xfrm>
          <a:prstGeom prst="rect">
            <a:avLst/>
          </a:prstGeom>
        </p:spPr>
      </p:pic>
      <p:pic>
        <p:nvPicPr>
          <p:cNvPr id="15" name="Imagen 14">
            <a:extLst>
              <a:ext uri="{FF2B5EF4-FFF2-40B4-BE49-F238E27FC236}">
                <a16:creationId xmlns:a16="http://schemas.microsoft.com/office/drawing/2014/main" id="{9F5E3785-8D47-878B-ACFE-FADD1DBC7B49}"/>
              </a:ext>
            </a:extLst>
          </p:cNvPr>
          <p:cNvPicPr>
            <a:picLocks noChangeAspect="1"/>
          </p:cNvPicPr>
          <p:nvPr/>
        </p:nvPicPr>
        <p:blipFill>
          <a:blip r:embed="rId4"/>
          <a:stretch>
            <a:fillRect/>
          </a:stretch>
        </p:blipFill>
        <p:spPr>
          <a:xfrm>
            <a:off x="486469" y="1120801"/>
            <a:ext cx="6706811" cy="4880988"/>
          </a:xfrm>
          <a:prstGeom prst="rect">
            <a:avLst/>
          </a:prstGeom>
          <a:ln w="28575">
            <a:solidFill>
              <a:schemeClr val="tx1"/>
            </a:solidFill>
          </a:ln>
        </p:spPr>
      </p:pic>
      <p:sp>
        <p:nvSpPr>
          <p:cNvPr id="16" name="Rectángulo 15">
            <a:extLst>
              <a:ext uri="{FF2B5EF4-FFF2-40B4-BE49-F238E27FC236}">
                <a16:creationId xmlns:a16="http://schemas.microsoft.com/office/drawing/2014/main" id="{C83EAE63-EF39-11B4-C5AE-FFEC84CCC995}"/>
              </a:ext>
            </a:extLst>
          </p:cNvPr>
          <p:cNvSpPr/>
          <p:nvPr/>
        </p:nvSpPr>
        <p:spPr>
          <a:xfrm>
            <a:off x="10653354" y="1441171"/>
            <a:ext cx="978666" cy="3638152"/>
          </a:xfrm>
          <a:prstGeom prst="rect">
            <a:avLst/>
          </a:prstGeom>
          <a:noFill/>
          <a:ln w="603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D374FC45-1EE6-5812-EA0D-386059E0D325}"/>
              </a:ext>
            </a:extLst>
          </p:cNvPr>
          <p:cNvSpPr/>
          <p:nvPr/>
        </p:nvSpPr>
        <p:spPr>
          <a:xfrm>
            <a:off x="634404" y="5072437"/>
            <a:ext cx="5405120" cy="199110"/>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5202972B-DF57-DB3A-3A1E-F82105B7A3DF}"/>
              </a:ext>
            </a:extLst>
          </p:cNvPr>
          <p:cNvSpPr/>
          <p:nvPr/>
        </p:nvSpPr>
        <p:spPr>
          <a:xfrm>
            <a:off x="10484543" y="4519518"/>
            <a:ext cx="1315458" cy="510179"/>
          </a:xfrm>
          <a:prstGeom prst="rect">
            <a:avLst/>
          </a:prstGeom>
          <a:noFill/>
          <a:ln w="603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B60D3DDD-6153-CA55-AEA1-F27F6D997EE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1" name="4 Marcador de número de diapositiva">
            <a:extLst>
              <a:ext uri="{FF2B5EF4-FFF2-40B4-BE49-F238E27FC236}">
                <a16:creationId xmlns:a16="http://schemas.microsoft.com/office/drawing/2014/main" id="{05B5EAAF-358A-E3BF-5B30-0AC325689E3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1264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2000"/>
                                        <p:tgtEl>
                                          <p:spTgt spid="16"/>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24DFB84F-EFD0-7DDC-94CC-710C3BA6AD73}"/>
              </a:ext>
            </a:extLst>
          </p:cNvPr>
          <p:cNvSpPr/>
          <p:nvPr/>
        </p:nvSpPr>
        <p:spPr>
          <a:xfrm>
            <a:off x="480604" y="4699460"/>
            <a:ext cx="10770080" cy="38556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a:extLst>
              <a:ext uri="{FF2B5EF4-FFF2-40B4-BE49-F238E27FC236}">
                <a16:creationId xmlns:a16="http://schemas.microsoft.com/office/drawing/2014/main" id="{F65B06DB-A2D0-D5CE-5CF5-A4867EB6A1A3}"/>
              </a:ext>
            </a:extLst>
          </p:cNvPr>
          <p:cNvPicPr>
            <a:picLocks noChangeAspect="1"/>
          </p:cNvPicPr>
          <p:nvPr/>
        </p:nvPicPr>
        <p:blipFill>
          <a:blip r:embed="rId3"/>
          <a:stretch>
            <a:fillRect/>
          </a:stretch>
        </p:blipFill>
        <p:spPr>
          <a:xfrm>
            <a:off x="1845466" y="257042"/>
            <a:ext cx="7963590" cy="2243404"/>
          </a:xfrm>
          <a:prstGeom prst="rect">
            <a:avLst/>
          </a:prstGeom>
          <a:ln w="28575">
            <a:solidFill>
              <a:schemeClr val="tx1"/>
            </a:solidFill>
          </a:ln>
        </p:spPr>
      </p:pic>
      <p:sp>
        <p:nvSpPr>
          <p:cNvPr id="15" name="Rectángulo 14">
            <a:extLst>
              <a:ext uri="{FF2B5EF4-FFF2-40B4-BE49-F238E27FC236}">
                <a16:creationId xmlns:a16="http://schemas.microsoft.com/office/drawing/2014/main" id="{32D64F92-5B78-5C71-20B0-4C9E2873993B}"/>
              </a:ext>
            </a:extLst>
          </p:cNvPr>
          <p:cNvSpPr/>
          <p:nvPr/>
        </p:nvSpPr>
        <p:spPr>
          <a:xfrm>
            <a:off x="1652286" y="1466464"/>
            <a:ext cx="8447981" cy="622086"/>
          </a:xfrm>
          <a:prstGeom prst="rect">
            <a:avLst/>
          </a:prstGeom>
          <a:noFill/>
          <a:ln w="412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6" name="Imagen 15">
            <a:extLst>
              <a:ext uri="{FF2B5EF4-FFF2-40B4-BE49-F238E27FC236}">
                <a16:creationId xmlns:a16="http://schemas.microsoft.com/office/drawing/2014/main" id="{19E66212-0145-5F8F-159C-D06AAD7BEA49}"/>
              </a:ext>
            </a:extLst>
          </p:cNvPr>
          <p:cNvPicPr>
            <a:picLocks noChangeAspect="1"/>
          </p:cNvPicPr>
          <p:nvPr/>
        </p:nvPicPr>
        <p:blipFill>
          <a:blip r:embed="rId4"/>
          <a:stretch>
            <a:fillRect/>
          </a:stretch>
        </p:blipFill>
        <p:spPr>
          <a:xfrm>
            <a:off x="73450" y="367576"/>
            <a:ext cx="6448721" cy="5955872"/>
          </a:xfrm>
          <a:prstGeom prst="rect">
            <a:avLst/>
          </a:prstGeom>
          <a:ln w="38100">
            <a:solidFill>
              <a:schemeClr val="tx1"/>
            </a:solidFill>
          </a:ln>
        </p:spPr>
      </p:pic>
      <p:pic>
        <p:nvPicPr>
          <p:cNvPr id="17" name="Imagen 16">
            <a:extLst>
              <a:ext uri="{FF2B5EF4-FFF2-40B4-BE49-F238E27FC236}">
                <a16:creationId xmlns:a16="http://schemas.microsoft.com/office/drawing/2014/main" id="{8D9D3577-1E6C-2EE3-4F62-47E15265D426}"/>
              </a:ext>
            </a:extLst>
          </p:cNvPr>
          <p:cNvPicPr>
            <a:picLocks noChangeAspect="1"/>
          </p:cNvPicPr>
          <p:nvPr/>
        </p:nvPicPr>
        <p:blipFill>
          <a:blip r:embed="rId5"/>
          <a:stretch>
            <a:fillRect/>
          </a:stretch>
        </p:blipFill>
        <p:spPr>
          <a:xfrm>
            <a:off x="717745" y="630576"/>
            <a:ext cx="7192366" cy="6148611"/>
          </a:xfrm>
          <a:prstGeom prst="rect">
            <a:avLst/>
          </a:prstGeom>
          <a:ln w="41275">
            <a:solidFill>
              <a:schemeClr val="tx1"/>
            </a:solidFill>
          </a:ln>
        </p:spPr>
      </p:pic>
      <p:pic>
        <p:nvPicPr>
          <p:cNvPr id="18" name="Imagen 17">
            <a:extLst>
              <a:ext uri="{FF2B5EF4-FFF2-40B4-BE49-F238E27FC236}">
                <a16:creationId xmlns:a16="http://schemas.microsoft.com/office/drawing/2014/main" id="{A94F2E4A-C52A-A801-C87E-4C12C8CE69F5}"/>
              </a:ext>
            </a:extLst>
          </p:cNvPr>
          <p:cNvPicPr>
            <a:picLocks noChangeAspect="1"/>
          </p:cNvPicPr>
          <p:nvPr/>
        </p:nvPicPr>
        <p:blipFill>
          <a:blip r:embed="rId6"/>
          <a:stretch>
            <a:fillRect/>
          </a:stretch>
        </p:blipFill>
        <p:spPr>
          <a:xfrm>
            <a:off x="1246947" y="860548"/>
            <a:ext cx="7173318" cy="6546710"/>
          </a:xfrm>
          <a:prstGeom prst="rect">
            <a:avLst/>
          </a:prstGeom>
          <a:ln w="31750">
            <a:solidFill>
              <a:schemeClr val="tx1"/>
            </a:solidFill>
          </a:ln>
        </p:spPr>
      </p:pic>
      <p:sp>
        <p:nvSpPr>
          <p:cNvPr id="6" name="Rectángulo 5">
            <a:extLst>
              <a:ext uri="{FF2B5EF4-FFF2-40B4-BE49-F238E27FC236}">
                <a16:creationId xmlns:a16="http://schemas.microsoft.com/office/drawing/2014/main" id="{C31159EF-3492-4B04-DF64-05B3FCBEF8D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2" name="4 Marcador de número de diapositiva">
            <a:extLst>
              <a:ext uri="{FF2B5EF4-FFF2-40B4-BE49-F238E27FC236}">
                <a16:creationId xmlns:a16="http://schemas.microsoft.com/office/drawing/2014/main" id="{4C6F8A61-D91E-29EF-1987-4AE86CB0861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8862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24DFB84F-EFD0-7DDC-94CC-710C3BA6AD73}"/>
              </a:ext>
            </a:extLst>
          </p:cNvPr>
          <p:cNvSpPr/>
          <p:nvPr/>
        </p:nvSpPr>
        <p:spPr>
          <a:xfrm>
            <a:off x="480604" y="4699460"/>
            <a:ext cx="10770080" cy="385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7867CFA-2B33-0470-C497-0AFA6CFC3D53}"/>
              </a:ext>
            </a:extLst>
          </p:cNvPr>
          <p:cNvSpPr/>
          <p:nvPr/>
        </p:nvSpPr>
        <p:spPr>
          <a:xfrm>
            <a:off x="479253" y="5085853"/>
            <a:ext cx="10770080" cy="52753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B6BC9ECC-F9DF-163F-6D5C-127A4B66156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12" name="Imagen 11">
            <a:extLst>
              <a:ext uri="{FF2B5EF4-FFF2-40B4-BE49-F238E27FC236}">
                <a16:creationId xmlns:a16="http://schemas.microsoft.com/office/drawing/2014/main" id="{5A64AF0A-2E88-3743-C5CE-DC848B0CD529}"/>
              </a:ext>
            </a:extLst>
          </p:cNvPr>
          <p:cNvPicPr>
            <a:picLocks noChangeAspect="1"/>
          </p:cNvPicPr>
          <p:nvPr/>
        </p:nvPicPr>
        <p:blipFill>
          <a:blip r:embed="rId3"/>
          <a:stretch>
            <a:fillRect/>
          </a:stretch>
        </p:blipFill>
        <p:spPr>
          <a:xfrm>
            <a:off x="133918" y="644573"/>
            <a:ext cx="5819818" cy="4025929"/>
          </a:xfrm>
          <a:prstGeom prst="rect">
            <a:avLst/>
          </a:prstGeom>
          <a:ln w="28575">
            <a:solidFill>
              <a:schemeClr val="tx1"/>
            </a:solidFill>
          </a:ln>
        </p:spPr>
      </p:pic>
      <p:pic>
        <p:nvPicPr>
          <p:cNvPr id="18" name="Imagen 17">
            <a:extLst>
              <a:ext uri="{FF2B5EF4-FFF2-40B4-BE49-F238E27FC236}">
                <a16:creationId xmlns:a16="http://schemas.microsoft.com/office/drawing/2014/main" id="{F0565E1C-6010-5756-5A05-5339C4498A0E}"/>
              </a:ext>
            </a:extLst>
          </p:cNvPr>
          <p:cNvPicPr>
            <a:picLocks noChangeAspect="1"/>
          </p:cNvPicPr>
          <p:nvPr/>
        </p:nvPicPr>
        <p:blipFill>
          <a:blip r:embed="rId4"/>
          <a:stretch>
            <a:fillRect/>
          </a:stretch>
        </p:blipFill>
        <p:spPr>
          <a:xfrm>
            <a:off x="592191" y="4869713"/>
            <a:ext cx="8034148" cy="1268328"/>
          </a:xfrm>
          <a:prstGeom prst="rect">
            <a:avLst/>
          </a:prstGeom>
          <a:ln w="19050">
            <a:solidFill>
              <a:schemeClr val="tx1"/>
            </a:solidFill>
          </a:ln>
        </p:spPr>
      </p:pic>
      <p:graphicFrame>
        <p:nvGraphicFramePr>
          <p:cNvPr id="19" name="Tabla 2">
            <a:extLst>
              <a:ext uri="{FF2B5EF4-FFF2-40B4-BE49-F238E27FC236}">
                <a16:creationId xmlns:a16="http://schemas.microsoft.com/office/drawing/2014/main" id="{4A4A4F9B-CCF9-348A-15DD-1DBC7B92D625}"/>
              </a:ext>
            </a:extLst>
          </p:cNvPr>
          <p:cNvGraphicFramePr>
            <a:graphicFrameLocks noGrp="1"/>
          </p:cNvGraphicFramePr>
          <p:nvPr>
            <p:extLst>
              <p:ext uri="{D42A27DB-BD31-4B8C-83A1-F6EECF244321}">
                <p14:modId xmlns:p14="http://schemas.microsoft.com/office/powerpoint/2010/main" val="2679900328"/>
              </p:ext>
            </p:extLst>
          </p:nvPr>
        </p:nvGraphicFramePr>
        <p:xfrm>
          <a:off x="6089643" y="1034130"/>
          <a:ext cx="5745808" cy="2576555"/>
        </p:xfrm>
        <a:graphic>
          <a:graphicData uri="http://schemas.openxmlformats.org/drawingml/2006/table">
            <a:tbl>
              <a:tblPr firstRow="1" bandRow="1">
                <a:tableStyleId>{5C22544A-7EE6-4342-B048-85BDC9FD1C3A}</a:tableStyleId>
              </a:tblPr>
              <a:tblGrid>
                <a:gridCol w="2562059">
                  <a:extLst>
                    <a:ext uri="{9D8B030D-6E8A-4147-A177-3AD203B41FA5}">
                      <a16:colId xmlns:a16="http://schemas.microsoft.com/office/drawing/2014/main" val="673469555"/>
                    </a:ext>
                  </a:extLst>
                </a:gridCol>
                <a:gridCol w="1697220">
                  <a:extLst>
                    <a:ext uri="{9D8B030D-6E8A-4147-A177-3AD203B41FA5}">
                      <a16:colId xmlns:a16="http://schemas.microsoft.com/office/drawing/2014/main" val="4185281390"/>
                    </a:ext>
                  </a:extLst>
                </a:gridCol>
                <a:gridCol w="1486529">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Cuenta por Cobrar</a:t>
                      </a:r>
                    </a:p>
                  </a:txBody>
                  <a:tcPr/>
                </a:tc>
                <a:tc>
                  <a:txBody>
                    <a:bodyPr/>
                    <a:lstStyle/>
                    <a:p>
                      <a:pPr algn="r"/>
                      <a:r>
                        <a:rPr lang="es-CL" sz="1500" dirty="0">
                          <a:latin typeface="Georgia" panose="02040502050405020303" pitchFamily="18" charset="0"/>
                        </a:rPr>
                        <a:t>125.277.089</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MX" sz="1500" dirty="0">
                          <a:latin typeface="Georgia" panose="02040502050405020303" pitchFamily="18" charset="0"/>
                        </a:rPr>
                        <a:t>(ganancia)Venta</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105.274.865</a:t>
                      </a:r>
                      <a:endParaRPr lang="es-CL" sz="1500" dirty="0">
                        <a:latin typeface="Georgia" panose="02040502050405020303" pitchFamily="18" charset="0"/>
                      </a:endParaRPr>
                    </a:p>
                  </a:txBody>
                  <a:tcPr/>
                </a:tc>
                <a:extLst>
                  <a:ext uri="{0D108BD9-81ED-4DB2-BD59-A6C34878D82A}">
                    <a16:rowId xmlns:a16="http://schemas.microsoft.com/office/drawing/2014/main" val="1810849475"/>
                  </a:ext>
                </a:extLst>
              </a:tr>
              <a:tr h="356595">
                <a:tc>
                  <a:txBody>
                    <a:bodyPr/>
                    <a:lstStyle/>
                    <a:p>
                      <a:pPr algn="ctr"/>
                      <a:r>
                        <a:rPr lang="es-CL" sz="1500" dirty="0">
                          <a:latin typeface="Georgia" panose="02040502050405020303" pitchFamily="18" charset="0"/>
                        </a:rPr>
                        <a:t>(pasivo)IVA DF</a:t>
                      </a: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20.002.224</a:t>
                      </a:r>
                      <a:endParaRPr lang="es-CL" sz="1500" dirty="0">
                        <a:latin typeface="Georgia" panose="02040502050405020303" pitchFamily="18" charset="0"/>
                      </a:endParaRPr>
                    </a:p>
                  </a:txBody>
                  <a:tcPr/>
                </a:tc>
                <a:extLst>
                  <a:ext uri="{0D108BD9-81ED-4DB2-BD59-A6C34878D82A}">
                    <a16:rowId xmlns:a16="http://schemas.microsoft.com/office/drawing/2014/main" val="1960289405"/>
                  </a:ext>
                </a:extLst>
              </a:tr>
              <a:tr h="370840">
                <a:tc>
                  <a:txBody>
                    <a:bodyPr/>
                    <a:lstStyle/>
                    <a:p>
                      <a:pPr algn="l"/>
                      <a:r>
                        <a:rPr lang="es-MX" sz="1500" dirty="0">
                          <a:latin typeface="Georgia" panose="02040502050405020303" pitchFamily="18" charset="0"/>
                        </a:rPr>
                        <a:t>(gasto) Costo Venta PPE</a:t>
                      </a: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80.750.000</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900091501"/>
                  </a:ext>
                </a:extLst>
              </a:tr>
              <a:tr h="370840">
                <a:tc>
                  <a:txBody>
                    <a:bodyPr/>
                    <a:lstStyle/>
                    <a:p>
                      <a:pPr algn="l"/>
                      <a:r>
                        <a:rPr lang="es-MX" sz="1500" dirty="0">
                          <a:latin typeface="Georgia" panose="02040502050405020303" pitchFamily="18" charset="0"/>
                        </a:rPr>
                        <a:t>(pasivo) </a:t>
                      </a:r>
                      <a:r>
                        <a:rPr lang="es-MX" sz="1500" dirty="0" err="1">
                          <a:latin typeface="Georgia" panose="02040502050405020303" pitchFamily="18" charset="0"/>
                        </a:rPr>
                        <a:t>Dep</a:t>
                      </a:r>
                      <a:r>
                        <a:rPr lang="es-MX" sz="1500" dirty="0">
                          <a:latin typeface="Georgia" panose="02040502050405020303" pitchFamily="18" charset="0"/>
                        </a:rPr>
                        <a:t>. Acu.</a:t>
                      </a: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14.250.000</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3244970780"/>
                  </a:ext>
                </a:extLst>
              </a:tr>
              <a:tr h="370840">
                <a:tc>
                  <a:txBody>
                    <a:bodyPr/>
                    <a:lstStyle/>
                    <a:p>
                      <a:pPr algn="ctr"/>
                      <a:r>
                        <a:rPr lang="es-CL" sz="1500" dirty="0">
                          <a:latin typeface="Georgia" panose="02040502050405020303" pitchFamily="18" charset="0"/>
                        </a:rPr>
                        <a:t>(activo)Envasadora</a:t>
                      </a: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95.000.000</a:t>
                      </a:r>
                      <a:endParaRPr lang="es-CL" sz="1500" dirty="0">
                        <a:latin typeface="Georgia" panose="02040502050405020303" pitchFamily="18" charset="0"/>
                      </a:endParaRPr>
                    </a:p>
                  </a:txBody>
                  <a:tcPr/>
                </a:tc>
                <a:extLst>
                  <a:ext uri="{0D108BD9-81ED-4DB2-BD59-A6C34878D82A}">
                    <a16:rowId xmlns:a16="http://schemas.microsoft.com/office/drawing/2014/main" val="350192701"/>
                  </a:ext>
                </a:extLst>
              </a:tr>
            </a:tbl>
          </a:graphicData>
        </a:graphic>
      </p:graphicFrame>
      <p:sp>
        <p:nvSpPr>
          <p:cNvPr id="21" name="4 Marcador de número de diapositiva">
            <a:extLst>
              <a:ext uri="{FF2B5EF4-FFF2-40B4-BE49-F238E27FC236}">
                <a16:creationId xmlns:a16="http://schemas.microsoft.com/office/drawing/2014/main" id="{FF4AC5B8-2FDC-7B37-5F46-E8A8D5BE6F9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49696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F1F2-82CF-B432-AF62-2E14E5A710DC}"/>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2A96E955-F7F8-CC47-1490-8B1817F7417B}"/>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A04B5B89-8407-E420-CA78-1BB33E0AE690}"/>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14148002-9844-DD9F-F0D3-CC0E277F735A}"/>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9E2E477F-9859-7405-4473-26E5860D0F71}"/>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74C3C825-342D-33AA-AD59-6609BC8A3D91}"/>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2F6AAB13-9B0F-1C79-B2DC-F10FC18B7A94}"/>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12262FCC-3D1D-9EC0-A72A-1BE1AEA2F693}"/>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91D6E142-0C79-DCE6-21C8-86D65E47348C}"/>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52FF85B8-C7DC-C9E8-9D2E-335E74D3C103}"/>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51FFAF71-9587-B95D-C9A4-CD2EA5F0252C}"/>
              </a:ext>
            </a:extLst>
          </p:cNvPr>
          <p:cNvSpPr/>
          <p:nvPr/>
        </p:nvSpPr>
        <p:spPr>
          <a:xfrm>
            <a:off x="480604" y="4699460"/>
            <a:ext cx="10770080" cy="385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65E5C69-9DCA-07CE-92B2-D47A490E9CB1}"/>
              </a:ext>
            </a:extLst>
          </p:cNvPr>
          <p:cNvSpPr/>
          <p:nvPr/>
        </p:nvSpPr>
        <p:spPr>
          <a:xfrm>
            <a:off x="479253" y="5085853"/>
            <a:ext cx="10770080" cy="5275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2AC03CB5-C3E1-0386-2C53-7B24C32B0CF9}"/>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1" name="Rectángulo 10">
            <a:extLst>
              <a:ext uri="{FF2B5EF4-FFF2-40B4-BE49-F238E27FC236}">
                <a16:creationId xmlns:a16="http://schemas.microsoft.com/office/drawing/2014/main" id="{C54F983F-D40C-0563-52E2-87BEE4BDB82F}"/>
              </a:ext>
            </a:extLst>
          </p:cNvPr>
          <p:cNvSpPr/>
          <p:nvPr/>
        </p:nvSpPr>
        <p:spPr>
          <a:xfrm>
            <a:off x="479253" y="5610503"/>
            <a:ext cx="10770080" cy="391286"/>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4 Marcador de número de diapositiva">
            <a:extLst>
              <a:ext uri="{FF2B5EF4-FFF2-40B4-BE49-F238E27FC236}">
                <a16:creationId xmlns:a16="http://schemas.microsoft.com/office/drawing/2014/main" id="{F5E57782-EC1B-A18F-3EA7-1887F00533B8}"/>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2791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C608889A-12C9-0A5A-17D4-28A1231CF5B7}"/>
              </a:ext>
            </a:extLst>
          </p:cNvPr>
          <p:cNvPicPr>
            <a:picLocks noChangeAspect="1"/>
          </p:cNvPicPr>
          <p:nvPr/>
        </p:nvPicPr>
        <p:blipFill>
          <a:blip r:embed="rId2"/>
          <a:stretch>
            <a:fillRect/>
          </a:stretch>
        </p:blipFill>
        <p:spPr>
          <a:xfrm>
            <a:off x="424738" y="1141855"/>
            <a:ext cx="10836579" cy="4810058"/>
          </a:xfrm>
          <a:prstGeom prst="rect">
            <a:avLst/>
          </a:prstGeom>
        </p:spPr>
      </p:pic>
      <p:sp>
        <p:nvSpPr>
          <p:cNvPr id="2" name="Rectángulo 1">
            <a:extLst>
              <a:ext uri="{FF2B5EF4-FFF2-40B4-BE49-F238E27FC236}">
                <a16:creationId xmlns:a16="http://schemas.microsoft.com/office/drawing/2014/main" id="{1C69BE27-4BB2-588A-82DE-E700B796F0B4}"/>
              </a:ext>
            </a:extLst>
          </p:cNvPr>
          <p:cNvSpPr/>
          <p:nvPr/>
        </p:nvSpPr>
        <p:spPr>
          <a:xfrm>
            <a:off x="469971" y="1226105"/>
            <a:ext cx="10770080" cy="6965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9 Rectángulo redondeado">
            <a:extLst>
              <a:ext uri="{FF2B5EF4-FFF2-40B4-BE49-F238E27FC236}">
                <a16:creationId xmlns:a16="http://schemas.microsoft.com/office/drawing/2014/main" id="{06629193-1B2E-C60F-BD9A-35F39A8563B6}"/>
              </a:ext>
            </a:extLst>
          </p:cNvPr>
          <p:cNvSpPr/>
          <p:nvPr/>
        </p:nvSpPr>
        <p:spPr>
          <a:xfrm>
            <a:off x="4528317" y="511963"/>
            <a:ext cx="6905697"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Corrección Monetaria</a:t>
            </a:r>
          </a:p>
          <a:p>
            <a:pPr algn="ctr">
              <a:spcBef>
                <a:spcPct val="0"/>
              </a:spcBef>
              <a:buNone/>
            </a:pPr>
            <a:r>
              <a:rPr lang="es-MX" sz="2000" b="1" i="1" dirty="0">
                <a:solidFill>
                  <a:schemeClr val="tx1"/>
                </a:solidFill>
                <a:latin typeface="Georgia" panose="02040502050405020303" pitchFamily="18" charset="0"/>
                <a:cs typeface="Arial" panose="020B0604020202020204" pitchFamily="34" charset="0"/>
              </a:rPr>
              <a:t>Art 41 N°2 LIR</a:t>
            </a:r>
            <a:endParaRPr lang="es-MX" altLang="es-CL" sz="2000" b="1" i="1" dirty="0">
              <a:solidFill>
                <a:schemeClr val="tx1"/>
              </a:solidFill>
              <a:latin typeface="Georgia" panose="02040502050405020303" pitchFamily="18" charset="0"/>
              <a:cs typeface="Arial" panose="020B0604020202020204" pitchFamily="34" charset="0"/>
            </a:endParaRPr>
          </a:p>
        </p:txBody>
      </p:sp>
      <p:grpSp>
        <p:nvGrpSpPr>
          <p:cNvPr id="6" name="Group 8243">
            <a:extLst>
              <a:ext uri="{FF2B5EF4-FFF2-40B4-BE49-F238E27FC236}">
                <a16:creationId xmlns:a16="http://schemas.microsoft.com/office/drawing/2014/main" id="{BBBFA656-CFFB-9A8D-2898-6D396119EB0B}"/>
              </a:ext>
            </a:extLst>
          </p:cNvPr>
          <p:cNvGrpSpPr/>
          <p:nvPr/>
        </p:nvGrpSpPr>
        <p:grpSpPr>
          <a:xfrm>
            <a:off x="482380" y="1995183"/>
            <a:ext cx="1863700" cy="1863700"/>
            <a:chOff x="0" y="0"/>
            <a:chExt cx="4969866" cy="4969866"/>
          </a:xfrm>
        </p:grpSpPr>
        <p:sp>
          <p:nvSpPr>
            <p:cNvPr id="7" name="Shape 8240">
              <a:extLst>
                <a:ext uri="{FF2B5EF4-FFF2-40B4-BE49-F238E27FC236}">
                  <a16:creationId xmlns:a16="http://schemas.microsoft.com/office/drawing/2014/main" id="{F3526D67-32B3-DFDA-15CF-19CEC3C56AFC}"/>
                </a:ext>
              </a:extLst>
            </p:cNvPr>
            <p:cNvSpPr/>
            <p:nvPr/>
          </p:nvSpPr>
          <p:spPr>
            <a:xfrm>
              <a:off x="0" y="0"/>
              <a:ext cx="4969866" cy="49698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8" name="Shape 8241">
              <a:extLst>
                <a:ext uri="{FF2B5EF4-FFF2-40B4-BE49-F238E27FC236}">
                  <a16:creationId xmlns:a16="http://schemas.microsoft.com/office/drawing/2014/main" id="{9FB4213A-83D3-CD8B-AE83-5781DCDDA538}"/>
                </a:ext>
              </a:extLst>
            </p:cNvPr>
            <p:cNvSpPr/>
            <p:nvPr/>
          </p:nvSpPr>
          <p:spPr>
            <a:xfrm>
              <a:off x="183625" y="183625"/>
              <a:ext cx="4602615" cy="46026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300" b="1" dirty="0">
                  <a:latin typeface="Georgia" panose="02040502050405020303" pitchFamily="18" charset="0"/>
                </a:rPr>
                <a:t>Adquiridos durante el ejercicio</a:t>
              </a:r>
              <a:endParaRPr sz="1300" b="1" dirty="0">
                <a:latin typeface="Georgia" panose="02040502050405020303" pitchFamily="18" charset="0"/>
              </a:endParaRPr>
            </a:p>
          </p:txBody>
        </p:sp>
      </p:grpSp>
      <p:grpSp>
        <p:nvGrpSpPr>
          <p:cNvPr id="9" name="Group 8247">
            <a:extLst>
              <a:ext uri="{FF2B5EF4-FFF2-40B4-BE49-F238E27FC236}">
                <a16:creationId xmlns:a16="http://schemas.microsoft.com/office/drawing/2014/main" id="{010B3418-F8A6-A008-2DFD-B86AB8094C7B}"/>
              </a:ext>
            </a:extLst>
          </p:cNvPr>
          <p:cNvGrpSpPr/>
          <p:nvPr/>
        </p:nvGrpSpPr>
        <p:grpSpPr>
          <a:xfrm>
            <a:off x="-70831" y="3169521"/>
            <a:ext cx="1500290" cy="1500291"/>
            <a:chOff x="0" y="0"/>
            <a:chExt cx="4000774" cy="4000774"/>
          </a:xfrm>
        </p:grpSpPr>
        <p:sp>
          <p:nvSpPr>
            <p:cNvPr id="10" name="Shape 8244">
              <a:extLst>
                <a:ext uri="{FF2B5EF4-FFF2-40B4-BE49-F238E27FC236}">
                  <a16:creationId xmlns:a16="http://schemas.microsoft.com/office/drawing/2014/main" id="{58ABB5DF-DF3F-9F69-90F1-4B3C7527CCC1}"/>
                </a:ext>
              </a:extLst>
            </p:cNvPr>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11" name="Shape 8245">
              <a:extLst>
                <a:ext uri="{FF2B5EF4-FFF2-40B4-BE49-F238E27FC236}">
                  <a16:creationId xmlns:a16="http://schemas.microsoft.com/office/drawing/2014/main" id="{22B5C87B-B5FA-CA74-7256-E4001E1130B4}"/>
                </a:ext>
              </a:extLst>
            </p:cNvPr>
            <p:cNvSpPr/>
            <p:nvPr/>
          </p:nvSpPr>
          <p:spPr>
            <a:xfrm>
              <a:off x="163451" y="163451"/>
              <a:ext cx="3673871" cy="36738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30A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400" b="1" dirty="0">
                  <a:latin typeface="Georgia" panose="02040502050405020303" pitchFamily="18" charset="0"/>
                </a:rPr>
                <a:t>Bienes en tránsito</a:t>
              </a:r>
              <a:endParaRPr sz="1400" b="1" dirty="0">
                <a:latin typeface="Georgia" panose="02040502050405020303" pitchFamily="18" charset="0"/>
              </a:endParaRPr>
            </a:p>
          </p:txBody>
        </p:sp>
      </p:grpSp>
      <p:grpSp>
        <p:nvGrpSpPr>
          <p:cNvPr id="12" name="Group 8251">
            <a:extLst>
              <a:ext uri="{FF2B5EF4-FFF2-40B4-BE49-F238E27FC236}">
                <a16:creationId xmlns:a16="http://schemas.microsoft.com/office/drawing/2014/main" id="{2489DB6F-E53F-A9A3-3117-123A08BE9FBA}"/>
              </a:ext>
            </a:extLst>
          </p:cNvPr>
          <p:cNvGrpSpPr/>
          <p:nvPr/>
        </p:nvGrpSpPr>
        <p:grpSpPr>
          <a:xfrm>
            <a:off x="618701" y="927045"/>
            <a:ext cx="1500290" cy="1500290"/>
            <a:chOff x="0" y="0"/>
            <a:chExt cx="4000774" cy="4000774"/>
          </a:xfrm>
        </p:grpSpPr>
        <p:sp>
          <p:nvSpPr>
            <p:cNvPr id="14" name="Shape 8248">
              <a:extLst>
                <a:ext uri="{FF2B5EF4-FFF2-40B4-BE49-F238E27FC236}">
                  <a16:creationId xmlns:a16="http://schemas.microsoft.com/office/drawing/2014/main" id="{63B32D80-0574-5162-BA78-CE82CE5A7405}"/>
                </a:ext>
              </a:extLst>
            </p:cNvPr>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15" name="Shape 8249">
              <a:extLst>
                <a:ext uri="{FF2B5EF4-FFF2-40B4-BE49-F238E27FC236}">
                  <a16:creationId xmlns:a16="http://schemas.microsoft.com/office/drawing/2014/main" id="{3FD1C3ED-7A46-02DB-5B3E-F15A231F3D95}"/>
                </a:ext>
              </a:extLst>
            </p:cNvPr>
            <p:cNvSpPr/>
            <p:nvPr/>
          </p:nvSpPr>
          <p:spPr>
            <a:xfrm>
              <a:off x="163451" y="163451"/>
              <a:ext cx="3673871" cy="3673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400" b="1" dirty="0" err="1">
                  <a:latin typeface="Georgia" panose="02040502050405020303" pitchFamily="18" charset="0"/>
                </a:rPr>
                <a:t>Proviniente</a:t>
              </a:r>
              <a:r>
                <a:rPr lang="es-CL" sz="1400" b="1" dirty="0">
                  <a:latin typeface="Georgia" panose="02040502050405020303" pitchFamily="18" charset="0"/>
                </a:rPr>
                <a:t> del ejercicio anterior</a:t>
              </a:r>
              <a:endParaRPr sz="1400" b="1" dirty="0">
                <a:latin typeface="Georgia" panose="02040502050405020303" pitchFamily="18" charset="0"/>
              </a:endParaRPr>
            </a:p>
          </p:txBody>
        </p:sp>
      </p:grpSp>
      <p:sp>
        <p:nvSpPr>
          <p:cNvPr id="16" name="Shape 4047">
            <a:extLst>
              <a:ext uri="{FF2B5EF4-FFF2-40B4-BE49-F238E27FC236}">
                <a16:creationId xmlns:a16="http://schemas.microsoft.com/office/drawing/2014/main" id="{A0D75952-F5CA-87F9-100A-A64B2C0C2F41}"/>
              </a:ext>
            </a:extLst>
          </p:cNvPr>
          <p:cNvSpPr/>
          <p:nvPr/>
        </p:nvSpPr>
        <p:spPr>
          <a:xfrm>
            <a:off x="2210504" y="1170476"/>
            <a:ext cx="2181351" cy="738664"/>
          </a:xfrm>
          <a:prstGeom prst="rect">
            <a:avLst/>
          </a:prstGeom>
          <a:solidFill>
            <a:schemeClr val="bg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lgn="just">
              <a:defRPr sz="1800"/>
            </a:pPr>
            <a:r>
              <a:rPr lang="es-CL" sz="1600" b="1" dirty="0">
                <a:solidFill>
                  <a:srgbClr val="FF0000"/>
                </a:solidFill>
                <a:latin typeface="Georgia" panose="02040502050405020303" pitchFamily="18" charset="0"/>
                <a:ea typeface="Roboto Bold"/>
                <a:cs typeface="Roboto Bold"/>
                <a:sym typeface="Roboto Bold"/>
              </a:rPr>
              <a:t>VIPC entre el 1° de diciembre y el 30 de noviembre</a:t>
            </a:r>
            <a:endParaRPr sz="1600" b="1" dirty="0">
              <a:solidFill>
                <a:srgbClr val="FF0000"/>
              </a:solidFill>
              <a:latin typeface="Georgia" panose="02040502050405020303" pitchFamily="18" charset="0"/>
              <a:ea typeface="Roboto Bold"/>
              <a:cs typeface="Roboto Bold"/>
              <a:sym typeface="Roboto Bold"/>
            </a:endParaRPr>
          </a:p>
        </p:txBody>
      </p:sp>
      <p:sp>
        <p:nvSpPr>
          <p:cNvPr id="17" name="Shape 4047">
            <a:extLst>
              <a:ext uri="{FF2B5EF4-FFF2-40B4-BE49-F238E27FC236}">
                <a16:creationId xmlns:a16="http://schemas.microsoft.com/office/drawing/2014/main" id="{2DDA1D58-9BFE-DCEF-CE5E-4250EFD75D7B}"/>
              </a:ext>
            </a:extLst>
          </p:cNvPr>
          <p:cNvSpPr/>
          <p:nvPr/>
        </p:nvSpPr>
        <p:spPr>
          <a:xfrm>
            <a:off x="2399027" y="2426430"/>
            <a:ext cx="1987331" cy="984885"/>
          </a:xfrm>
          <a:prstGeom prst="rect">
            <a:avLst/>
          </a:prstGeom>
          <a:solidFill>
            <a:schemeClr val="bg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lgn="just">
              <a:defRPr sz="1800"/>
            </a:pPr>
            <a:r>
              <a:rPr lang="es-CL" sz="1600" b="1" dirty="0">
                <a:solidFill>
                  <a:srgbClr val="00B050"/>
                </a:solidFill>
                <a:latin typeface="Georgia" panose="02040502050405020303" pitchFamily="18" charset="0"/>
                <a:ea typeface="Roboto Bold"/>
                <a:cs typeface="Roboto Bold"/>
                <a:sym typeface="Roboto Bold"/>
              </a:rPr>
              <a:t>VIPC entre el 1° mes de la adquisición y 30 de noviembre</a:t>
            </a:r>
            <a:endParaRPr sz="1600" b="1" dirty="0">
              <a:solidFill>
                <a:srgbClr val="00B050"/>
              </a:solidFill>
              <a:latin typeface="Georgia" panose="02040502050405020303" pitchFamily="18" charset="0"/>
              <a:ea typeface="Roboto Bold"/>
              <a:cs typeface="Roboto Bold"/>
              <a:sym typeface="Roboto Bold"/>
            </a:endParaRPr>
          </a:p>
        </p:txBody>
      </p:sp>
      <p:sp>
        <p:nvSpPr>
          <p:cNvPr id="18" name="Shape 4047">
            <a:extLst>
              <a:ext uri="{FF2B5EF4-FFF2-40B4-BE49-F238E27FC236}">
                <a16:creationId xmlns:a16="http://schemas.microsoft.com/office/drawing/2014/main" id="{21C2B4EE-D89A-3F2B-0CE1-D88F8221899C}"/>
              </a:ext>
            </a:extLst>
          </p:cNvPr>
          <p:cNvSpPr/>
          <p:nvPr/>
        </p:nvSpPr>
        <p:spPr>
          <a:xfrm>
            <a:off x="1510116" y="3914925"/>
            <a:ext cx="2519624" cy="738664"/>
          </a:xfrm>
          <a:prstGeom prst="rect">
            <a:avLst/>
          </a:prstGeom>
          <a:solidFill>
            <a:schemeClr val="bg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lang="es-CL" sz="1600" b="1" dirty="0">
                <a:solidFill>
                  <a:srgbClr val="7030A0"/>
                </a:solidFill>
                <a:latin typeface="Georgia" panose="02040502050405020303" pitchFamily="18" charset="0"/>
                <a:ea typeface="Roboto Bold"/>
                <a:cs typeface="Roboto Bold"/>
                <a:sym typeface="Roboto Bold"/>
              </a:rPr>
              <a:t>VIPC entre el 1° del mes de embarque y el 30 de noviembre</a:t>
            </a:r>
            <a:endParaRPr sz="1600" b="1" dirty="0">
              <a:solidFill>
                <a:srgbClr val="7030A0"/>
              </a:solidFill>
              <a:latin typeface="Georgia" panose="02040502050405020303" pitchFamily="18" charset="0"/>
              <a:ea typeface="Roboto Bold"/>
              <a:cs typeface="Roboto Bold"/>
              <a:sym typeface="Roboto Bold"/>
            </a:endParaRPr>
          </a:p>
        </p:txBody>
      </p:sp>
      <p:sp>
        <p:nvSpPr>
          <p:cNvPr id="5" name="Rectángulo 4">
            <a:extLst>
              <a:ext uri="{FF2B5EF4-FFF2-40B4-BE49-F238E27FC236}">
                <a16:creationId xmlns:a16="http://schemas.microsoft.com/office/drawing/2014/main" id="{3266C17A-8E3B-B521-150C-0037F715A2A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27" name="Imagen 26">
            <a:extLst>
              <a:ext uri="{FF2B5EF4-FFF2-40B4-BE49-F238E27FC236}">
                <a16:creationId xmlns:a16="http://schemas.microsoft.com/office/drawing/2014/main" id="{F0ED84EC-720A-887B-7173-2479B61AE038}"/>
              </a:ext>
            </a:extLst>
          </p:cNvPr>
          <p:cNvPicPr>
            <a:picLocks noChangeAspect="1"/>
          </p:cNvPicPr>
          <p:nvPr/>
        </p:nvPicPr>
        <p:blipFill>
          <a:blip r:embed="rId3"/>
          <a:stretch>
            <a:fillRect/>
          </a:stretch>
        </p:blipFill>
        <p:spPr>
          <a:xfrm>
            <a:off x="4458377" y="1468618"/>
            <a:ext cx="7531499" cy="4205192"/>
          </a:xfrm>
          <a:prstGeom prst="rect">
            <a:avLst/>
          </a:prstGeom>
          <a:ln w="31750">
            <a:solidFill>
              <a:schemeClr val="tx1"/>
            </a:solidFill>
          </a:ln>
        </p:spPr>
      </p:pic>
      <p:sp>
        <p:nvSpPr>
          <p:cNvPr id="28" name="Rectángulo 27">
            <a:extLst>
              <a:ext uri="{FF2B5EF4-FFF2-40B4-BE49-F238E27FC236}">
                <a16:creationId xmlns:a16="http://schemas.microsoft.com/office/drawing/2014/main" id="{A8DF688F-4ED4-E9CD-90C2-E5133B374404}"/>
              </a:ext>
            </a:extLst>
          </p:cNvPr>
          <p:cNvSpPr/>
          <p:nvPr/>
        </p:nvSpPr>
        <p:spPr>
          <a:xfrm>
            <a:off x="4296431" y="2112060"/>
            <a:ext cx="7547128" cy="288174"/>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a:extLst>
              <a:ext uri="{FF2B5EF4-FFF2-40B4-BE49-F238E27FC236}">
                <a16:creationId xmlns:a16="http://schemas.microsoft.com/office/drawing/2014/main" id="{AE50F449-0330-1A79-8E00-BEA24023B27E}"/>
              </a:ext>
            </a:extLst>
          </p:cNvPr>
          <p:cNvSpPr/>
          <p:nvPr/>
        </p:nvSpPr>
        <p:spPr>
          <a:xfrm>
            <a:off x="11230081" y="1919532"/>
            <a:ext cx="588078" cy="480701"/>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29">
            <a:extLst>
              <a:ext uri="{FF2B5EF4-FFF2-40B4-BE49-F238E27FC236}">
                <a16:creationId xmlns:a16="http://schemas.microsoft.com/office/drawing/2014/main" id="{336CA642-5B09-1A36-FF39-9220A15F3BBB}"/>
              </a:ext>
            </a:extLst>
          </p:cNvPr>
          <p:cNvSpPr/>
          <p:nvPr/>
        </p:nvSpPr>
        <p:spPr>
          <a:xfrm>
            <a:off x="11230081" y="2476035"/>
            <a:ext cx="602144" cy="3172053"/>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Rectángulo 30">
            <a:extLst>
              <a:ext uri="{FF2B5EF4-FFF2-40B4-BE49-F238E27FC236}">
                <a16:creationId xmlns:a16="http://schemas.microsoft.com/office/drawing/2014/main" id="{AF7FBB1F-5655-6CE5-F7B3-E1BC584B9051}"/>
              </a:ext>
            </a:extLst>
          </p:cNvPr>
          <p:cNvSpPr/>
          <p:nvPr/>
        </p:nvSpPr>
        <p:spPr>
          <a:xfrm>
            <a:off x="4286660" y="4029758"/>
            <a:ext cx="7531499" cy="297956"/>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4 Marcador de número de diapositiva">
            <a:extLst>
              <a:ext uri="{FF2B5EF4-FFF2-40B4-BE49-F238E27FC236}">
                <a16:creationId xmlns:a16="http://schemas.microsoft.com/office/drawing/2014/main" id="{B45F7600-5719-0B6E-3C66-E1063EDCDBE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5255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circle(in)">
                                      <p:cBhvr>
                                        <p:cTn id="60" dur="20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circle(in)">
                                      <p:cBhvr>
                                        <p:cTn id="65" dur="20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circle(in)">
                                      <p:cBhvr>
                                        <p:cTn id="70" dur="2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circle(in)">
                                      <p:cBhvr>
                                        <p:cTn id="7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4" grpId="0" animBg="1"/>
      <p:bldP spid="16" grpId="0" animBg="1"/>
      <p:bldP spid="17" grpId="0" animBg="1"/>
      <p:bldP spid="18" grpId="0" animBg="1"/>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C608889A-12C9-0A5A-17D4-28A1231CF5B7}"/>
              </a:ext>
            </a:extLst>
          </p:cNvPr>
          <p:cNvPicPr>
            <a:picLocks noChangeAspect="1"/>
          </p:cNvPicPr>
          <p:nvPr/>
        </p:nvPicPr>
        <p:blipFill>
          <a:blip r:embed="rId2"/>
          <a:stretch>
            <a:fillRect/>
          </a:stretch>
        </p:blipFill>
        <p:spPr>
          <a:xfrm>
            <a:off x="424738" y="1141855"/>
            <a:ext cx="10836579" cy="4810058"/>
          </a:xfrm>
          <a:prstGeom prst="rect">
            <a:avLst/>
          </a:prstGeom>
        </p:spPr>
      </p:pic>
      <p:sp>
        <p:nvSpPr>
          <p:cNvPr id="2" name="Rectángulo 1">
            <a:extLst>
              <a:ext uri="{FF2B5EF4-FFF2-40B4-BE49-F238E27FC236}">
                <a16:creationId xmlns:a16="http://schemas.microsoft.com/office/drawing/2014/main" id="{1C69BE27-4BB2-588A-82DE-E700B796F0B4}"/>
              </a:ext>
            </a:extLst>
          </p:cNvPr>
          <p:cNvSpPr/>
          <p:nvPr/>
        </p:nvSpPr>
        <p:spPr>
          <a:xfrm>
            <a:off x="469971" y="1226105"/>
            <a:ext cx="10770080" cy="6965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Rectángulo 24">
            <a:extLst>
              <a:ext uri="{FF2B5EF4-FFF2-40B4-BE49-F238E27FC236}">
                <a16:creationId xmlns:a16="http://schemas.microsoft.com/office/drawing/2014/main" id="{34F16069-90FB-E0EB-15A6-77CCC1DC17E1}"/>
              </a:ext>
            </a:extLst>
          </p:cNvPr>
          <p:cNvSpPr/>
          <p:nvPr/>
        </p:nvSpPr>
        <p:spPr>
          <a:xfrm>
            <a:off x="457987" y="1917495"/>
            <a:ext cx="10770080" cy="59398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26">
            <a:extLst>
              <a:ext uri="{FF2B5EF4-FFF2-40B4-BE49-F238E27FC236}">
                <a16:creationId xmlns:a16="http://schemas.microsoft.com/office/drawing/2014/main" id="{F95C5A1E-5380-0C27-6E0A-A1A3C5D2BAA8}"/>
              </a:ext>
            </a:extLst>
          </p:cNvPr>
          <p:cNvSpPr/>
          <p:nvPr/>
        </p:nvSpPr>
        <p:spPr>
          <a:xfrm>
            <a:off x="469971" y="2501897"/>
            <a:ext cx="10770080" cy="700971"/>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0AEADD2F-D930-32D7-0139-95E0BD8DBF2C}"/>
              </a:ext>
            </a:extLst>
          </p:cNvPr>
          <p:cNvSpPr/>
          <p:nvPr/>
        </p:nvSpPr>
        <p:spPr>
          <a:xfrm>
            <a:off x="469971" y="3187614"/>
            <a:ext cx="10748814" cy="170205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a:extLst>
              <a:ext uri="{FF2B5EF4-FFF2-40B4-BE49-F238E27FC236}">
                <a16:creationId xmlns:a16="http://schemas.microsoft.com/office/drawing/2014/main" id="{8FFEF8D8-502D-987E-24DF-4714411972DF}"/>
              </a:ext>
            </a:extLst>
          </p:cNvPr>
          <p:cNvSpPr/>
          <p:nvPr/>
        </p:nvSpPr>
        <p:spPr>
          <a:xfrm>
            <a:off x="469971" y="4886103"/>
            <a:ext cx="10748814" cy="53351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29">
            <a:extLst>
              <a:ext uri="{FF2B5EF4-FFF2-40B4-BE49-F238E27FC236}">
                <a16:creationId xmlns:a16="http://schemas.microsoft.com/office/drawing/2014/main" id="{636F0B21-420A-D1F0-2C3D-3928EF00A748}"/>
              </a:ext>
            </a:extLst>
          </p:cNvPr>
          <p:cNvSpPr/>
          <p:nvPr/>
        </p:nvSpPr>
        <p:spPr>
          <a:xfrm>
            <a:off x="480604" y="5409816"/>
            <a:ext cx="10748814" cy="53351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B0206C7D-1838-9EBC-8003-9A4D9273252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CuadroTexto 6">
            <a:extLst>
              <a:ext uri="{FF2B5EF4-FFF2-40B4-BE49-F238E27FC236}">
                <a16:creationId xmlns:a16="http://schemas.microsoft.com/office/drawing/2014/main" id="{E55BA158-A256-A0FD-0D1E-976D97181234}"/>
              </a:ext>
            </a:extLst>
          </p:cNvPr>
          <p:cNvSpPr txBox="1"/>
          <p:nvPr/>
        </p:nvSpPr>
        <p:spPr>
          <a:xfrm>
            <a:off x="6119" y="865017"/>
            <a:ext cx="8156716" cy="5078313"/>
          </a:xfrm>
          <a:prstGeom prst="rect">
            <a:avLst/>
          </a:prstGeom>
          <a:solidFill>
            <a:schemeClr val="bg1"/>
          </a:solidFill>
          <a:ln w="22225">
            <a:solidFill>
              <a:schemeClr val="tx1"/>
            </a:solidFill>
          </a:ln>
        </p:spPr>
        <p:txBody>
          <a:bodyPr wrap="square">
            <a:spAutoFit/>
          </a:bodyPr>
          <a:lstStyle/>
          <a:p>
            <a:pPr algn="l">
              <a:buNone/>
            </a:pPr>
            <a:r>
              <a:rPr lang="es-MX" b="1" i="0" dirty="0">
                <a:solidFill>
                  <a:srgbClr val="000000"/>
                </a:solidFill>
                <a:effectLst/>
                <a:latin typeface="Georgia" panose="02040502050405020303" pitchFamily="18" charset="0"/>
              </a:rPr>
              <a:t>A qué se refiere el beneficio de la Inversión en Activo fijo</a:t>
            </a:r>
          </a:p>
          <a:p>
            <a:pPr algn="l">
              <a:buNone/>
            </a:pPr>
            <a:endParaRPr lang="es-MX" b="1" i="0" dirty="0">
              <a:solidFill>
                <a:srgbClr val="000000"/>
              </a:solidFill>
              <a:effectLst/>
              <a:latin typeface="Georgia" panose="02040502050405020303" pitchFamily="18" charset="0"/>
            </a:endParaRPr>
          </a:p>
          <a:p>
            <a:pPr algn="just"/>
            <a:r>
              <a:rPr lang="es-MX" b="0" i="0" dirty="0">
                <a:solidFill>
                  <a:srgbClr val="000000"/>
                </a:solidFill>
                <a:effectLst/>
                <a:latin typeface="Georgia" panose="02040502050405020303" pitchFamily="18" charset="0"/>
              </a:rPr>
              <a:t>Es un beneficio tributario que incentiva la inversión de las empresas que declaren el impuesto de primera categoría sobre renta efectiva determinada según contabilidad completa en bienes físicos del activo inmovilizado,  consistente en aplicar un 4% a la inversión en este tipo de  bienes, de acuerdo a lo establecido en el artículo 33 bis de la Ley de la Renta, el cual pasa a constituir un crédito contra el impuesto de Primera Categoría de la Ley de la Renta. </a:t>
            </a:r>
            <a:endParaRPr lang="es-MX" dirty="0">
              <a:solidFill>
                <a:srgbClr val="000000"/>
              </a:solidFill>
              <a:latin typeface="Georgia" panose="02040502050405020303" pitchFamily="18" charset="0"/>
            </a:endParaRPr>
          </a:p>
          <a:p>
            <a:pPr algn="just"/>
            <a:endParaRPr lang="es-MX" b="0" i="0" dirty="0">
              <a:solidFill>
                <a:srgbClr val="000000"/>
              </a:solidFill>
              <a:effectLst/>
              <a:latin typeface="Georgia" panose="02040502050405020303" pitchFamily="18" charset="0"/>
            </a:endParaRPr>
          </a:p>
          <a:p>
            <a:pPr algn="just"/>
            <a:r>
              <a:rPr lang="es-MX" b="1" dirty="0">
                <a:latin typeface="Georgia" panose="02040502050405020303" pitchFamily="18" charset="0"/>
              </a:rPr>
              <a:t>Norma permanente</a:t>
            </a:r>
            <a:r>
              <a:rPr lang="es-MX" dirty="0">
                <a:latin typeface="Georgia" panose="02040502050405020303" pitchFamily="18" charset="0"/>
              </a:rPr>
              <a:t>: En ningún caso el monto anual del crédito podrá exceder de 500 unidades tributarias mensuales, considerando el valor de la unidad tributaria mensual del mes de cierre del ejercicio</a:t>
            </a:r>
          </a:p>
          <a:p>
            <a:pPr algn="just"/>
            <a:endParaRPr lang="es-MX" dirty="0">
              <a:solidFill>
                <a:srgbClr val="000000"/>
              </a:solidFill>
              <a:latin typeface="Georgia" panose="02040502050405020303" pitchFamily="18" charset="0"/>
            </a:endParaRPr>
          </a:p>
          <a:p>
            <a:pPr algn="just"/>
            <a:r>
              <a:rPr lang="es-MX" dirty="0">
                <a:latin typeface="Georgia" panose="02040502050405020303" pitchFamily="18" charset="0"/>
              </a:rPr>
              <a:t>Esta norma se aplicará a contribuyentes cuyos ingresos anuales por ventas y servicios del giro no hayan superado, ninguno de los dos años anteriores a aquél en que pretendan imputar el crédito, el equivalente a cien mil unidades de fomento.</a:t>
            </a:r>
            <a:endParaRPr lang="es-MX" b="0" i="0" dirty="0">
              <a:solidFill>
                <a:srgbClr val="000000"/>
              </a:solidFill>
              <a:effectLst/>
              <a:latin typeface="Georgia" panose="02040502050405020303" pitchFamily="18" charset="0"/>
            </a:endParaRPr>
          </a:p>
        </p:txBody>
      </p:sp>
      <p:sp>
        <p:nvSpPr>
          <p:cNvPr id="8" name="Rectángulo: esquinas redondeadas 7">
            <a:extLst>
              <a:ext uri="{FF2B5EF4-FFF2-40B4-BE49-F238E27FC236}">
                <a16:creationId xmlns:a16="http://schemas.microsoft.com/office/drawing/2014/main" id="{84CBC2F1-53BA-FE56-D132-74E0FF757080}"/>
              </a:ext>
            </a:extLst>
          </p:cNvPr>
          <p:cNvSpPr/>
          <p:nvPr/>
        </p:nvSpPr>
        <p:spPr>
          <a:xfrm>
            <a:off x="7967840" y="167006"/>
            <a:ext cx="3834954"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Georgia" panose="02040502050405020303" pitchFamily="18" charset="0"/>
              </a:rPr>
              <a:t>UTM = 68.923 x 500 = 34.461.500 </a:t>
            </a:r>
            <a:endParaRPr lang="es-CL" dirty="0">
              <a:solidFill>
                <a:schemeClr val="bg1"/>
              </a:solidFill>
              <a:latin typeface="Georgia" panose="02040502050405020303" pitchFamily="18" charset="0"/>
            </a:endParaRPr>
          </a:p>
        </p:txBody>
      </p:sp>
      <p:sp>
        <p:nvSpPr>
          <p:cNvPr id="9" name="Rectángulo: esquinas redondeadas 8">
            <a:extLst>
              <a:ext uri="{FF2B5EF4-FFF2-40B4-BE49-F238E27FC236}">
                <a16:creationId xmlns:a16="http://schemas.microsoft.com/office/drawing/2014/main" id="{0116870F-4171-A352-A2E5-20ABD2062686}"/>
              </a:ext>
            </a:extLst>
          </p:cNvPr>
          <p:cNvSpPr/>
          <p:nvPr/>
        </p:nvSpPr>
        <p:spPr>
          <a:xfrm>
            <a:off x="7237699" y="5765933"/>
            <a:ext cx="4565095"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Georgia" panose="02040502050405020303" pitchFamily="18" charset="0"/>
              </a:rPr>
              <a:t>UF 39.290,61 x 100.000 = 3.929.061.000</a:t>
            </a:r>
            <a:endParaRPr lang="es-CL" dirty="0">
              <a:solidFill>
                <a:schemeClr val="bg1"/>
              </a:solidFill>
              <a:latin typeface="Georgia" panose="02040502050405020303" pitchFamily="18" charset="0"/>
            </a:endParaRPr>
          </a:p>
        </p:txBody>
      </p:sp>
      <p:sp>
        <p:nvSpPr>
          <p:cNvPr id="11" name="4 Marcador de número de diapositiva">
            <a:extLst>
              <a:ext uri="{FF2B5EF4-FFF2-40B4-BE49-F238E27FC236}">
                <a16:creationId xmlns:a16="http://schemas.microsoft.com/office/drawing/2014/main" id="{86E6CA70-C430-573D-3A05-89EC7F707EB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0377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5" grpId="0" animBg="1"/>
      <p:bldP spid="27" grpId="0" animBg="1"/>
      <p:bldP spid="28" grpId="0" animBg="1"/>
      <p:bldP spid="29" grpId="0" animBg="1"/>
      <p:bldP spid="30"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43D93CB-D110-A501-B4E3-F59D5047F4D7}"/>
              </a:ext>
            </a:extLst>
          </p:cNvPr>
          <p:cNvPicPr>
            <a:picLocks noChangeAspect="1"/>
          </p:cNvPicPr>
          <p:nvPr/>
        </p:nvPicPr>
        <p:blipFill>
          <a:blip r:embed="rId2"/>
          <a:stretch>
            <a:fillRect/>
          </a:stretch>
        </p:blipFill>
        <p:spPr>
          <a:xfrm>
            <a:off x="417118" y="1065340"/>
            <a:ext cx="10844200" cy="4836696"/>
          </a:xfrm>
          <a:prstGeom prst="rect">
            <a:avLst/>
          </a:prstGeom>
        </p:spPr>
      </p:pic>
      <p:sp>
        <p:nvSpPr>
          <p:cNvPr id="2" name="Rectángulo 1">
            <a:extLst>
              <a:ext uri="{FF2B5EF4-FFF2-40B4-BE49-F238E27FC236}">
                <a16:creationId xmlns:a16="http://schemas.microsoft.com/office/drawing/2014/main" id="{ABEF7954-759E-72E9-F86F-25AED02D14BC}"/>
              </a:ext>
            </a:extLst>
          </p:cNvPr>
          <p:cNvSpPr/>
          <p:nvPr/>
        </p:nvSpPr>
        <p:spPr>
          <a:xfrm>
            <a:off x="438384" y="1141039"/>
            <a:ext cx="10770080" cy="10067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E35D9970-821D-7E50-F9D5-FE56AC77F962}"/>
              </a:ext>
            </a:extLst>
          </p:cNvPr>
          <p:cNvSpPr/>
          <p:nvPr/>
        </p:nvSpPr>
        <p:spPr>
          <a:xfrm>
            <a:off x="438384" y="2146857"/>
            <a:ext cx="10770080" cy="6814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F3CDDE97-B714-538F-3548-4AC6BFD41536}"/>
              </a:ext>
            </a:extLst>
          </p:cNvPr>
          <p:cNvSpPr/>
          <p:nvPr/>
        </p:nvSpPr>
        <p:spPr>
          <a:xfrm>
            <a:off x="438384" y="2846673"/>
            <a:ext cx="10770080" cy="167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791FE88-993E-3866-F2C2-62D3EE0EEB55}"/>
              </a:ext>
            </a:extLst>
          </p:cNvPr>
          <p:cNvSpPr/>
          <p:nvPr/>
        </p:nvSpPr>
        <p:spPr>
          <a:xfrm>
            <a:off x="438384" y="3031071"/>
            <a:ext cx="10770080" cy="4589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ECAEE3D9-66B8-0327-7AC9-1838AAA04A96}"/>
              </a:ext>
            </a:extLst>
          </p:cNvPr>
          <p:cNvSpPr/>
          <p:nvPr/>
        </p:nvSpPr>
        <p:spPr>
          <a:xfrm>
            <a:off x="438384" y="3538895"/>
            <a:ext cx="10770080" cy="3049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525C889C-D42A-4ED2-143B-D12A660C024E}"/>
              </a:ext>
            </a:extLst>
          </p:cNvPr>
          <p:cNvPicPr>
            <a:picLocks noChangeAspect="1"/>
          </p:cNvPicPr>
          <p:nvPr/>
        </p:nvPicPr>
        <p:blipFill>
          <a:blip r:embed="rId3"/>
          <a:stretch>
            <a:fillRect/>
          </a:stretch>
        </p:blipFill>
        <p:spPr>
          <a:xfrm>
            <a:off x="5368230" y="254938"/>
            <a:ext cx="6668856" cy="5951736"/>
          </a:xfrm>
          <a:prstGeom prst="rect">
            <a:avLst/>
          </a:prstGeom>
          <a:ln w="34925">
            <a:solidFill>
              <a:srgbClr val="0000FF"/>
            </a:solidFill>
          </a:ln>
        </p:spPr>
      </p:pic>
      <p:sp>
        <p:nvSpPr>
          <p:cNvPr id="10" name="Rectángulo 9">
            <a:extLst>
              <a:ext uri="{FF2B5EF4-FFF2-40B4-BE49-F238E27FC236}">
                <a16:creationId xmlns:a16="http://schemas.microsoft.com/office/drawing/2014/main" id="{8AE34D64-FFDF-41CB-E973-CE17362EFEF1}"/>
              </a:ext>
            </a:extLst>
          </p:cNvPr>
          <p:cNvSpPr/>
          <p:nvPr/>
        </p:nvSpPr>
        <p:spPr>
          <a:xfrm>
            <a:off x="5463114" y="3047778"/>
            <a:ext cx="6438066" cy="27603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8F9E258A-9299-68F1-644B-41885E84F29C}"/>
              </a:ext>
            </a:extLst>
          </p:cNvPr>
          <p:cNvSpPr/>
          <p:nvPr/>
        </p:nvSpPr>
        <p:spPr>
          <a:xfrm>
            <a:off x="5483625" y="3899958"/>
            <a:ext cx="6438066" cy="27603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4CF48F3E-3F42-983E-297A-05AAB72B418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BD008D35-6B58-10CF-6FA6-D39B2B3D4BB6}"/>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4606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5" grpId="0" animBg="1"/>
      <p:bldP spid="6" grpId="0" animBg="1"/>
      <p:bldP spid="7"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(NIC 16)</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2" name="Rectángulo 1">
            <a:extLst>
              <a:ext uri="{FF2B5EF4-FFF2-40B4-BE49-F238E27FC236}">
                <a16:creationId xmlns:a16="http://schemas.microsoft.com/office/drawing/2014/main" id="{18F0EBF9-9931-8C54-D491-4022A02616D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7F6D2D90-3ED7-0ECB-3F58-6406585EAA8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
        <p:nvSpPr>
          <p:cNvPr id="3" name="Text Box 10">
            <a:extLst>
              <a:ext uri="{FF2B5EF4-FFF2-40B4-BE49-F238E27FC236}">
                <a16:creationId xmlns:a16="http://schemas.microsoft.com/office/drawing/2014/main" id="{871814C3-7515-D5B9-CA29-894C2C9A4AB2}"/>
              </a:ext>
            </a:extLst>
          </p:cNvPr>
          <p:cNvSpPr txBox="1">
            <a:spLocks noChangeArrowheads="1"/>
          </p:cNvSpPr>
          <p:nvPr/>
        </p:nvSpPr>
        <p:spPr bwMode="auto">
          <a:xfrm>
            <a:off x="739284" y="1093007"/>
            <a:ext cx="4841710" cy="402291"/>
          </a:xfrm>
          <a:prstGeom prst="rect">
            <a:avLst/>
          </a:prstGeom>
          <a:solidFill>
            <a:srgbClr val="0000FF"/>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NIIF</a:t>
            </a:r>
          </a:p>
        </p:txBody>
      </p:sp>
      <p:sp>
        <p:nvSpPr>
          <p:cNvPr id="4" name="Rectangle 3">
            <a:extLst>
              <a:ext uri="{FF2B5EF4-FFF2-40B4-BE49-F238E27FC236}">
                <a16:creationId xmlns:a16="http://schemas.microsoft.com/office/drawing/2014/main" id="{8835D11D-C858-B5EC-3A47-AC81698AEF58}"/>
              </a:ext>
            </a:extLst>
          </p:cNvPr>
          <p:cNvSpPr txBox="1">
            <a:spLocks noChangeArrowheads="1"/>
          </p:cNvSpPr>
          <p:nvPr/>
        </p:nvSpPr>
        <p:spPr>
          <a:xfrm>
            <a:off x="412636" y="1562743"/>
            <a:ext cx="5602608" cy="4241731"/>
          </a:xfrm>
          <a:prstGeom prst="rect">
            <a:avLst/>
          </a:prstGeom>
        </p:spPr>
        <p:txBody>
          <a:bodyPr/>
          <a:lstStyle/>
          <a:p>
            <a:pPr marL="342900"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Se incorpora el concepto de activos mantenidos para la venta (NIIF 5), Propiedades de Inversión (Arriendo a terceros NIC40).</a:t>
            </a:r>
          </a:p>
          <a:p>
            <a:pPr marL="342900"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Existen 3 opciones de valorización</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1) Método del costo: Costo de adquisición (sin reajuste IPC)</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2) Método de Revaluación</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3) Costo Atribuido (solo en primera aplicación)</a:t>
            </a:r>
          </a:p>
          <a:p>
            <a:pPr lvl="1" algn="just">
              <a:lnSpc>
                <a:spcPct val="125000"/>
              </a:lnSpc>
              <a:spcBef>
                <a:spcPct val="30000"/>
              </a:spcBef>
              <a:defRPr/>
            </a:pPr>
            <a:endParaRPr lang="es-CL" sz="1700" dirty="0">
              <a:solidFill>
                <a:srgbClr val="0000CC"/>
              </a:solidFill>
              <a:latin typeface="Georgia" panose="02040502050405020303" pitchFamily="18" charset="0"/>
              <a:cs typeface="Arial" pitchFamily="34" charset="0"/>
            </a:endParaRPr>
          </a:p>
          <a:p>
            <a:pPr marL="342900" lvl="1"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Se Incorpora concepto de valor residual si se informa, se recomienda el 20% del valor del activo</a:t>
            </a:r>
          </a:p>
          <a:p>
            <a:pPr marL="342900" lvl="1"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Vida Útil Financiera</a:t>
            </a:r>
          </a:p>
        </p:txBody>
      </p:sp>
      <p:sp>
        <p:nvSpPr>
          <p:cNvPr id="6" name="Text Box 10">
            <a:extLst>
              <a:ext uri="{FF2B5EF4-FFF2-40B4-BE49-F238E27FC236}">
                <a16:creationId xmlns:a16="http://schemas.microsoft.com/office/drawing/2014/main" id="{5CDE2F2B-02B3-B0B0-8B8E-1843622114FB}"/>
              </a:ext>
            </a:extLst>
          </p:cNvPr>
          <p:cNvSpPr txBox="1">
            <a:spLocks noChangeArrowheads="1"/>
          </p:cNvSpPr>
          <p:nvPr/>
        </p:nvSpPr>
        <p:spPr bwMode="auto">
          <a:xfrm>
            <a:off x="6488443" y="1070582"/>
            <a:ext cx="4841710" cy="402291"/>
          </a:xfrm>
          <a:prstGeom prst="rect">
            <a:avLst/>
          </a:prstGeom>
          <a:solidFill>
            <a:schemeClr val="tx1"/>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Ley Sobre Impuesto a la Renta</a:t>
            </a:r>
          </a:p>
        </p:txBody>
      </p:sp>
      <p:sp>
        <p:nvSpPr>
          <p:cNvPr id="7" name="Rectangle 3">
            <a:extLst>
              <a:ext uri="{FF2B5EF4-FFF2-40B4-BE49-F238E27FC236}">
                <a16:creationId xmlns:a16="http://schemas.microsoft.com/office/drawing/2014/main" id="{065C0668-03F7-387A-4CE4-F452E90A10D5}"/>
              </a:ext>
            </a:extLst>
          </p:cNvPr>
          <p:cNvSpPr txBox="1">
            <a:spLocks noChangeArrowheads="1"/>
          </p:cNvSpPr>
          <p:nvPr/>
        </p:nvSpPr>
        <p:spPr>
          <a:xfrm>
            <a:off x="6279158" y="1545686"/>
            <a:ext cx="5602608" cy="4241731"/>
          </a:xfrm>
          <a:prstGeom prst="rect">
            <a:avLst/>
          </a:prstGeom>
        </p:spPr>
        <p:txBody>
          <a:bodyPr/>
          <a:lstStyle/>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Costo Corregido monetariamente por IPC (14ª) </a:t>
            </a:r>
            <a:r>
              <a:rPr lang="es-MX" dirty="0">
                <a:latin typeface="Georgia" panose="02040502050405020303" pitchFamily="18" charset="0"/>
                <a:cs typeface="Arial" pitchFamily="34" charset="0"/>
              </a:rPr>
              <a:t>otro régimen no se corrige</a:t>
            </a:r>
            <a:r>
              <a:rPr lang="es-CL" dirty="0">
                <a:latin typeface="Georgia" panose="02040502050405020303" pitchFamily="18" charset="0"/>
                <a:cs typeface="Arial" pitchFamily="34" charset="0"/>
              </a:rPr>
              <a:t> (14 d3 &amp; 14 d8)</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Depreciación lineal, considerando vida útil normal definida por el SII.</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Opcionalmente, depreciación acelerada (un tercio de la vida útil) </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Depreciación instantánea, para 14d3 &amp; 14 d8 si los activos se encuentran pagados (con ingresos que no superan las 25.000 UF) los que superen ese tramo hasta 100.000 UF podrán depreciar en forma super acelerada en 1/10 de la vida útil</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Valor residual 1 peso</a:t>
            </a:r>
          </a:p>
          <a:p>
            <a:pPr marL="342900" indent="-342900" algn="just">
              <a:lnSpc>
                <a:spcPct val="125000"/>
              </a:lnSpc>
              <a:spcBef>
                <a:spcPct val="30000"/>
              </a:spcBef>
              <a:buFont typeface="Arial" pitchFamily="34" charset="0"/>
              <a:buChar char="•"/>
              <a:defRPr/>
            </a:pPr>
            <a:endParaRPr lang="es-CL" dirty="0">
              <a:latin typeface="Georgia" panose="02040502050405020303" pitchFamily="18" charset="0"/>
              <a:cs typeface="Arial" pitchFamily="34" charset="0"/>
            </a:endParaRPr>
          </a:p>
        </p:txBody>
      </p:sp>
    </p:spTree>
    <p:extLst>
      <p:ext uri="{BB962C8B-B14F-4D97-AF65-F5344CB8AC3E}">
        <p14:creationId xmlns:p14="http://schemas.microsoft.com/office/powerpoint/2010/main" val="6046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54914" y="636471"/>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a:t>
            </a:r>
            <a:r>
              <a:rPr lang="es-MX" altLang="es-CL" sz="1500" b="1" dirty="0">
                <a:solidFill>
                  <a:schemeClr val="tx1"/>
                </a:solidFill>
                <a:latin typeface="Georgia" panose="02040502050405020303" pitchFamily="18" charset="0"/>
                <a:cs typeface="Arial" panose="020B0604020202020204" pitchFamily="34" charset="0"/>
              </a:rPr>
              <a:t>(NIC16 &amp; Sección 17)</a:t>
            </a:r>
            <a:endParaRPr lang="es-MX" altLang="es-CL" sz="1500" b="1" i="1" dirty="0">
              <a:solidFill>
                <a:schemeClr val="tx1"/>
              </a:solidFill>
              <a:latin typeface="Georgia" panose="02040502050405020303" pitchFamily="18" charset="0"/>
              <a:cs typeface="Arial" panose="020B0604020202020204" pitchFamily="34" charset="0"/>
            </a:endParaRPr>
          </a:p>
        </p:txBody>
      </p:sp>
      <p:sp>
        <p:nvSpPr>
          <p:cNvPr id="39" name="Shape 1653">
            <a:extLst>
              <a:ext uri="{FF2B5EF4-FFF2-40B4-BE49-F238E27FC236}">
                <a16:creationId xmlns:a16="http://schemas.microsoft.com/office/drawing/2014/main" id="{AA8DBD16-AC91-4ACC-8EE9-BC87D1609CAE}"/>
              </a:ext>
            </a:extLst>
          </p:cNvPr>
          <p:cNvSpPr/>
          <p:nvPr/>
        </p:nvSpPr>
        <p:spPr>
          <a:xfrm flipH="1">
            <a:off x="6286438" y="1071202"/>
            <a:ext cx="3807162"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40" name="Shape 1654">
            <a:extLst>
              <a:ext uri="{FF2B5EF4-FFF2-40B4-BE49-F238E27FC236}">
                <a16:creationId xmlns:a16="http://schemas.microsoft.com/office/drawing/2014/main" id="{6C9B9F3A-2FAD-4C4C-9243-9E4A8D3ED71A}"/>
              </a:ext>
            </a:extLst>
          </p:cNvPr>
          <p:cNvSpPr/>
          <p:nvPr/>
        </p:nvSpPr>
        <p:spPr>
          <a:xfrm>
            <a:off x="1527859" y="1071202"/>
            <a:ext cx="3749817"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41" name="Shape 1656">
            <a:extLst>
              <a:ext uri="{FF2B5EF4-FFF2-40B4-BE49-F238E27FC236}">
                <a16:creationId xmlns:a16="http://schemas.microsoft.com/office/drawing/2014/main" id="{259AA6CD-787F-4E9F-810F-2A9BA9F3EA8F}"/>
              </a:ext>
            </a:extLst>
          </p:cNvPr>
          <p:cNvSpPr/>
          <p:nvPr/>
        </p:nvSpPr>
        <p:spPr>
          <a:xfrm flipV="1">
            <a:off x="5782383" y="1078662"/>
            <a:ext cx="0" cy="684616"/>
          </a:xfrm>
          <a:prstGeom prst="line">
            <a:avLst/>
          </a:prstGeom>
          <a:ln w="38100">
            <a:solidFill/>
            <a:miter lim="400000"/>
          </a:ln>
        </p:spPr>
        <p:txBody>
          <a:bodyPr lIns="0" tIns="0" rIns="0" bIns="0" anchor="ctr"/>
          <a:lstStyle/>
          <a:p>
            <a:pPr lvl="0">
              <a:defRPr sz="3200"/>
            </a:pPr>
            <a:endParaRPr sz="1200"/>
          </a:p>
        </p:txBody>
      </p:sp>
      <p:sp>
        <p:nvSpPr>
          <p:cNvPr id="42" name="Shape 1668">
            <a:extLst>
              <a:ext uri="{FF2B5EF4-FFF2-40B4-BE49-F238E27FC236}">
                <a16:creationId xmlns:a16="http://schemas.microsoft.com/office/drawing/2014/main" id="{85BA6C7F-1C75-4BC1-BE80-D8C47F629E6F}"/>
              </a:ext>
            </a:extLst>
          </p:cNvPr>
          <p:cNvSpPr/>
          <p:nvPr/>
        </p:nvSpPr>
        <p:spPr>
          <a:xfrm>
            <a:off x="5117820" y="1078272"/>
            <a:ext cx="1385821" cy="0"/>
          </a:xfrm>
          <a:prstGeom prst="line">
            <a:avLst/>
          </a:prstGeom>
          <a:ln w="177800">
            <a:solidFill>
              <a:srgbClr val="DCDFE1"/>
            </a:solidFill>
            <a:miter lim="400000"/>
          </a:ln>
        </p:spPr>
        <p:txBody>
          <a:bodyPr lIns="0" tIns="0" rIns="0" bIns="0" anchor="ctr"/>
          <a:lstStyle/>
          <a:p>
            <a:pPr lvl="0">
              <a:defRPr sz="3200"/>
            </a:pPr>
            <a:endParaRPr sz="1200"/>
          </a:p>
        </p:txBody>
      </p:sp>
      <p:sp>
        <p:nvSpPr>
          <p:cNvPr id="43" name="Shape 1677">
            <a:extLst>
              <a:ext uri="{FF2B5EF4-FFF2-40B4-BE49-F238E27FC236}">
                <a16:creationId xmlns:a16="http://schemas.microsoft.com/office/drawing/2014/main" id="{4E6EF7C0-F452-40E9-A67A-07B3881B7A50}"/>
              </a:ext>
            </a:extLst>
          </p:cNvPr>
          <p:cNvSpPr/>
          <p:nvPr/>
        </p:nvSpPr>
        <p:spPr>
          <a:xfrm>
            <a:off x="406955" y="1801504"/>
            <a:ext cx="2241807" cy="1638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600" b="1" dirty="0">
                <a:solidFill>
                  <a:schemeClr val="bg1"/>
                </a:solidFill>
                <a:latin typeface="Georgia" panose="02040502050405020303" pitchFamily="18" charset="0"/>
              </a:rPr>
              <a:t>Modelo del costo</a:t>
            </a:r>
          </a:p>
          <a:p>
            <a:pPr lvl="0" algn="ctr">
              <a:defRPr sz="3200"/>
            </a:pPr>
            <a:r>
              <a:rPr lang="es-CL" sz="1600" b="1" dirty="0">
                <a:solidFill>
                  <a:schemeClr val="bg1"/>
                </a:solidFill>
                <a:latin typeface="Georgia" panose="02040502050405020303" pitchFamily="18" charset="0"/>
              </a:rPr>
              <a:t>NIC 16 p30</a:t>
            </a:r>
          </a:p>
          <a:p>
            <a:pPr lvl="0" algn="ctr">
              <a:defRPr sz="3200"/>
            </a:pPr>
            <a:r>
              <a:rPr lang="es-CL" sz="1600" b="1" dirty="0">
                <a:solidFill>
                  <a:schemeClr val="bg1"/>
                </a:solidFill>
                <a:latin typeface="Georgia" panose="02040502050405020303" pitchFamily="18" charset="0"/>
              </a:rPr>
              <a:t>17.15 a</a:t>
            </a:r>
            <a:endParaRPr sz="1600" b="1" dirty="0">
              <a:solidFill>
                <a:schemeClr val="bg1"/>
              </a:solidFill>
              <a:latin typeface="Georgia" panose="02040502050405020303" pitchFamily="18" charset="0"/>
            </a:endParaRPr>
          </a:p>
        </p:txBody>
      </p:sp>
      <p:sp>
        <p:nvSpPr>
          <p:cNvPr id="44" name="Shape 1686">
            <a:extLst>
              <a:ext uri="{FF2B5EF4-FFF2-40B4-BE49-F238E27FC236}">
                <a16:creationId xmlns:a16="http://schemas.microsoft.com/office/drawing/2014/main" id="{70632ECB-0566-44CE-AE75-D93CFD761E15}"/>
              </a:ext>
            </a:extLst>
          </p:cNvPr>
          <p:cNvSpPr/>
          <p:nvPr/>
        </p:nvSpPr>
        <p:spPr>
          <a:xfrm>
            <a:off x="8972696" y="1801504"/>
            <a:ext cx="2241807" cy="1673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30A0"/>
          </a:solidFill>
          <a:ln w="76200" cap="flat">
            <a:solidFill>
              <a:srgbClr val="212830"/>
            </a:solidFill>
            <a:prstDash val="solid"/>
            <a:miter lim="400000"/>
          </a:ln>
          <a:effectLst/>
        </p:spPr>
        <p:txBody>
          <a:bodyPr wrap="square" lIns="0" tIns="0" rIns="0" bIns="0" numCol="1" anchor="ctr">
            <a:noAutofit/>
          </a:bodyPr>
          <a:lstStyle/>
          <a:p>
            <a:pPr marL="90488" lvl="0" algn="ctr">
              <a:defRPr sz="3200"/>
            </a:pPr>
            <a:r>
              <a:rPr lang="es-CL" sz="1600" b="1" dirty="0">
                <a:solidFill>
                  <a:schemeClr val="bg1"/>
                </a:solidFill>
                <a:latin typeface="Georgia" panose="02040502050405020303" pitchFamily="18" charset="0"/>
              </a:rPr>
              <a:t>Costo Atribuido</a:t>
            </a:r>
          </a:p>
          <a:p>
            <a:pPr marL="90488" lvl="0" algn="ctr">
              <a:defRPr sz="3200"/>
            </a:pPr>
            <a:r>
              <a:rPr lang="es-CL" sz="1600" b="1" dirty="0">
                <a:solidFill>
                  <a:schemeClr val="bg1"/>
                </a:solidFill>
                <a:latin typeface="Georgia" panose="02040502050405020303" pitchFamily="18" charset="0"/>
              </a:rPr>
              <a:t>(NIIF 1 &amp; Sección 35)</a:t>
            </a:r>
          </a:p>
        </p:txBody>
      </p:sp>
      <p:sp>
        <p:nvSpPr>
          <p:cNvPr id="45" name="Shape 1674">
            <a:extLst>
              <a:ext uri="{FF2B5EF4-FFF2-40B4-BE49-F238E27FC236}">
                <a16:creationId xmlns:a16="http://schemas.microsoft.com/office/drawing/2014/main" id="{5D7EE77A-D954-42C3-BDF9-5A8134C7948E}"/>
              </a:ext>
            </a:extLst>
          </p:cNvPr>
          <p:cNvSpPr/>
          <p:nvPr/>
        </p:nvSpPr>
        <p:spPr>
          <a:xfrm>
            <a:off x="4655483" y="1789133"/>
            <a:ext cx="2310494" cy="1638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600" b="1" dirty="0">
                <a:solidFill>
                  <a:schemeClr val="bg1"/>
                </a:solidFill>
                <a:latin typeface="Georgia" panose="02040502050405020303" pitchFamily="18" charset="0"/>
              </a:rPr>
              <a:t>Modelo de Revaluación</a:t>
            </a:r>
          </a:p>
          <a:p>
            <a:pPr lvl="0" algn="ctr">
              <a:defRPr sz="3200"/>
            </a:pPr>
            <a:r>
              <a:rPr lang="es-CL" sz="1600" b="1" dirty="0">
                <a:solidFill>
                  <a:schemeClr val="bg1"/>
                </a:solidFill>
                <a:latin typeface="Georgia" panose="02040502050405020303" pitchFamily="18" charset="0"/>
              </a:rPr>
              <a:t>NIC 16 p31</a:t>
            </a:r>
          </a:p>
          <a:p>
            <a:pPr lvl="0" algn="ctr">
              <a:defRPr sz="3200"/>
            </a:pPr>
            <a:r>
              <a:rPr lang="es-CL" sz="1600" b="1" dirty="0">
                <a:solidFill>
                  <a:schemeClr val="bg1"/>
                </a:solidFill>
                <a:latin typeface="Georgia" panose="02040502050405020303" pitchFamily="18" charset="0"/>
              </a:rPr>
              <a:t>17.15 b</a:t>
            </a:r>
            <a:endParaRPr sz="1600" b="1" dirty="0">
              <a:solidFill>
                <a:schemeClr val="bg1"/>
              </a:solidFill>
              <a:latin typeface="Georgia" panose="02040502050405020303" pitchFamily="18" charset="0"/>
            </a:endParaRPr>
          </a:p>
        </p:txBody>
      </p:sp>
      <p:pic>
        <p:nvPicPr>
          <p:cNvPr id="46" name="Imagen 45">
            <a:extLst>
              <a:ext uri="{FF2B5EF4-FFF2-40B4-BE49-F238E27FC236}">
                <a16:creationId xmlns:a16="http://schemas.microsoft.com/office/drawing/2014/main" id="{FA6FA8A4-24D2-492C-96CA-6C1827D52896}"/>
              </a:ext>
            </a:extLst>
          </p:cNvPr>
          <p:cNvPicPr>
            <a:picLocks noChangeAspect="1"/>
          </p:cNvPicPr>
          <p:nvPr/>
        </p:nvPicPr>
        <p:blipFill>
          <a:blip r:embed="rId2"/>
          <a:stretch>
            <a:fillRect/>
          </a:stretch>
        </p:blipFill>
        <p:spPr>
          <a:xfrm>
            <a:off x="2594320" y="3638197"/>
            <a:ext cx="6228184" cy="2304256"/>
          </a:xfrm>
          <a:prstGeom prst="rect">
            <a:avLst/>
          </a:prstGeom>
        </p:spPr>
      </p:pic>
      <p:sp>
        <p:nvSpPr>
          <p:cNvPr id="2" name="Rectángulo 1">
            <a:extLst>
              <a:ext uri="{FF2B5EF4-FFF2-40B4-BE49-F238E27FC236}">
                <a16:creationId xmlns:a16="http://schemas.microsoft.com/office/drawing/2014/main" id="{079A697C-A9A0-55CC-3EFE-702BE61814B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2CF61D58-A2AE-2B34-67CE-132AE0DCA72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8418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500"/>
                                        <p:tgtEl>
                                          <p:spTgt spid="4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40" grpId="0" animBg="1"/>
      <p:bldP spid="41" grpId="0" animBg="1"/>
      <p:bldP spid="42"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12356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15 Rectángulo redondeado"/>
          <p:cNvSpPr/>
          <p:nvPr/>
        </p:nvSpPr>
        <p:spPr>
          <a:xfrm>
            <a:off x="132776" y="275790"/>
            <a:ext cx="4752260" cy="68404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bg1"/>
                </a:solidFill>
                <a:latin typeface="Georgia" panose="02040502050405020303" pitchFamily="18" charset="0"/>
                <a:cs typeface="Arial" panose="020B0604020202020204" pitchFamily="34" charset="0"/>
              </a:rPr>
              <a:t>Carlos Filgueira Ramos</a:t>
            </a:r>
            <a:endParaRPr lang="es-MX" altLang="es-CL" sz="2800" b="1" i="1" dirty="0">
              <a:solidFill>
                <a:schemeClr val="bg1"/>
              </a:solidFill>
              <a:latin typeface="Georgia" panose="02040502050405020303" pitchFamily="18" charset="0"/>
              <a:cs typeface="Arial" panose="020B0604020202020204" pitchFamily="34" charset="0"/>
            </a:endParaRPr>
          </a:p>
        </p:txBody>
      </p:sp>
      <p:sp>
        <p:nvSpPr>
          <p:cNvPr id="2" name="Rectángulo 1">
            <a:extLst>
              <a:ext uri="{FF2B5EF4-FFF2-40B4-BE49-F238E27FC236}">
                <a16:creationId xmlns:a16="http://schemas.microsoft.com/office/drawing/2014/main" id="{52E8C485-5800-41F1-AB74-9DD9FABF3931}"/>
              </a:ext>
            </a:extLst>
          </p:cNvPr>
          <p:cNvSpPr/>
          <p:nvPr/>
        </p:nvSpPr>
        <p:spPr>
          <a:xfrm>
            <a:off x="132776" y="1019796"/>
            <a:ext cx="11922589" cy="5786199"/>
          </a:xfrm>
          <a:prstGeom prst="rect">
            <a:avLst/>
          </a:prstGeom>
        </p:spPr>
        <p:txBody>
          <a:bodyPr wrap="square">
            <a:spAutoFit/>
          </a:bodyPr>
          <a:lstStyle/>
          <a:p>
            <a:pPr algn="just"/>
            <a:r>
              <a:rPr lang="es-VE" sz="1500" b="1" dirty="0">
                <a:latin typeface="Georgia" panose="02040502050405020303" pitchFamily="18" charset="0"/>
              </a:rPr>
              <a:t>Integrante Comisión de Principios y Normas de Contabilidad de la Asociación Interamericana de Contabilidad &amp; El Colegio de Contadores de Chile A.G. EX Director Grupo Latinoamericano de Emisores de Normas de Información Financiera (GLENIF), </a:t>
            </a:r>
            <a:r>
              <a:rPr lang="es-ES" sz="1500" b="1" dirty="0">
                <a:latin typeface="Georgia" panose="02040502050405020303" pitchFamily="18" charset="0"/>
              </a:rPr>
              <a:t>Consultor y</a:t>
            </a:r>
            <a:r>
              <a:rPr lang="es-ES" sz="1500" b="1" dirty="0">
                <a:latin typeface="Georgia" panose="02040502050405020303" pitchFamily="18" charset="0"/>
                <a:ea typeface="Times New Roman" panose="02020603050405020304" pitchFamily="18" charset="0"/>
              </a:rPr>
              <a:t> Académico, con amplia experiencia en todos los aspectos de la contabilidad, auditoría, gestión financiera y adopción  a las Normas Internacionales del Sector Financiero y Público, experiencia directa con distintos rubros.  Autor Libro Manual Contable NIIF (2013), Manual NIIF (2016), Manual NICSP (2017), Manual NIIF y Manual NICSP editado por el Colegio de Contadores de Chile </a:t>
            </a:r>
            <a:r>
              <a:rPr lang="es-ES" sz="1500" b="1" dirty="0">
                <a:latin typeface="Georgia" panose="02040502050405020303" pitchFamily="18" charset="0"/>
              </a:rPr>
              <a:t>A.G. (2017), Manual NIIF Aplicación Práctica (2018), IFRS para PYMES (2018), Manual de Auditoría de Estados Financieros (2020) y actualización Manual NIIF &amp; PYMES (2021).</a:t>
            </a:r>
            <a:endParaRPr lang="es-CL" sz="1500" b="1" dirty="0">
              <a:latin typeface="Georgia" panose="02040502050405020303" pitchFamily="18" charset="0"/>
            </a:endParaRPr>
          </a:p>
          <a:p>
            <a:pPr algn="just"/>
            <a:endParaRPr lang="en-US" sz="1500" b="1" dirty="0">
              <a:latin typeface="Georgia" panose="02040502050405020303" pitchFamily="18" charset="0"/>
              <a:hlinkClick r:id="" action="ppaction://noaction">
                <a:extLst>
                  <a:ext uri="{A12FA001-AC4F-418D-AE19-62706E023703}">
                    <ahyp:hlinkClr xmlns:ahyp="http://schemas.microsoft.com/office/drawing/2018/hyperlinkcolor" val="tx"/>
                  </a:ext>
                </a:extLst>
              </a:hlinkClick>
            </a:endParaRPr>
          </a:p>
          <a:p>
            <a:pPr algn="just"/>
            <a:r>
              <a:rPr lang="es-CL" sz="1500" b="1" dirty="0">
                <a:latin typeface="Georgia" panose="02040502050405020303" pitchFamily="18" charset="0"/>
              </a:rPr>
              <a:t>Massachusetts </a:t>
            </a:r>
            <a:r>
              <a:rPr lang="es-CL" sz="1500" b="1" dirty="0" err="1">
                <a:latin typeface="Georgia" panose="02040502050405020303" pitchFamily="18" charset="0"/>
              </a:rPr>
              <a:t>Institute</a:t>
            </a:r>
            <a:r>
              <a:rPr lang="es-CL" sz="1500" b="1" dirty="0">
                <a:latin typeface="Georgia" panose="02040502050405020303" pitchFamily="18" charset="0"/>
              </a:rPr>
              <a:t> </a:t>
            </a:r>
            <a:r>
              <a:rPr lang="es-CL" sz="1500" b="1" dirty="0" err="1">
                <a:latin typeface="Georgia" panose="02040502050405020303" pitchFamily="18" charset="0"/>
              </a:rPr>
              <a:t>of</a:t>
            </a:r>
            <a:r>
              <a:rPr lang="es-CL" sz="1500" b="1" dirty="0">
                <a:latin typeface="Georgia" panose="02040502050405020303" pitchFamily="18" charset="0"/>
              </a:rPr>
              <a:t> </a:t>
            </a:r>
            <a:r>
              <a:rPr lang="es-CL" sz="1500" b="1" dirty="0" err="1">
                <a:latin typeface="Georgia" panose="02040502050405020303" pitchFamily="18" charset="0"/>
              </a:rPr>
              <a:t>Technology</a:t>
            </a:r>
            <a:r>
              <a:rPr lang="es-CL" sz="1500" b="1" dirty="0">
                <a:latin typeface="Georgia" panose="02040502050405020303" pitchFamily="18" charset="0"/>
              </a:rPr>
              <a:t> (MIT)</a:t>
            </a:r>
          </a:p>
          <a:p>
            <a:pPr algn="just"/>
            <a:r>
              <a:rPr lang="es-CL" sz="1500" dirty="0">
                <a:latin typeface="Georgia" panose="02040502050405020303" pitchFamily="18" charset="0"/>
              </a:rPr>
              <a:t>DISRUPCIÓN TECNOLÓGICA BLOCKCHAIN</a:t>
            </a:r>
          </a:p>
          <a:p>
            <a:pPr algn="just"/>
            <a:endParaRPr lang="es-CL" sz="1000" dirty="0">
              <a:latin typeface="Georgia" panose="02040502050405020303" pitchFamily="18" charset="0"/>
            </a:endParaRPr>
          </a:p>
          <a:p>
            <a:pPr algn="just"/>
            <a:r>
              <a:rPr lang="es-ES" sz="1500" b="1"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de Santiago de Chile</a:t>
            </a:r>
            <a:endParaRPr lang="es-CL" sz="1500" b="1" dirty="0">
              <a:latin typeface="Georgia" panose="02040502050405020303" pitchFamily="18" charset="0"/>
            </a:endParaRPr>
          </a:p>
          <a:p>
            <a:pPr algn="just"/>
            <a:r>
              <a:rPr lang="es-ES" sz="1500" dirty="0">
                <a:latin typeface="Georgia" panose="02040502050405020303" pitchFamily="18" charset="0"/>
              </a:rPr>
              <a:t>MAGÍSTER, </a:t>
            </a:r>
            <a:r>
              <a:rPr lang="es-ES" sz="1500" dirty="0">
                <a:latin typeface="Georgia" panose="02040502050405020303" pitchFamily="18" charset="0"/>
                <a:hlinkClick r:id="rId4" tooltip="Buscar usuarios con esta palabra clave">
                  <a:extLst>
                    <a:ext uri="{A12FA001-AC4F-418D-AE19-62706E023703}">
                      <ahyp:hlinkClr xmlns:ahyp="http://schemas.microsoft.com/office/drawing/2018/hyperlinkcolor" val="tx"/>
                    </a:ext>
                  </a:extLst>
                </a:hlinkClick>
              </a:rPr>
              <a:t>CONTABILIDAD Y AUDITORÍA</a:t>
            </a:r>
            <a:r>
              <a:rPr lang="es-ES" sz="1500" dirty="0">
                <a:latin typeface="Georgia" panose="02040502050405020303" pitchFamily="18" charset="0"/>
              </a:rPr>
              <a:t> CON MENCIÓN EN CONTABILIDAD INTERNACIONAL</a:t>
            </a:r>
            <a:endParaRPr lang="es-CL" sz="1500" dirty="0">
              <a:latin typeface="Georgia" panose="02040502050405020303" pitchFamily="18" charset="0"/>
            </a:endParaRPr>
          </a:p>
          <a:p>
            <a:pPr algn="just"/>
            <a:r>
              <a:rPr lang="es-ES" sz="1500" dirty="0">
                <a:latin typeface="Georgia" panose="02040502050405020303" pitchFamily="18" charset="0"/>
              </a:rPr>
              <a:t>POSTÍTULO, </a:t>
            </a:r>
            <a:r>
              <a:rPr lang="es-ES" sz="1500" dirty="0">
                <a:latin typeface="Georgia" panose="02040502050405020303" pitchFamily="18" charset="0"/>
                <a:hlinkClick r:id="rId5" tooltip="Buscar usuarios con esta palabra clave">
                  <a:extLst>
                    <a:ext uri="{A12FA001-AC4F-418D-AE19-62706E023703}">
                      <ahyp:hlinkClr xmlns:ahyp="http://schemas.microsoft.com/office/drawing/2018/hyperlinkcolor" val="tx"/>
                    </a:ext>
                  </a:extLst>
                </a:hlinkClick>
              </a:rPr>
              <a:t>CONTABILIDAD INTERNACIONAL</a:t>
            </a:r>
            <a:endParaRPr lang="es-CL" sz="1500" dirty="0">
              <a:latin typeface="Georgia" panose="02040502050405020303" pitchFamily="18" charset="0"/>
            </a:endParaRPr>
          </a:p>
          <a:p>
            <a:pPr algn="just"/>
            <a:endParaRPr lang="es-CL" sz="1000" dirty="0">
              <a:latin typeface="Georgia" panose="02040502050405020303" pitchFamily="18" charset="0"/>
            </a:endParaRPr>
          </a:p>
          <a:p>
            <a:pPr algn="just"/>
            <a:r>
              <a:rPr lang="es-ES" sz="1500" b="1" u="sng"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a:t>
            </a:r>
            <a:r>
              <a:rPr lang="es-CL" sz="1500" b="1" u="sng" dirty="0">
                <a:latin typeface="Georgia" panose="02040502050405020303" pitchFamily="18" charset="0"/>
              </a:rPr>
              <a:t>Adolfo Ibañez</a:t>
            </a:r>
          </a:p>
          <a:p>
            <a:pPr algn="just"/>
            <a:r>
              <a:rPr lang="es-ES" sz="1500" dirty="0">
                <a:latin typeface="Georgia" panose="02040502050405020303" pitchFamily="18" charset="0"/>
              </a:rPr>
              <a:t>MAGÍSTER EN DIRECCIÓN Y GESTIÓN TRIBUTARIA</a:t>
            </a:r>
            <a:endParaRPr lang="es-CL" sz="1500" dirty="0">
              <a:latin typeface="Georgia" panose="02040502050405020303" pitchFamily="18" charset="0"/>
            </a:endParaRPr>
          </a:p>
          <a:p>
            <a:pPr algn="just"/>
            <a:endParaRPr lang="es-ES" sz="1000" b="1" dirty="0">
              <a:latin typeface="Georgia" panose="02040502050405020303" pitchFamily="18" charset="0"/>
            </a:endParaRPr>
          </a:p>
          <a:p>
            <a:pPr algn="just"/>
            <a:r>
              <a:rPr lang="en-US" sz="1500" b="1" dirty="0">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Association of Chartered Certified Accountants (ACCA), </a:t>
            </a:r>
            <a:r>
              <a:rPr lang="en-US" sz="1500" b="1" dirty="0" err="1">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Inglaterra</a:t>
            </a:r>
            <a:r>
              <a:rPr lang="en-US" sz="1500" b="1" dirty="0">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a:t>
            </a:r>
            <a:endParaRPr lang="es-CL" sz="1500" b="1" dirty="0">
              <a:latin typeface="Georgia" panose="02040502050405020303" pitchFamily="18" charset="0"/>
            </a:endParaRPr>
          </a:p>
          <a:p>
            <a:pPr algn="just"/>
            <a:r>
              <a:rPr lang="es-ES" sz="1500" dirty="0">
                <a:latin typeface="Georgia" panose="02040502050405020303" pitchFamily="18" charset="0"/>
              </a:rPr>
              <a:t>CERTIFICADO INTERNACIONAL EN NIIF</a:t>
            </a:r>
            <a:endParaRPr lang="es-CL" sz="1500" dirty="0">
              <a:latin typeface="Georgia" panose="02040502050405020303" pitchFamily="18" charset="0"/>
            </a:endParaRPr>
          </a:p>
          <a:p>
            <a:pPr algn="just"/>
            <a:r>
              <a:rPr lang="es-ES" sz="1000" b="1" dirty="0">
                <a:latin typeface="Georgia" panose="02040502050405020303" pitchFamily="18" charset="0"/>
              </a:rPr>
              <a:t> </a:t>
            </a:r>
            <a:endParaRPr lang="es-CL" sz="1000" b="1" dirty="0">
              <a:latin typeface="Georgia" panose="02040502050405020303" pitchFamily="18" charset="0"/>
            </a:endParaRPr>
          </a:p>
          <a:p>
            <a:pPr algn="just"/>
            <a:r>
              <a:rPr lang="es-ES" sz="1500" b="1"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Católica</a:t>
            </a:r>
            <a:r>
              <a:rPr lang="es-ES" sz="1500" b="1" dirty="0">
                <a:latin typeface="Georgia" panose="02040502050405020303" pitchFamily="18" charset="0"/>
              </a:rPr>
              <a:t> Silva Henríquez</a:t>
            </a:r>
            <a:endParaRPr lang="es-CL" sz="1500" b="1" dirty="0">
              <a:latin typeface="Georgia" panose="02040502050405020303" pitchFamily="18" charset="0"/>
            </a:endParaRPr>
          </a:p>
          <a:p>
            <a:pPr algn="just"/>
            <a:r>
              <a:rPr lang="es-ES" sz="1500" dirty="0">
                <a:latin typeface="Georgia" panose="02040502050405020303" pitchFamily="18" charset="0"/>
                <a:hlinkClick r:id="rId4" tooltip="Buscar usuarios con esta palabra clave">
                  <a:extLst>
                    <a:ext uri="{A12FA001-AC4F-418D-AE19-62706E023703}">
                      <ahyp:hlinkClr xmlns:ahyp="http://schemas.microsoft.com/office/drawing/2018/hyperlinkcolor" val="tx"/>
                    </a:ext>
                  </a:extLst>
                </a:hlinkClick>
              </a:rPr>
              <a:t>CONTADOR</a:t>
            </a:r>
            <a:r>
              <a:rPr lang="es-ES" sz="1500" dirty="0">
                <a:latin typeface="Georgia" panose="02040502050405020303" pitchFamily="18" charset="0"/>
              </a:rPr>
              <a:t> AUDITOR</a:t>
            </a:r>
            <a:endParaRPr lang="es-CL" sz="1500" dirty="0">
              <a:latin typeface="Georgia" panose="02040502050405020303" pitchFamily="18" charset="0"/>
            </a:endParaRPr>
          </a:p>
          <a:p>
            <a:r>
              <a:rPr lang="es-CL" sz="1500" dirty="0">
                <a:latin typeface="Georgia" panose="02040502050405020303" pitchFamily="18" charset="0"/>
              </a:rPr>
              <a:t>DIPLOMADO GESTIÓN TRIBUTARIA</a:t>
            </a:r>
          </a:p>
          <a:p>
            <a:r>
              <a:rPr lang="es-CL" sz="1500" b="1" dirty="0">
                <a:solidFill>
                  <a:srgbClr val="3333FF"/>
                </a:solidFill>
                <a:latin typeface="Georgia" panose="02040502050405020303" pitchFamily="18" charset="0"/>
              </a:rPr>
              <a:t> </a:t>
            </a:r>
          </a:p>
        </p:txBody>
      </p:sp>
      <p:pic>
        <p:nvPicPr>
          <p:cNvPr id="4" name="Imagen 3">
            <a:extLst>
              <a:ext uri="{FF2B5EF4-FFF2-40B4-BE49-F238E27FC236}">
                <a16:creationId xmlns:a16="http://schemas.microsoft.com/office/drawing/2014/main" id="{08E9B53B-82E8-4DEC-82A3-D271F30D419C}"/>
              </a:ext>
            </a:extLst>
          </p:cNvPr>
          <p:cNvPicPr>
            <a:picLocks noChangeAspect="1"/>
          </p:cNvPicPr>
          <p:nvPr/>
        </p:nvPicPr>
        <p:blipFill>
          <a:blip r:embed="rId7"/>
          <a:stretch>
            <a:fillRect/>
          </a:stretch>
        </p:blipFill>
        <p:spPr>
          <a:xfrm>
            <a:off x="7777431" y="4652598"/>
            <a:ext cx="1709403" cy="1755779"/>
          </a:xfrm>
          <a:prstGeom prst="rect">
            <a:avLst/>
          </a:prstGeom>
        </p:spPr>
      </p:pic>
      <p:pic>
        <p:nvPicPr>
          <p:cNvPr id="6" name="Imagen 5">
            <a:extLst>
              <a:ext uri="{FF2B5EF4-FFF2-40B4-BE49-F238E27FC236}">
                <a16:creationId xmlns:a16="http://schemas.microsoft.com/office/drawing/2014/main" id="{2EDCFAC7-4BD8-46AC-AAFB-40E23F7C4FAC}"/>
              </a:ext>
            </a:extLst>
          </p:cNvPr>
          <p:cNvPicPr>
            <a:picLocks noChangeAspect="1"/>
          </p:cNvPicPr>
          <p:nvPr/>
        </p:nvPicPr>
        <p:blipFill>
          <a:blip r:embed="rId8"/>
          <a:stretch>
            <a:fillRect/>
          </a:stretch>
        </p:blipFill>
        <p:spPr>
          <a:xfrm>
            <a:off x="9792158" y="4791582"/>
            <a:ext cx="1709404" cy="1616795"/>
          </a:xfrm>
          <a:prstGeom prst="rect">
            <a:avLst/>
          </a:prstGeom>
        </p:spPr>
      </p:pic>
    </p:spTree>
    <p:extLst>
      <p:ext uri="{BB962C8B-B14F-4D97-AF65-F5344CB8AC3E}">
        <p14:creationId xmlns:p14="http://schemas.microsoft.com/office/powerpoint/2010/main" val="13884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del costo </a:t>
            </a:r>
            <a:r>
              <a:rPr lang="es-MX" altLang="es-CL" sz="1500" b="1" dirty="0">
                <a:solidFill>
                  <a:schemeClr val="tx1"/>
                </a:solidFill>
                <a:latin typeface="Georgia" panose="02040502050405020303" pitchFamily="18" charset="0"/>
                <a:cs typeface="Arial" panose="020B0604020202020204" pitchFamily="34" charset="0"/>
              </a:rPr>
              <a:t>(p30)</a:t>
            </a:r>
            <a:endParaRPr lang="es-MX" altLang="es-CL" sz="1500" b="1" i="1" dirty="0">
              <a:solidFill>
                <a:schemeClr val="tx1"/>
              </a:solidFill>
              <a:latin typeface="Georgia" panose="02040502050405020303" pitchFamily="18" charset="0"/>
              <a:cs typeface="Arial" panose="020B0604020202020204" pitchFamily="34" charset="0"/>
            </a:endParaRPr>
          </a:p>
        </p:txBody>
      </p:sp>
      <p:sp>
        <p:nvSpPr>
          <p:cNvPr id="8" name="12 Rectángulo redondeado">
            <a:extLst>
              <a:ext uri="{FF2B5EF4-FFF2-40B4-BE49-F238E27FC236}">
                <a16:creationId xmlns:a16="http://schemas.microsoft.com/office/drawing/2014/main" id="{F4982488-7E66-4A11-B775-B78C6FD393C9}"/>
              </a:ext>
            </a:extLst>
          </p:cNvPr>
          <p:cNvSpPr/>
          <p:nvPr/>
        </p:nvSpPr>
        <p:spPr>
          <a:xfrm>
            <a:off x="285359" y="1305384"/>
            <a:ext cx="2633931" cy="78254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Modelo del costo</a:t>
            </a:r>
          </a:p>
          <a:p>
            <a:pPr algn="ctr"/>
            <a:r>
              <a:rPr lang="es-CL" b="1" dirty="0">
                <a:solidFill>
                  <a:schemeClr val="bg1"/>
                </a:solidFill>
                <a:latin typeface="Georgia" panose="02040502050405020303" pitchFamily="18" charset="0"/>
                <a:cs typeface="Arial" panose="020B0604020202020204" pitchFamily="34" charset="0"/>
              </a:rPr>
              <a:t>(p30)</a:t>
            </a:r>
          </a:p>
        </p:txBody>
      </p:sp>
      <p:sp>
        <p:nvSpPr>
          <p:cNvPr id="9" name="Text Box 2">
            <a:extLst>
              <a:ext uri="{FF2B5EF4-FFF2-40B4-BE49-F238E27FC236}">
                <a16:creationId xmlns:a16="http://schemas.microsoft.com/office/drawing/2014/main" id="{4474DA30-97B7-4BA7-A6AE-1009D8BB1724}"/>
              </a:ext>
            </a:extLst>
          </p:cNvPr>
          <p:cNvSpPr txBox="1">
            <a:spLocks noChangeArrowheads="1"/>
          </p:cNvSpPr>
          <p:nvPr/>
        </p:nvSpPr>
        <p:spPr bwMode="auto">
          <a:xfrm>
            <a:off x="2665302" y="1034934"/>
            <a:ext cx="5347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s-MX" altLang="es-CL" sz="2000" dirty="0">
                <a:latin typeface="Georgia" panose="02040502050405020303" pitchFamily="18" charset="0"/>
                <a:cs typeface="Arial" pitchFamily="34" charset="0"/>
              </a:rPr>
              <a:t>     Un activo material se contabilizará a su costo de adquisición, menos depreciación acumulada y el importe acumulado de pérdidas por deterioro.</a:t>
            </a:r>
          </a:p>
        </p:txBody>
      </p:sp>
      <p:sp>
        <p:nvSpPr>
          <p:cNvPr id="14" name="Shape 1945">
            <a:extLst>
              <a:ext uri="{FF2B5EF4-FFF2-40B4-BE49-F238E27FC236}">
                <a16:creationId xmlns:a16="http://schemas.microsoft.com/office/drawing/2014/main" id="{065D48F6-CFA3-48E8-BD5F-8C4DCD9D38E6}"/>
              </a:ext>
            </a:extLst>
          </p:cNvPr>
          <p:cNvSpPr/>
          <p:nvPr/>
        </p:nvSpPr>
        <p:spPr>
          <a:xfrm>
            <a:off x="8133920" y="908428"/>
            <a:ext cx="3458067"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20000"/>
              </a:lnSpc>
              <a:defRPr sz="1800"/>
            </a:pPr>
            <a:r>
              <a:rPr lang="es-CL" sz="1500" b="1" dirty="0">
                <a:solidFill>
                  <a:srgbClr val="00B050"/>
                </a:solidFill>
                <a:latin typeface="Georgia" panose="02040502050405020303" pitchFamily="18" charset="0"/>
                <a:ea typeface="BebasNeueBold"/>
                <a:cs typeface="BebasNeueBold"/>
                <a:sym typeface="BebasNeueBold"/>
              </a:rPr>
              <a:t>                                                       </a:t>
            </a:r>
            <a:endParaRPr sz="1500" b="1" dirty="0">
              <a:solidFill>
                <a:srgbClr val="00B050"/>
              </a:solidFill>
              <a:latin typeface="Georgia" panose="02040502050405020303" pitchFamily="18" charset="0"/>
              <a:ea typeface="BebasNeueBold"/>
              <a:cs typeface="BebasNeueBold"/>
              <a:sym typeface="BebasNeueBold"/>
            </a:endParaRPr>
          </a:p>
          <a:p>
            <a:pPr lvl="0"/>
            <a:r>
              <a:rPr lang="es-CL" b="1" dirty="0">
                <a:latin typeface="Georgia" panose="02040502050405020303" pitchFamily="18" charset="0"/>
              </a:rPr>
              <a:t>Costo histórico</a:t>
            </a:r>
          </a:p>
        </p:txBody>
      </p:sp>
      <p:sp>
        <p:nvSpPr>
          <p:cNvPr id="15" name="Shape 1960">
            <a:extLst>
              <a:ext uri="{FF2B5EF4-FFF2-40B4-BE49-F238E27FC236}">
                <a16:creationId xmlns:a16="http://schemas.microsoft.com/office/drawing/2014/main" id="{A3CEAA72-A622-4857-86E6-54E52A0DC7EF}"/>
              </a:ext>
            </a:extLst>
          </p:cNvPr>
          <p:cNvSpPr/>
          <p:nvPr/>
        </p:nvSpPr>
        <p:spPr>
          <a:xfrm>
            <a:off x="8310265" y="1305384"/>
            <a:ext cx="3519595" cy="722275"/>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lnTo>
                  <a:pt x="0" y="21600"/>
                </a:lnTo>
                <a:lnTo>
                  <a:pt x="21600" y="21600"/>
                </a:lnTo>
                <a:lnTo>
                  <a:pt x="21600" y="0"/>
                </a:lnTo>
                <a:lnTo>
                  <a:pt x="9891" y="0"/>
                </a:lnTo>
              </a:path>
            </a:pathLst>
          </a:custGeom>
          <a:ln w="25400">
            <a:solidFill>
              <a:schemeClr val="tx1"/>
            </a:solidFill>
            <a:miter lim="400000"/>
          </a:ln>
        </p:spPr>
        <p:txBody>
          <a:bodyPr lIns="0" tIns="0" rIns="0" bIns="0" anchor="ctr"/>
          <a:lstStyle/>
          <a:p>
            <a:pPr lvl="0">
              <a:defRPr sz="3200"/>
            </a:pPr>
            <a:endParaRPr sz="1200"/>
          </a:p>
        </p:txBody>
      </p:sp>
      <p:sp>
        <p:nvSpPr>
          <p:cNvPr id="16" name="Shape 1945">
            <a:extLst>
              <a:ext uri="{FF2B5EF4-FFF2-40B4-BE49-F238E27FC236}">
                <a16:creationId xmlns:a16="http://schemas.microsoft.com/office/drawing/2014/main" id="{CB254A18-013C-44BD-B95E-97843A8F1BB6}"/>
              </a:ext>
            </a:extLst>
          </p:cNvPr>
          <p:cNvSpPr/>
          <p:nvPr/>
        </p:nvSpPr>
        <p:spPr>
          <a:xfrm>
            <a:off x="8486975" y="1475032"/>
            <a:ext cx="3922570" cy="52931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20000"/>
              </a:lnSpc>
              <a:defRPr sz="1800"/>
            </a:pPr>
            <a:r>
              <a:rPr lang="es-CL" sz="1500" b="1" dirty="0">
                <a:solidFill>
                  <a:srgbClr val="FF0000"/>
                </a:solidFill>
                <a:latin typeface="Georgia" panose="02040502050405020303" pitchFamily="18" charset="0"/>
                <a:ea typeface="BebasNeueBold"/>
                <a:cs typeface="BebasNeueBold"/>
                <a:sym typeface="BebasNeueBold"/>
              </a:rPr>
              <a:t>(-) Depreciación acumulada</a:t>
            </a:r>
          </a:p>
          <a:p>
            <a:pPr lvl="0">
              <a:lnSpc>
                <a:spcPct val="120000"/>
              </a:lnSpc>
              <a:defRPr sz="1800"/>
            </a:pPr>
            <a:r>
              <a:rPr lang="es-CL" sz="1500" b="1" dirty="0">
                <a:solidFill>
                  <a:srgbClr val="FF0000"/>
                </a:solidFill>
                <a:latin typeface="Georgia" panose="02040502050405020303" pitchFamily="18" charset="0"/>
                <a:sym typeface="BebasNeueBold"/>
              </a:rPr>
              <a:t>(-) Pérdidas por deterioro</a:t>
            </a:r>
          </a:p>
        </p:txBody>
      </p:sp>
      <p:sp>
        <p:nvSpPr>
          <p:cNvPr id="17" name="Shape 1945">
            <a:extLst>
              <a:ext uri="{FF2B5EF4-FFF2-40B4-BE49-F238E27FC236}">
                <a16:creationId xmlns:a16="http://schemas.microsoft.com/office/drawing/2014/main" id="{A70687C4-4604-489F-833F-B66ABBC2B051}"/>
              </a:ext>
            </a:extLst>
          </p:cNvPr>
          <p:cNvSpPr/>
          <p:nvPr/>
        </p:nvSpPr>
        <p:spPr>
          <a:xfrm>
            <a:off x="8486975" y="2071150"/>
            <a:ext cx="3458067"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20000"/>
              </a:lnSpc>
              <a:defRPr sz="1800"/>
            </a:pPr>
            <a:r>
              <a:rPr lang="es-CL" sz="1500" b="1" dirty="0">
                <a:latin typeface="Georgia" panose="02040502050405020303" pitchFamily="18" charset="0"/>
                <a:ea typeface="BebasNeueBold"/>
                <a:cs typeface="BebasNeueBold"/>
                <a:sym typeface="BebasNeueBold"/>
              </a:rPr>
              <a:t>(=) Valor libros</a:t>
            </a:r>
            <a:endParaRPr lang="es-CL" b="1" dirty="0">
              <a:latin typeface="Georgia" panose="02040502050405020303" pitchFamily="18" charset="0"/>
            </a:endParaRPr>
          </a:p>
        </p:txBody>
      </p:sp>
      <p:pic>
        <p:nvPicPr>
          <p:cNvPr id="3" name="Imagen 2" descr="Imagen que contiene Escala de tiempo&#10;&#10;Descripción generada automáticamente">
            <a:extLst>
              <a:ext uri="{FF2B5EF4-FFF2-40B4-BE49-F238E27FC236}">
                <a16:creationId xmlns:a16="http://schemas.microsoft.com/office/drawing/2014/main" id="{3165EDF6-AF5E-43EA-9E4F-768287CAA15E}"/>
              </a:ext>
            </a:extLst>
          </p:cNvPr>
          <p:cNvPicPr>
            <a:picLocks noChangeAspect="1"/>
          </p:cNvPicPr>
          <p:nvPr/>
        </p:nvPicPr>
        <p:blipFill>
          <a:blip r:embed="rId2"/>
          <a:stretch>
            <a:fillRect/>
          </a:stretch>
        </p:blipFill>
        <p:spPr>
          <a:xfrm>
            <a:off x="386276" y="2397635"/>
            <a:ext cx="5400675" cy="3650134"/>
          </a:xfrm>
          <a:prstGeom prst="rect">
            <a:avLst/>
          </a:prstGeom>
        </p:spPr>
      </p:pic>
      <p:sp>
        <p:nvSpPr>
          <p:cNvPr id="18" name="Cerrar llave 17">
            <a:extLst>
              <a:ext uri="{FF2B5EF4-FFF2-40B4-BE49-F238E27FC236}">
                <a16:creationId xmlns:a16="http://schemas.microsoft.com/office/drawing/2014/main" id="{00EA6EC6-01F3-4E8C-BCED-033AF72C3355}"/>
              </a:ext>
            </a:extLst>
          </p:cNvPr>
          <p:cNvSpPr/>
          <p:nvPr/>
        </p:nvSpPr>
        <p:spPr>
          <a:xfrm>
            <a:off x="5932722" y="2684898"/>
            <a:ext cx="648465" cy="1691121"/>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9" name="Cerrar llave 18">
            <a:extLst>
              <a:ext uri="{FF2B5EF4-FFF2-40B4-BE49-F238E27FC236}">
                <a16:creationId xmlns:a16="http://schemas.microsoft.com/office/drawing/2014/main" id="{B41F2C6B-8D09-4D42-AD65-8AD29B832EF0}"/>
              </a:ext>
            </a:extLst>
          </p:cNvPr>
          <p:cNvSpPr/>
          <p:nvPr/>
        </p:nvSpPr>
        <p:spPr>
          <a:xfrm>
            <a:off x="5940042" y="4641416"/>
            <a:ext cx="648465" cy="1417614"/>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20" name="Tabla 2">
            <a:extLst>
              <a:ext uri="{FF2B5EF4-FFF2-40B4-BE49-F238E27FC236}">
                <a16:creationId xmlns:a16="http://schemas.microsoft.com/office/drawing/2014/main" id="{2BB82CF2-3D28-4F40-8981-708CED1640DA}"/>
              </a:ext>
            </a:extLst>
          </p:cNvPr>
          <p:cNvGraphicFramePr>
            <a:graphicFrameLocks noGrp="1"/>
          </p:cNvGraphicFramePr>
          <p:nvPr/>
        </p:nvGraphicFramePr>
        <p:xfrm>
          <a:off x="6819060" y="2985944"/>
          <a:ext cx="4693539" cy="1478280"/>
        </p:xfrm>
        <a:graphic>
          <a:graphicData uri="http://schemas.openxmlformats.org/drawingml/2006/table">
            <a:tbl>
              <a:tblPr firstRow="1" bandRow="1">
                <a:tableStyleId>{5C22544A-7EE6-4342-B048-85BDC9FD1C3A}</a:tableStyleId>
              </a:tblPr>
              <a:tblGrid>
                <a:gridCol w="2155613">
                  <a:extLst>
                    <a:ext uri="{9D8B030D-6E8A-4147-A177-3AD203B41FA5}">
                      <a16:colId xmlns:a16="http://schemas.microsoft.com/office/drawing/2014/main" val="673469555"/>
                    </a:ext>
                  </a:extLst>
                </a:gridCol>
                <a:gridCol w="1352939">
                  <a:extLst>
                    <a:ext uri="{9D8B030D-6E8A-4147-A177-3AD203B41FA5}">
                      <a16:colId xmlns:a16="http://schemas.microsoft.com/office/drawing/2014/main" val="4185281390"/>
                    </a:ext>
                  </a:extLst>
                </a:gridCol>
                <a:gridCol w="1184987">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(AF) Notebook</a:t>
                      </a:r>
                    </a:p>
                  </a:txBody>
                  <a:tcPr/>
                </a:tc>
                <a:tc>
                  <a:txBody>
                    <a:bodyPr/>
                    <a:lstStyle/>
                    <a:p>
                      <a:pPr algn="ctr"/>
                      <a:r>
                        <a:rPr lang="es-CL" dirty="0">
                          <a:latin typeface="Georgia" panose="02040502050405020303" pitchFamily="18" charset="0"/>
                        </a:rPr>
                        <a:t>802.564</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l"/>
                      <a:r>
                        <a:rPr lang="es-CL" dirty="0">
                          <a:latin typeface="Georgia" panose="02040502050405020303" pitchFamily="18" charset="0"/>
                        </a:rPr>
                        <a:t>IVA CF</a:t>
                      </a:r>
                    </a:p>
                  </a:txBody>
                  <a:tcPr/>
                </a:tc>
                <a:tc>
                  <a:txBody>
                    <a:bodyPr/>
                    <a:lstStyle/>
                    <a:p>
                      <a:pPr algn="ctr"/>
                      <a:r>
                        <a:rPr lang="es-CL" dirty="0">
                          <a:latin typeface="Georgia" panose="02040502050405020303" pitchFamily="18" charset="0"/>
                        </a:rPr>
                        <a:t>152.476</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1960289405"/>
                  </a:ext>
                </a:extLst>
              </a:tr>
              <a:tr h="370840">
                <a:tc>
                  <a:txBody>
                    <a:bodyPr/>
                    <a:lstStyle/>
                    <a:p>
                      <a:pPr algn="ctr"/>
                      <a:r>
                        <a:rPr lang="es-CL" dirty="0">
                          <a:latin typeface="Georgia" panose="02040502050405020303" pitchFamily="18" charset="0"/>
                        </a:rPr>
                        <a:t>Proveedores</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954.980</a:t>
                      </a:r>
                    </a:p>
                  </a:txBody>
                  <a:tcPr/>
                </a:tc>
                <a:extLst>
                  <a:ext uri="{0D108BD9-81ED-4DB2-BD59-A6C34878D82A}">
                    <a16:rowId xmlns:a16="http://schemas.microsoft.com/office/drawing/2014/main" val="350192701"/>
                  </a:ext>
                </a:extLst>
              </a:tr>
            </a:tbl>
          </a:graphicData>
        </a:graphic>
      </p:graphicFrame>
      <p:graphicFrame>
        <p:nvGraphicFramePr>
          <p:cNvPr id="23" name="Tabla 2">
            <a:extLst>
              <a:ext uri="{FF2B5EF4-FFF2-40B4-BE49-F238E27FC236}">
                <a16:creationId xmlns:a16="http://schemas.microsoft.com/office/drawing/2014/main" id="{B5FA28FB-6E1C-4908-BC7A-A4E295EC0996}"/>
              </a:ext>
            </a:extLst>
          </p:cNvPr>
          <p:cNvGraphicFramePr>
            <a:graphicFrameLocks noGrp="1"/>
          </p:cNvGraphicFramePr>
          <p:nvPr/>
        </p:nvGraphicFramePr>
        <p:xfrm>
          <a:off x="6827517" y="4842132"/>
          <a:ext cx="4693539" cy="1107440"/>
        </p:xfrm>
        <a:graphic>
          <a:graphicData uri="http://schemas.openxmlformats.org/drawingml/2006/table">
            <a:tbl>
              <a:tblPr firstRow="1" bandRow="1">
                <a:tableStyleId>{5C22544A-7EE6-4342-B048-85BDC9FD1C3A}</a:tableStyleId>
              </a:tblPr>
              <a:tblGrid>
                <a:gridCol w="2155613">
                  <a:extLst>
                    <a:ext uri="{9D8B030D-6E8A-4147-A177-3AD203B41FA5}">
                      <a16:colId xmlns:a16="http://schemas.microsoft.com/office/drawing/2014/main" val="673469555"/>
                    </a:ext>
                  </a:extLst>
                </a:gridCol>
                <a:gridCol w="1352939">
                  <a:extLst>
                    <a:ext uri="{9D8B030D-6E8A-4147-A177-3AD203B41FA5}">
                      <a16:colId xmlns:a16="http://schemas.microsoft.com/office/drawing/2014/main" val="4185281390"/>
                    </a:ext>
                  </a:extLst>
                </a:gridCol>
                <a:gridCol w="1184987">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(AF) Notebook</a:t>
                      </a:r>
                    </a:p>
                  </a:txBody>
                  <a:tcPr/>
                </a:tc>
                <a:tc>
                  <a:txBody>
                    <a:bodyPr/>
                    <a:lstStyle/>
                    <a:p>
                      <a:pPr algn="ctr"/>
                      <a:r>
                        <a:rPr lang="es-CL" dirty="0">
                          <a:latin typeface="Georgia" panose="02040502050405020303" pitchFamily="18" charset="0"/>
                        </a:rPr>
                        <a:t>954.980</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CL" dirty="0">
                          <a:latin typeface="Georgia" panose="02040502050405020303" pitchFamily="18" charset="0"/>
                        </a:rPr>
                        <a:t>Proveedores</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954.980</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2EBA0D0C-059B-DF69-D698-E346D78F461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8B0E2A42-AA71-C531-CC3E-34C930236A9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98753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par>
                                <p:cTn id="48" presetID="21" presetClass="entr" presetSubtype="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del costo </a:t>
            </a:r>
            <a:r>
              <a:rPr lang="es-MX" altLang="es-CL" sz="1500" b="1" dirty="0">
                <a:solidFill>
                  <a:schemeClr val="tx1"/>
                </a:solidFill>
                <a:latin typeface="Georgia" panose="02040502050405020303" pitchFamily="18" charset="0"/>
                <a:cs typeface="Arial" panose="020B0604020202020204" pitchFamily="34" charset="0"/>
              </a:rPr>
              <a:t>(p30)</a:t>
            </a:r>
            <a:endParaRPr lang="es-MX" altLang="es-CL" sz="1500" b="1" i="1" dirty="0">
              <a:solidFill>
                <a:schemeClr val="tx1"/>
              </a:solidFill>
              <a:latin typeface="Georgia" panose="02040502050405020303" pitchFamily="18" charset="0"/>
              <a:cs typeface="Arial" panose="020B0604020202020204" pitchFamily="34" charset="0"/>
            </a:endParaRPr>
          </a:p>
        </p:txBody>
      </p:sp>
      <p:graphicFrame>
        <p:nvGraphicFramePr>
          <p:cNvPr id="2" name="Tabla 2">
            <a:extLst>
              <a:ext uri="{FF2B5EF4-FFF2-40B4-BE49-F238E27FC236}">
                <a16:creationId xmlns:a16="http://schemas.microsoft.com/office/drawing/2014/main" id="{A7CDC1B6-EB1A-4448-B774-443D69CFF333}"/>
              </a:ext>
            </a:extLst>
          </p:cNvPr>
          <p:cNvGraphicFramePr>
            <a:graphicFrameLocks noGrp="1"/>
          </p:cNvGraphicFramePr>
          <p:nvPr/>
        </p:nvGraphicFramePr>
        <p:xfrm>
          <a:off x="456530" y="1458077"/>
          <a:ext cx="10850880" cy="1463040"/>
        </p:xfrm>
        <a:graphic>
          <a:graphicData uri="http://schemas.openxmlformats.org/drawingml/2006/table">
            <a:tbl>
              <a:tblPr firstRow="1" bandRow="1">
                <a:tableStyleId>{5C22544A-7EE6-4342-B048-85BDC9FD1C3A}</a:tableStyleId>
              </a:tblPr>
              <a:tblGrid>
                <a:gridCol w="1653624">
                  <a:extLst>
                    <a:ext uri="{9D8B030D-6E8A-4147-A177-3AD203B41FA5}">
                      <a16:colId xmlns:a16="http://schemas.microsoft.com/office/drawing/2014/main" val="1848133384"/>
                    </a:ext>
                  </a:extLst>
                </a:gridCol>
                <a:gridCol w="2140299">
                  <a:extLst>
                    <a:ext uri="{9D8B030D-6E8A-4147-A177-3AD203B41FA5}">
                      <a16:colId xmlns:a16="http://schemas.microsoft.com/office/drawing/2014/main" val="490754077"/>
                    </a:ext>
                  </a:extLst>
                </a:gridCol>
                <a:gridCol w="1909186">
                  <a:extLst>
                    <a:ext uri="{9D8B030D-6E8A-4147-A177-3AD203B41FA5}">
                      <a16:colId xmlns:a16="http://schemas.microsoft.com/office/drawing/2014/main" val="1581725379"/>
                    </a:ext>
                  </a:extLst>
                </a:gridCol>
                <a:gridCol w="1530811">
                  <a:extLst>
                    <a:ext uri="{9D8B030D-6E8A-4147-A177-3AD203B41FA5}">
                      <a16:colId xmlns:a16="http://schemas.microsoft.com/office/drawing/2014/main" val="2931161532"/>
                    </a:ext>
                  </a:extLst>
                </a:gridCol>
                <a:gridCol w="1808480">
                  <a:extLst>
                    <a:ext uri="{9D8B030D-6E8A-4147-A177-3AD203B41FA5}">
                      <a16:colId xmlns:a16="http://schemas.microsoft.com/office/drawing/2014/main" val="609084717"/>
                    </a:ext>
                  </a:extLst>
                </a:gridCol>
                <a:gridCol w="1808480">
                  <a:extLst>
                    <a:ext uri="{9D8B030D-6E8A-4147-A177-3AD203B41FA5}">
                      <a16:colId xmlns:a16="http://schemas.microsoft.com/office/drawing/2014/main" val="660136668"/>
                    </a:ext>
                  </a:extLst>
                </a:gridCol>
              </a:tblGrid>
              <a:tr h="146758">
                <a:tc>
                  <a:txBody>
                    <a:bodyPr/>
                    <a:lstStyle/>
                    <a:p>
                      <a:pPr algn="ctr"/>
                      <a:r>
                        <a:rPr lang="es-CL" dirty="0">
                          <a:latin typeface="Georgia" panose="02040502050405020303" pitchFamily="18" charset="0"/>
                        </a:rPr>
                        <a:t>Detalle</a:t>
                      </a:r>
                    </a:p>
                  </a:txBody>
                  <a:tcPr>
                    <a:solidFill>
                      <a:schemeClr val="tx1"/>
                    </a:solidFill>
                  </a:tcPr>
                </a:tc>
                <a:tc>
                  <a:txBody>
                    <a:bodyPr/>
                    <a:lstStyle/>
                    <a:p>
                      <a:pPr algn="ctr"/>
                      <a:r>
                        <a:rPr lang="es-CL" dirty="0">
                          <a:latin typeface="Georgia" panose="02040502050405020303" pitchFamily="18" charset="0"/>
                        </a:rPr>
                        <a:t>Fecha Compra</a:t>
                      </a:r>
                    </a:p>
                  </a:txBody>
                  <a:tcPr>
                    <a:solidFill>
                      <a:schemeClr val="tx1"/>
                    </a:solidFill>
                  </a:tcPr>
                </a:tc>
                <a:tc>
                  <a:txBody>
                    <a:bodyPr/>
                    <a:lstStyle/>
                    <a:p>
                      <a:pPr algn="ctr"/>
                      <a:r>
                        <a:rPr lang="es-CL" dirty="0">
                          <a:latin typeface="Georgia" panose="02040502050405020303" pitchFamily="18" charset="0"/>
                        </a:rPr>
                        <a:t>Valor Compra</a:t>
                      </a:r>
                    </a:p>
                  </a:txBody>
                  <a:tcPr>
                    <a:solidFill>
                      <a:schemeClr val="tx1"/>
                    </a:solidFill>
                  </a:tcPr>
                </a:tc>
                <a:tc>
                  <a:txBody>
                    <a:bodyPr/>
                    <a:lstStyle/>
                    <a:p>
                      <a:pPr algn="ctr"/>
                      <a:r>
                        <a:rPr lang="es-CL" dirty="0">
                          <a:latin typeface="Georgia" panose="02040502050405020303" pitchFamily="18" charset="0"/>
                        </a:rPr>
                        <a:t>Valor</a:t>
                      </a:r>
                    </a:p>
                  </a:txBody>
                  <a:tcPr>
                    <a:solidFill>
                      <a:schemeClr val="tx1"/>
                    </a:solidFill>
                  </a:tcPr>
                </a:tc>
                <a:tc>
                  <a:txBody>
                    <a:bodyPr/>
                    <a:lstStyle/>
                    <a:p>
                      <a:pPr algn="ctr"/>
                      <a:r>
                        <a:rPr lang="es-CL" dirty="0">
                          <a:latin typeface="Georgia" panose="02040502050405020303" pitchFamily="18" charset="0"/>
                        </a:rPr>
                        <a:t>CM</a:t>
                      </a:r>
                    </a:p>
                  </a:txBody>
                  <a:tcPr>
                    <a:solidFill>
                      <a:schemeClr val="tx1"/>
                    </a:solidFill>
                  </a:tcPr>
                </a:tc>
                <a:tc>
                  <a:txBody>
                    <a:bodyPr/>
                    <a:lstStyle/>
                    <a:p>
                      <a:pPr algn="ctr"/>
                      <a:r>
                        <a:rPr lang="es-CL" dirty="0">
                          <a:latin typeface="Georgia" panose="02040502050405020303" pitchFamily="18" charset="0"/>
                        </a:rPr>
                        <a:t>Valor</a:t>
                      </a:r>
                    </a:p>
                  </a:txBody>
                  <a:tcPr>
                    <a:solidFill>
                      <a:schemeClr val="tx1"/>
                    </a:solidFill>
                  </a:tcPr>
                </a:tc>
                <a:extLst>
                  <a:ext uri="{0D108BD9-81ED-4DB2-BD59-A6C34878D82A}">
                    <a16:rowId xmlns:a16="http://schemas.microsoft.com/office/drawing/2014/main" val="1893270013"/>
                  </a:ext>
                </a:extLst>
              </a:tr>
              <a:tr h="146758">
                <a:tc>
                  <a:txBody>
                    <a:bodyPr/>
                    <a:lstStyle/>
                    <a:p>
                      <a:r>
                        <a:rPr lang="es-CL" dirty="0">
                          <a:latin typeface="Georgia" panose="02040502050405020303" pitchFamily="18" charset="0"/>
                        </a:rPr>
                        <a:t>Maquinaria</a:t>
                      </a:r>
                    </a:p>
                  </a:txBody>
                  <a:tcPr>
                    <a:solidFill>
                      <a:schemeClr val="bg1"/>
                    </a:solidFill>
                  </a:tcPr>
                </a:tc>
                <a:tc>
                  <a:txBody>
                    <a:bodyPr/>
                    <a:lstStyle/>
                    <a:p>
                      <a:pPr algn="r"/>
                      <a:r>
                        <a:rPr lang="es-CL" dirty="0">
                          <a:latin typeface="Georgia" panose="02040502050405020303" pitchFamily="18" charset="0"/>
                        </a:rPr>
                        <a:t>31.12.2019</a:t>
                      </a:r>
                    </a:p>
                  </a:txBody>
                  <a:tcPr>
                    <a:solidFill>
                      <a:schemeClr val="bg1"/>
                    </a:solidFill>
                  </a:tcPr>
                </a:tc>
                <a:tc>
                  <a:txBody>
                    <a:bodyPr/>
                    <a:lstStyle/>
                    <a:p>
                      <a:pPr algn="r"/>
                      <a:r>
                        <a:rPr lang="es-CL" dirty="0">
                          <a:latin typeface="Georgia" panose="02040502050405020303" pitchFamily="18" charset="0"/>
                        </a:rPr>
                        <a:t>30.000.000</a:t>
                      </a:r>
                    </a:p>
                  </a:txBody>
                  <a:tcPr>
                    <a:solidFill>
                      <a:schemeClr val="bg1"/>
                    </a:solidFill>
                  </a:tcPr>
                </a:tc>
                <a:tc>
                  <a:txBody>
                    <a:bodyPr/>
                    <a:lstStyle/>
                    <a:p>
                      <a:pPr algn="r"/>
                      <a:r>
                        <a:rPr lang="es-CL" dirty="0">
                          <a:latin typeface="Georgia" panose="02040502050405020303" pitchFamily="18" charset="0"/>
                        </a:rPr>
                        <a:t>32.500.476</a:t>
                      </a:r>
                    </a:p>
                  </a:txBody>
                  <a:tcPr>
                    <a:solidFill>
                      <a:schemeClr val="bg1"/>
                    </a:solidFill>
                  </a:tcPr>
                </a:tc>
                <a:tc>
                  <a:txBody>
                    <a:bodyPr/>
                    <a:lstStyle/>
                    <a:p>
                      <a:pPr algn="r"/>
                      <a:r>
                        <a:rPr lang="es-CL" dirty="0">
                          <a:latin typeface="Georgia" panose="02040502050405020303" pitchFamily="18" charset="0"/>
                        </a:rPr>
                        <a:t>600.000</a:t>
                      </a:r>
                    </a:p>
                  </a:txBody>
                  <a:tcPr>
                    <a:solidFill>
                      <a:schemeClr val="bg1"/>
                    </a:solidFill>
                  </a:tcPr>
                </a:tc>
                <a:tc>
                  <a:txBody>
                    <a:bodyPr/>
                    <a:lstStyle/>
                    <a:p>
                      <a:pPr algn="r"/>
                      <a:r>
                        <a:rPr lang="es-CL" dirty="0">
                          <a:latin typeface="Georgia" panose="02040502050405020303" pitchFamily="18" charset="0"/>
                        </a:rPr>
                        <a:t>33.100.476</a:t>
                      </a:r>
                    </a:p>
                  </a:txBody>
                  <a:tcPr>
                    <a:solidFill>
                      <a:schemeClr val="bg1"/>
                    </a:solidFill>
                  </a:tcPr>
                </a:tc>
                <a:extLst>
                  <a:ext uri="{0D108BD9-81ED-4DB2-BD59-A6C34878D82A}">
                    <a16:rowId xmlns:a16="http://schemas.microsoft.com/office/drawing/2014/main" val="4186626724"/>
                  </a:ext>
                </a:extLst>
              </a:tr>
              <a:tr h="146758">
                <a:tc>
                  <a:txBody>
                    <a:bodyPr/>
                    <a:lstStyle/>
                    <a:p>
                      <a:r>
                        <a:rPr lang="es-CL" dirty="0">
                          <a:latin typeface="Georgia" panose="02040502050405020303" pitchFamily="18" charset="0"/>
                        </a:rPr>
                        <a:t>Maquinaria 2</a:t>
                      </a:r>
                    </a:p>
                  </a:txBody>
                  <a:tcPr>
                    <a:solidFill>
                      <a:schemeClr val="bg1"/>
                    </a:solidFill>
                  </a:tcPr>
                </a:tc>
                <a:tc>
                  <a:txBody>
                    <a:bodyPr/>
                    <a:lstStyle/>
                    <a:p>
                      <a:pPr algn="r"/>
                      <a:r>
                        <a:rPr lang="es-CL" dirty="0">
                          <a:latin typeface="Georgia" panose="02040502050405020303" pitchFamily="18" charset="0"/>
                        </a:rPr>
                        <a:t>31.12.2021</a:t>
                      </a:r>
                    </a:p>
                  </a:txBody>
                  <a:tcPr>
                    <a:solidFill>
                      <a:schemeClr val="bg1"/>
                    </a:solidFill>
                  </a:tcPr>
                </a:tc>
                <a:tc>
                  <a:txBody>
                    <a:bodyPr/>
                    <a:lstStyle/>
                    <a:p>
                      <a:pPr algn="r"/>
                      <a:r>
                        <a:rPr lang="es-CL" dirty="0">
                          <a:latin typeface="Georgia" panose="02040502050405020303" pitchFamily="18" charset="0"/>
                        </a:rPr>
                        <a:t>40.000.000</a:t>
                      </a:r>
                    </a:p>
                  </a:txBody>
                  <a:tcPr>
                    <a:solidFill>
                      <a:schemeClr val="bg1"/>
                    </a:solidFill>
                  </a:tcPr>
                </a:tc>
                <a:tc>
                  <a:txBody>
                    <a:bodyPr/>
                    <a:lstStyle/>
                    <a:p>
                      <a:pPr algn="r"/>
                      <a:r>
                        <a:rPr lang="es-CL" dirty="0">
                          <a:latin typeface="Georgia" panose="02040502050405020303" pitchFamily="18" charset="0"/>
                        </a:rPr>
                        <a:t>40.000.000</a:t>
                      </a:r>
                    </a:p>
                  </a:txBody>
                  <a:tcPr>
                    <a:solidFill>
                      <a:schemeClr val="bg1"/>
                    </a:solidFill>
                  </a:tcPr>
                </a:tc>
                <a:tc>
                  <a:txBody>
                    <a:bodyPr/>
                    <a:lstStyle/>
                    <a:p>
                      <a:pPr algn="r"/>
                      <a:r>
                        <a:rPr lang="es-CL" dirty="0">
                          <a:latin typeface="Georgia" panose="02040502050405020303" pitchFamily="18" charset="0"/>
                        </a:rPr>
                        <a:t>400.000</a:t>
                      </a:r>
                    </a:p>
                  </a:txBody>
                  <a:tcPr>
                    <a:solidFill>
                      <a:schemeClr val="bg1"/>
                    </a:solidFill>
                  </a:tcPr>
                </a:tc>
                <a:tc>
                  <a:txBody>
                    <a:bodyPr/>
                    <a:lstStyle/>
                    <a:p>
                      <a:pPr algn="r"/>
                      <a:r>
                        <a:rPr lang="es-CL" dirty="0">
                          <a:latin typeface="Georgia" panose="02040502050405020303" pitchFamily="18" charset="0"/>
                        </a:rPr>
                        <a:t>40.400.000</a:t>
                      </a:r>
                    </a:p>
                  </a:txBody>
                  <a:tcPr>
                    <a:solidFill>
                      <a:schemeClr val="bg1"/>
                    </a:solidFill>
                  </a:tcPr>
                </a:tc>
                <a:extLst>
                  <a:ext uri="{0D108BD9-81ED-4DB2-BD59-A6C34878D82A}">
                    <a16:rowId xmlns:a16="http://schemas.microsoft.com/office/drawing/2014/main" val="1194715139"/>
                  </a:ext>
                </a:extLst>
              </a:tr>
              <a:tr h="146758">
                <a:tc>
                  <a:txBody>
                    <a:bodyPr/>
                    <a:lstStyle/>
                    <a:p>
                      <a:endParaRPr lang="es-CL">
                        <a:latin typeface="Georgia" panose="02040502050405020303" pitchFamily="18" charset="0"/>
                      </a:endParaRPr>
                    </a:p>
                  </a:txBody>
                  <a:tcPr>
                    <a:solidFill>
                      <a:schemeClr val="bg1"/>
                    </a:solidFill>
                  </a:tcPr>
                </a:tc>
                <a:tc gridSpan="4">
                  <a:txBody>
                    <a:bodyPr/>
                    <a:lstStyle/>
                    <a:p>
                      <a:pPr algn="ctr"/>
                      <a:r>
                        <a:rPr lang="es-CL" b="1" dirty="0">
                          <a:solidFill>
                            <a:schemeClr val="bg1"/>
                          </a:solidFill>
                          <a:latin typeface="Georgia" panose="02040502050405020303" pitchFamily="18" charset="0"/>
                        </a:rPr>
                        <a:t>Maquinarias Balance</a:t>
                      </a:r>
                    </a:p>
                  </a:txBody>
                  <a:tcPr>
                    <a:solidFill>
                      <a:schemeClr val="tx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a:txBody>
                    <a:bodyPr/>
                    <a:lstStyle/>
                    <a:p>
                      <a:pPr algn="r"/>
                      <a:r>
                        <a:rPr lang="es-CL" b="1" dirty="0">
                          <a:solidFill>
                            <a:schemeClr val="bg1"/>
                          </a:solidFill>
                          <a:latin typeface="Georgia" panose="02040502050405020303" pitchFamily="18" charset="0"/>
                        </a:rPr>
                        <a:t>73.500.476</a:t>
                      </a:r>
                    </a:p>
                  </a:txBody>
                  <a:tcPr>
                    <a:solidFill>
                      <a:schemeClr val="tx1"/>
                    </a:solidFill>
                  </a:tcPr>
                </a:tc>
                <a:extLst>
                  <a:ext uri="{0D108BD9-81ED-4DB2-BD59-A6C34878D82A}">
                    <a16:rowId xmlns:a16="http://schemas.microsoft.com/office/drawing/2014/main" val="4205578236"/>
                  </a:ext>
                </a:extLst>
              </a:tr>
            </a:tbl>
          </a:graphicData>
        </a:graphic>
      </p:graphicFrame>
      <p:graphicFrame>
        <p:nvGraphicFramePr>
          <p:cNvPr id="10" name="Tabla 2">
            <a:extLst>
              <a:ext uri="{FF2B5EF4-FFF2-40B4-BE49-F238E27FC236}">
                <a16:creationId xmlns:a16="http://schemas.microsoft.com/office/drawing/2014/main" id="{C154ECDB-508F-49F5-AD9A-E14CE2501CDF}"/>
              </a:ext>
            </a:extLst>
          </p:cNvPr>
          <p:cNvGraphicFramePr>
            <a:graphicFrameLocks noGrp="1"/>
          </p:cNvGraphicFramePr>
          <p:nvPr/>
        </p:nvGraphicFramePr>
        <p:xfrm>
          <a:off x="456530" y="3213763"/>
          <a:ext cx="10850881" cy="1463040"/>
        </p:xfrm>
        <a:graphic>
          <a:graphicData uri="http://schemas.openxmlformats.org/drawingml/2006/table">
            <a:tbl>
              <a:tblPr firstRow="1" bandRow="1">
                <a:tableStyleId>{5C22544A-7EE6-4342-B048-85BDC9FD1C3A}</a:tableStyleId>
              </a:tblPr>
              <a:tblGrid>
                <a:gridCol w="1663672">
                  <a:extLst>
                    <a:ext uri="{9D8B030D-6E8A-4147-A177-3AD203B41FA5}">
                      <a16:colId xmlns:a16="http://schemas.microsoft.com/office/drawing/2014/main" val="1848133384"/>
                    </a:ext>
                  </a:extLst>
                </a:gridCol>
                <a:gridCol w="924448">
                  <a:extLst>
                    <a:ext uri="{9D8B030D-6E8A-4147-A177-3AD203B41FA5}">
                      <a16:colId xmlns:a16="http://schemas.microsoft.com/office/drawing/2014/main" val="490754077"/>
                    </a:ext>
                  </a:extLst>
                </a:gridCol>
                <a:gridCol w="1678075">
                  <a:extLst>
                    <a:ext uri="{9D8B030D-6E8A-4147-A177-3AD203B41FA5}">
                      <a16:colId xmlns:a16="http://schemas.microsoft.com/office/drawing/2014/main" val="1581725379"/>
                    </a:ext>
                  </a:extLst>
                </a:gridCol>
                <a:gridCol w="1366576">
                  <a:extLst>
                    <a:ext uri="{9D8B030D-6E8A-4147-A177-3AD203B41FA5}">
                      <a16:colId xmlns:a16="http://schemas.microsoft.com/office/drawing/2014/main" val="2931161532"/>
                    </a:ext>
                  </a:extLst>
                </a:gridCol>
                <a:gridCol w="1366576">
                  <a:extLst>
                    <a:ext uri="{9D8B030D-6E8A-4147-A177-3AD203B41FA5}">
                      <a16:colId xmlns:a16="http://schemas.microsoft.com/office/drawing/2014/main" val="609084717"/>
                    </a:ext>
                  </a:extLst>
                </a:gridCol>
                <a:gridCol w="2301408">
                  <a:extLst>
                    <a:ext uri="{9D8B030D-6E8A-4147-A177-3AD203B41FA5}">
                      <a16:colId xmlns:a16="http://schemas.microsoft.com/office/drawing/2014/main" val="660136668"/>
                    </a:ext>
                  </a:extLst>
                </a:gridCol>
                <a:gridCol w="1550126">
                  <a:extLst>
                    <a:ext uri="{9D8B030D-6E8A-4147-A177-3AD203B41FA5}">
                      <a16:colId xmlns:a16="http://schemas.microsoft.com/office/drawing/2014/main" val="1553724757"/>
                    </a:ext>
                  </a:extLst>
                </a:gridCol>
              </a:tblGrid>
              <a:tr h="0">
                <a:tc>
                  <a:txBody>
                    <a:bodyPr/>
                    <a:lstStyle/>
                    <a:p>
                      <a:pPr algn="ctr"/>
                      <a:r>
                        <a:rPr lang="es-CL" dirty="0">
                          <a:latin typeface="Georgia" panose="02040502050405020303" pitchFamily="18" charset="0"/>
                        </a:rPr>
                        <a:t>Dep. Acum</a:t>
                      </a:r>
                    </a:p>
                  </a:txBody>
                  <a:tcPr>
                    <a:solidFill>
                      <a:schemeClr val="tx1"/>
                    </a:solidFill>
                  </a:tcPr>
                </a:tc>
                <a:tc>
                  <a:txBody>
                    <a:bodyPr/>
                    <a:lstStyle/>
                    <a:p>
                      <a:pPr algn="ctr"/>
                      <a:r>
                        <a:rPr lang="es-CL" dirty="0">
                          <a:latin typeface="Georgia" panose="02040502050405020303" pitchFamily="18" charset="0"/>
                        </a:rPr>
                        <a:t>CM</a:t>
                      </a:r>
                    </a:p>
                  </a:txBody>
                  <a:tcPr>
                    <a:solidFill>
                      <a:schemeClr val="tx1"/>
                    </a:solidFill>
                  </a:tcPr>
                </a:tc>
                <a:tc>
                  <a:txBody>
                    <a:bodyPr/>
                    <a:lstStyle/>
                    <a:p>
                      <a:pPr algn="ctr"/>
                      <a:r>
                        <a:rPr lang="es-CL" dirty="0">
                          <a:latin typeface="Georgia" panose="02040502050405020303" pitchFamily="18" charset="0"/>
                        </a:rPr>
                        <a:t>Actualizada</a:t>
                      </a:r>
                    </a:p>
                  </a:txBody>
                  <a:tcPr>
                    <a:solidFill>
                      <a:schemeClr val="tx1"/>
                    </a:solidFill>
                  </a:tcPr>
                </a:tc>
                <a:tc>
                  <a:txBody>
                    <a:bodyPr/>
                    <a:lstStyle/>
                    <a:p>
                      <a:pPr algn="ctr"/>
                      <a:r>
                        <a:rPr lang="es-CL" dirty="0">
                          <a:latin typeface="Georgia" panose="02040502050405020303" pitchFamily="18" charset="0"/>
                        </a:rPr>
                        <a:t>Vida Útil</a:t>
                      </a:r>
                    </a:p>
                  </a:txBody>
                  <a:tcPr>
                    <a:solidFill>
                      <a:schemeClr val="tx1"/>
                    </a:solidFill>
                  </a:tcPr>
                </a:tc>
                <a:tc>
                  <a:txBody>
                    <a:bodyPr/>
                    <a:lstStyle/>
                    <a:p>
                      <a:pPr algn="ctr"/>
                      <a:r>
                        <a:rPr lang="es-CL" dirty="0">
                          <a:latin typeface="Georgia" panose="02040502050405020303" pitchFamily="18" charset="0"/>
                        </a:rPr>
                        <a:t>Utilizado</a:t>
                      </a:r>
                    </a:p>
                  </a:txBody>
                  <a:tcPr>
                    <a:solidFill>
                      <a:schemeClr val="tx1"/>
                    </a:solidFill>
                  </a:tcPr>
                </a:tc>
                <a:tc>
                  <a:txBody>
                    <a:bodyPr/>
                    <a:lstStyle/>
                    <a:p>
                      <a:pPr algn="ctr"/>
                      <a:r>
                        <a:rPr lang="es-CL" dirty="0">
                          <a:latin typeface="Georgia" panose="02040502050405020303" pitchFamily="18" charset="0"/>
                        </a:rPr>
                        <a:t>Dep Ejercicio</a:t>
                      </a:r>
                    </a:p>
                  </a:txBody>
                  <a:tcPr>
                    <a:solidFill>
                      <a:schemeClr val="tx1"/>
                    </a:solidFill>
                  </a:tcPr>
                </a:tc>
                <a:tc>
                  <a:txBody>
                    <a:bodyPr/>
                    <a:lstStyle/>
                    <a:p>
                      <a:pPr algn="ctr"/>
                      <a:r>
                        <a:rPr lang="es-CL" dirty="0">
                          <a:latin typeface="Georgia" panose="02040502050405020303" pitchFamily="18" charset="0"/>
                        </a:rPr>
                        <a:t>Neto</a:t>
                      </a:r>
                    </a:p>
                  </a:txBody>
                  <a:tcPr>
                    <a:solidFill>
                      <a:schemeClr val="tx1"/>
                    </a:solidFill>
                  </a:tcPr>
                </a:tc>
                <a:extLst>
                  <a:ext uri="{0D108BD9-81ED-4DB2-BD59-A6C34878D82A}">
                    <a16:rowId xmlns:a16="http://schemas.microsoft.com/office/drawing/2014/main" val="1893270013"/>
                  </a:ext>
                </a:extLst>
              </a:tr>
              <a:tr h="0">
                <a:tc>
                  <a:txBody>
                    <a:bodyPr/>
                    <a:lstStyle/>
                    <a:p>
                      <a:r>
                        <a:rPr lang="es-CL" dirty="0">
                          <a:latin typeface="Georgia" panose="02040502050405020303" pitchFamily="18" charset="0"/>
                        </a:rPr>
                        <a:t>2.058.000</a:t>
                      </a:r>
                    </a:p>
                  </a:txBody>
                  <a:tcPr>
                    <a:solidFill>
                      <a:schemeClr val="bg1"/>
                    </a:solidFill>
                  </a:tcPr>
                </a:tc>
                <a:tc>
                  <a:txBody>
                    <a:bodyPr/>
                    <a:lstStyle/>
                    <a:p>
                      <a:pPr algn="r"/>
                      <a:r>
                        <a:rPr lang="es-CL" dirty="0">
                          <a:latin typeface="Georgia" panose="02040502050405020303" pitchFamily="18" charset="0"/>
                        </a:rPr>
                        <a:t>50.000</a:t>
                      </a:r>
                    </a:p>
                  </a:txBody>
                  <a:tcPr>
                    <a:solidFill>
                      <a:schemeClr val="bg1"/>
                    </a:solidFill>
                  </a:tcPr>
                </a:tc>
                <a:tc>
                  <a:txBody>
                    <a:bodyPr/>
                    <a:lstStyle/>
                    <a:p>
                      <a:pPr algn="r"/>
                      <a:r>
                        <a:rPr lang="es-CL" dirty="0">
                          <a:latin typeface="Georgia" panose="02040502050405020303" pitchFamily="18" charset="0"/>
                        </a:rPr>
                        <a:t>2.108.000</a:t>
                      </a:r>
                    </a:p>
                  </a:txBody>
                  <a:tcPr>
                    <a:solidFill>
                      <a:schemeClr val="bg1"/>
                    </a:solidFill>
                  </a:tcPr>
                </a:tc>
                <a:tc>
                  <a:txBody>
                    <a:bodyPr/>
                    <a:lstStyle/>
                    <a:p>
                      <a:pPr algn="r"/>
                      <a:r>
                        <a:rPr lang="es-CL" dirty="0">
                          <a:latin typeface="Georgia" panose="02040502050405020303" pitchFamily="18" charset="0"/>
                        </a:rPr>
                        <a:t>144</a:t>
                      </a:r>
                    </a:p>
                  </a:txBody>
                  <a:tcPr>
                    <a:solidFill>
                      <a:schemeClr val="bg1"/>
                    </a:solidFill>
                  </a:tcPr>
                </a:tc>
                <a:tc>
                  <a:txBody>
                    <a:bodyPr/>
                    <a:lstStyle/>
                    <a:p>
                      <a:pPr algn="r"/>
                      <a:r>
                        <a:rPr lang="es-CL" dirty="0">
                          <a:latin typeface="Georgia" panose="02040502050405020303" pitchFamily="18" charset="0"/>
                        </a:rPr>
                        <a:t>12</a:t>
                      </a:r>
                    </a:p>
                  </a:txBody>
                  <a:tcPr>
                    <a:solidFill>
                      <a:schemeClr val="bg1"/>
                    </a:solidFill>
                  </a:tcPr>
                </a:tc>
                <a:tc>
                  <a:txBody>
                    <a:bodyPr/>
                    <a:lstStyle/>
                    <a:p>
                      <a:pPr algn="r"/>
                      <a:r>
                        <a:rPr lang="es-CL" dirty="0">
                          <a:latin typeface="Georgia" panose="02040502050405020303" pitchFamily="18" charset="0"/>
                        </a:rPr>
                        <a:t>2.213.748</a:t>
                      </a:r>
                    </a:p>
                  </a:txBody>
                  <a:tcPr>
                    <a:solidFill>
                      <a:schemeClr val="bg1"/>
                    </a:solidFill>
                  </a:tcPr>
                </a:tc>
                <a:tc>
                  <a:txBody>
                    <a:bodyPr/>
                    <a:lstStyle/>
                    <a:p>
                      <a:pPr algn="r"/>
                      <a:r>
                        <a:rPr lang="es-CL" dirty="0">
                          <a:latin typeface="Georgia" panose="02040502050405020303" pitchFamily="18" charset="0"/>
                        </a:rPr>
                        <a:t>30.886.728</a:t>
                      </a:r>
                    </a:p>
                  </a:txBody>
                  <a:tcPr>
                    <a:solidFill>
                      <a:schemeClr val="bg1"/>
                    </a:solidFill>
                  </a:tcPr>
                </a:tc>
                <a:extLst>
                  <a:ext uri="{0D108BD9-81ED-4DB2-BD59-A6C34878D82A}">
                    <a16:rowId xmlns:a16="http://schemas.microsoft.com/office/drawing/2014/main" val="4186626724"/>
                  </a:ext>
                </a:extLst>
              </a:tr>
              <a:tr h="0">
                <a:tc>
                  <a:txBody>
                    <a:bodyPr/>
                    <a:lstStyle/>
                    <a:p>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180</a:t>
                      </a:r>
                    </a:p>
                  </a:txBody>
                  <a:tcPr>
                    <a:solidFill>
                      <a:schemeClr val="bg1"/>
                    </a:solidFill>
                  </a:tcPr>
                </a:tc>
                <a:tc>
                  <a:txBody>
                    <a:bodyPr/>
                    <a:lstStyle/>
                    <a:p>
                      <a:pPr algn="r"/>
                      <a:r>
                        <a:rPr lang="es-CL" dirty="0">
                          <a:latin typeface="Georgia" panose="02040502050405020303" pitchFamily="18" charset="0"/>
                        </a:rPr>
                        <a:t>12</a:t>
                      </a:r>
                    </a:p>
                  </a:txBody>
                  <a:tcPr>
                    <a:solidFill>
                      <a:schemeClr val="bg1"/>
                    </a:solidFill>
                  </a:tcPr>
                </a:tc>
                <a:tc>
                  <a:txBody>
                    <a:bodyPr/>
                    <a:lstStyle/>
                    <a:p>
                      <a:pPr algn="r"/>
                      <a:r>
                        <a:rPr lang="es-CL" dirty="0">
                          <a:latin typeface="Georgia" panose="02040502050405020303" pitchFamily="18" charset="0"/>
                        </a:rPr>
                        <a:t>2.693.333</a:t>
                      </a:r>
                    </a:p>
                  </a:txBody>
                  <a:tcPr>
                    <a:solidFill>
                      <a:schemeClr val="bg1"/>
                    </a:solidFill>
                  </a:tcPr>
                </a:tc>
                <a:tc>
                  <a:txBody>
                    <a:bodyPr/>
                    <a:lstStyle/>
                    <a:p>
                      <a:pPr algn="r"/>
                      <a:r>
                        <a:rPr lang="es-CL" dirty="0">
                          <a:latin typeface="Georgia" panose="02040502050405020303" pitchFamily="18" charset="0"/>
                        </a:rPr>
                        <a:t>37.706.667</a:t>
                      </a:r>
                    </a:p>
                  </a:txBody>
                  <a:tcPr>
                    <a:solidFill>
                      <a:schemeClr val="bg1"/>
                    </a:solidFill>
                  </a:tcPr>
                </a:tc>
                <a:extLst>
                  <a:ext uri="{0D108BD9-81ED-4DB2-BD59-A6C34878D82A}">
                    <a16:rowId xmlns:a16="http://schemas.microsoft.com/office/drawing/2014/main" val="1194715139"/>
                  </a:ext>
                </a:extLst>
              </a:tr>
              <a:tr h="0">
                <a:tc>
                  <a:txBody>
                    <a:bodyPr/>
                    <a:lstStyle/>
                    <a:p>
                      <a:endParaRPr lang="es-CL">
                        <a:latin typeface="Georgia" panose="02040502050405020303" pitchFamily="18" charset="0"/>
                      </a:endParaRPr>
                    </a:p>
                  </a:txBody>
                  <a:tcPr>
                    <a:solidFill>
                      <a:schemeClr val="bg1"/>
                    </a:solidFill>
                  </a:tcPr>
                </a:tc>
                <a:tc gridSpan="4">
                  <a:txBody>
                    <a:bodyPr/>
                    <a:lstStyle/>
                    <a:p>
                      <a:pPr algn="ctr"/>
                      <a:r>
                        <a:rPr lang="es-CL" b="1" dirty="0">
                          <a:solidFill>
                            <a:schemeClr val="bg1"/>
                          </a:solidFill>
                          <a:latin typeface="Georgia" panose="02040502050405020303" pitchFamily="18" charset="0"/>
                        </a:rPr>
                        <a:t>Depreciación Acumulada</a:t>
                      </a:r>
                    </a:p>
                  </a:txBody>
                  <a:tcPr>
                    <a:solidFill>
                      <a:schemeClr val="tx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a:txBody>
                    <a:bodyPr/>
                    <a:lstStyle/>
                    <a:p>
                      <a:pPr algn="r"/>
                      <a:r>
                        <a:rPr lang="es-CL" b="1" dirty="0">
                          <a:solidFill>
                            <a:schemeClr val="bg1"/>
                          </a:solidFill>
                          <a:latin typeface="Georgia" panose="02040502050405020303" pitchFamily="18" charset="0"/>
                        </a:rPr>
                        <a:t>2.213.748</a:t>
                      </a:r>
                    </a:p>
                  </a:txBody>
                  <a:tcPr>
                    <a:solidFill>
                      <a:schemeClr val="tx1"/>
                    </a:solidFill>
                  </a:tcPr>
                </a:tc>
                <a:tc>
                  <a:txBody>
                    <a:bodyPr/>
                    <a:lstStyle/>
                    <a:p>
                      <a:pPr algn="r"/>
                      <a:r>
                        <a:rPr lang="es-CL" b="1" dirty="0">
                          <a:solidFill>
                            <a:schemeClr val="bg1"/>
                          </a:solidFill>
                          <a:latin typeface="Georgia" panose="02040502050405020303" pitchFamily="18" charset="0"/>
                        </a:rPr>
                        <a:t>68.593.395</a:t>
                      </a:r>
                    </a:p>
                  </a:txBody>
                  <a:tcPr>
                    <a:solidFill>
                      <a:schemeClr val="tx1"/>
                    </a:solidFill>
                  </a:tcPr>
                </a:tc>
                <a:extLst>
                  <a:ext uri="{0D108BD9-81ED-4DB2-BD59-A6C34878D82A}">
                    <a16:rowId xmlns:a16="http://schemas.microsoft.com/office/drawing/2014/main" val="4205578236"/>
                  </a:ext>
                </a:extLst>
              </a:tr>
            </a:tbl>
          </a:graphicData>
        </a:graphic>
      </p:graphicFrame>
      <p:sp>
        <p:nvSpPr>
          <p:cNvPr id="11" name="12 Rectángulo redondeado">
            <a:extLst>
              <a:ext uri="{FF2B5EF4-FFF2-40B4-BE49-F238E27FC236}">
                <a16:creationId xmlns:a16="http://schemas.microsoft.com/office/drawing/2014/main" id="{BFAF60E2-7145-47F4-900F-CA4CC792F6ED}"/>
              </a:ext>
            </a:extLst>
          </p:cNvPr>
          <p:cNvSpPr/>
          <p:nvPr/>
        </p:nvSpPr>
        <p:spPr>
          <a:xfrm>
            <a:off x="439769" y="1033648"/>
            <a:ext cx="5442201" cy="33199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Detalle Maquinaria 31.12.2022 PCGA</a:t>
            </a:r>
          </a:p>
        </p:txBody>
      </p:sp>
      <p:sp>
        <p:nvSpPr>
          <p:cNvPr id="4" name="Rectángulo 3">
            <a:extLst>
              <a:ext uri="{FF2B5EF4-FFF2-40B4-BE49-F238E27FC236}">
                <a16:creationId xmlns:a16="http://schemas.microsoft.com/office/drawing/2014/main" id="{8D9374A9-B284-4220-825D-6DDAF60F2B21}"/>
              </a:ext>
            </a:extLst>
          </p:cNvPr>
          <p:cNvSpPr/>
          <p:nvPr/>
        </p:nvSpPr>
        <p:spPr>
          <a:xfrm>
            <a:off x="4220308" y="1429784"/>
            <a:ext cx="1949380" cy="126702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Text Box 2">
            <a:extLst>
              <a:ext uri="{FF2B5EF4-FFF2-40B4-BE49-F238E27FC236}">
                <a16:creationId xmlns:a16="http://schemas.microsoft.com/office/drawing/2014/main" id="{27F0951A-540A-45B6-80BB-93F9291AC5CC}"/>
              </a:ext>
            </a:extLst>
          </p:cNvPr>
          <p:cNvSpPr txBox="1">
            <a:spLocks noChangeArrowheads="1"/>
          </p:cNvSpPr>
          <p:nvPr/>
        </p:nvSpPr>
        <p:spPr bwMode="auto">
          <a:xfrm>
            <a:off x="2598327" y="4910938"/>
            <a:ext cx="80067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1588" eaLnBrk="1" hangingPunct="1"/>
            <a:r>
              <a:rPr lang="es-MX" altLang="es-CL" sz="2000" dirty="0">
                <a:solidFill>
                  <a:srgbClr val="FF0000"/>
                </a:solidFill>
                <a:latin typeface="Georgia" panose="02040502050405020303" pitchFamily="18" charset="0"/>
                <a:cs typeface="Arial" pitchFamily="34" charset="0"/>
              </a:rPr>
              <a:t>Eliminar corrección monetaria, recalcular la depreciación acumulada con una vida útil financiera y un valor residual</a:t>
            </a:r>
          </a:p>
        </p:txBody>
      </p:sp>
      <p:sp>
        <p:nvSpPr>
          <p:cNvPr id="3" name="Rectángulo 2">
            <a:extLst>
              <a:ext uri="{FF2B5EF4-FFF2-40B4-BE49-F238E27FC236}">
                <a16:creationId xmlns:a16="http://schemas.microsoft.com/office/drawing/2014/main" id="{51197709-C86E-CCE3-7C60-91DDF0120A4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7186D161-F16B-B06D-0C4C-F23AFD485B4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7542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Costo Atribuido</a:t>
            </a:r>
          </a:p>
          <a:p>
            <a:pPr algn="ctr">
              <a:spcBef>
                <a:spcPct val="0"/>
              </a:spcBef>
              <a:buNone/>
            </a:pPr>
            <a:r>
              <a:rPr lang="es-MX" altLang="es-CL" sz="1500" b="1" dirty="0">
                <a:solidFill>
                  <a:schemeClr val="tx1"/>
                </a:solidFill>
                <a:latin typeface="Georgia" panose="02040502050405020303" pitchFamily="18" charset="0"/>
                <a:cs typeface="Arial" panose="020B0604020202020204" pitchFamily="34" charset="0"/>
              </a:rPr>
              <a:t>(NIIF 1 &amp; Sección 35)</a:t>
            </a:r>
            <a:endParaRPr lang="es-MX" altLang="es-CL" sz="1500" b="1" i="1" dirty="0">
              <a:solidFill>
                <a:schemeClr val="tx1"/>
              </a:solidFill>
              <a:latin typeface="Georgia" panose="02040502050405020303" pitchFamily="18" charset="0"/>
              <a:cs typeface="Arial" panose="020B0604020202020204" pitchFamily="34" charset="0"/>
            </a:endParaRPr>
          </a:p>
        </p:txBody>
      </p:sp>
      <p:pic>
        <p:nvPicPr>
          <p:cNvPr id="3" name="Imagen 2" descr="Tabla&#10;&#10;Descripción generada automáticamente">
            <a:extLst>
              <a:ext uri="{FF2B5EF4-FFF2-40B4-BE49-F238E27FC236}">
                <a16:creationId xmlns:a16="http://schemas.microsoft.com/office/drawing/2014/main" id="{11E5331D-918B-44F8-B9EA-49290DE50A7F}"/>
              </a:ext>
            </a:extLst>
          </p:cNvPr>
          <p:cNvPicPr>
            <a:picLocks noChangeAspect="1"/>
          </p:cNvPicPr>
          <p:nvPr/>
        </p:nvPicPr>
        <p:blipFill>
          <a:blip r:embed="rId2"/>
          <a:stretch>
            <a:fillRect/>
          </a:stretch>
        </p:blipFill>
        <p:spPr>
          <a:xfrm>
            <a:off x="372943" y="1048974"/>
            <a:ext cx="5920853" cy="5089067"/>
          </a:xfrm>
          <a:prstGeom prst="rect">
            <a:avLst/>
          </a:prstGeom>
        </p:spPr>
      </p:pic>
      <p:pic>
        <p:nvPicPr>
          <p:cNvPr id="5" name="Imagen 4" descr="Tabla&#10;&#10;Descripción generada automáticamente">
            <a:extLst>
              <a:ext uri="{FF2B5EF4-FFF2-40B4-BE49-F238E27FC236}">
                <a16:creationId xmlns:a16="http://schemas.microsoft.com/office/drawing/2014/main" id="{5D99189B-607E-44E4-A1CB-9C0E629324D7}"/>
              </a:ext>
            </a:extLst>
          </p:cNvPr>
          <p:cNvPicPr>
            <a:picLocks noChangeAspect="1"/>
          </p:cNvPicPr>
          <p:nvPr/>
        </p:nvPicPr>
        <p:blipFill>
          <a:blip r:embed="rId3"/>
          <a:stretch>
            <a:fillRect/>
          </a:stretch>
        </p:blipFill>
        <p:spPr>
          <a:xfrm>
            <a:off x="6468778" y="2475787"/>
            <a:ext cx="5155610" cy="2788752"/>
          </a:xfrm>
          <a:prstGeom prst="rect">
            <a:avLst/>
          </a:prstGeom>
        </p:spPr>
      </p:pic>
      <p:sp>
        <p:nvSpPr>
          <p:cNvPr id="14" name="Text Box 2">
            <a:extLst>
              <a:ext uri="{FF2B5EF4-FFF2-40B4-BE49-F238E27FC236}">
                <a16:creationId xmlns:a16="http://schemas.microsoft.com/office/drawing/2014/main" id="{B7F7EBA0-C508-4979-B095-12B872307C1D}"/>
              </a:ext>
            </a:extLst>
          </p:cNvPr>
          <p:cNvSpPr txBox="1">
            <a:spLocks noChangeArrowheads="1"/>
          </p:cNvSpPr>
          <p:nvPr/>
        </p:nvSpPr>
        <p:spPr bwMode="auto">
          <a:xfrm>
            <a:off x="6151856" y="5297921"/>
            <a:ext cx="57603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1588" algn="ctr" eaLnBrk="1" hangingPunct="1"/>
            <a:r>
              <a:rPr lang="es-MX" altLang="es-CL" sz="1800" dirty="0">
                <a:solidFill>
                  <a:srgbClr val="FF0000"/>
                </a:solidFill>
                <a:latin typeface="Georgia" panose="02040502050405020303" pitchFamily="18" charset="0"/>
                <a:cs typeface="Arial" pitchFamily="34" charset="0"/>
              </a:rPr>
              <a:t>Se mantiene la corrección monetaria en el valor del activo, se debe asignar una vida útil financiera y un valor residual</a:t>
            </a:r>
          </a:p>
        </p:txBody>
      </p:sp>
      <p:sp>
        <p:nvSpPr>
          <p:cNvPr id="6" name="Rectángulo 5">
            <a:extLst>
              <a:ext uri="{FF2B5EF4-FFF2-40B4-BE49-F238E27FC236}">
                <a16:creationId xmlns:a16="http://schemas.microsoft.com/office/drawing/2014/main" id="{55B1E827-DF91-4D89-A4F6-3A0AAD997990}"/>
              </a:ext>
            </a:extLst>
          </p:cNvPr>
          <p:cNvSpPr/>
          <p:nvPr/>
        </p:nvSpPr>
        <p:spPr>
          <a:xfrm>
            <a:off x="304990" y="1958730"/>
            <a:ext cx="6163788" cy="73052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Cerrar llave 15">
            <a:extLst>
              <a:ext uri="{FF2B5EF4-FFF2-40B4-BE49-F238E27FC236}">
                <a16:creationId xmlns:a16="http://schemas.microsoft.com/office/drawing/2014/main" id="{8C73ABB5-DED4-4728-8C24-2E19AC6DC4D7}"/>
              </a:ext>
            </a:extLst>
          </p:cNvPr>
          <p:cNvSpPr/>
          <p:nvPr/>
        </p:nvSpPr>
        <p:spPr>
          <a:xfrm>
            <a:off x="6553779" y="1096890"/>
            <a:ext cx="438266" cy="1342664"/>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17" name="Tabla 2">
            <a:extLst>
              <a:ext uri="{FF2B5EF4-FFF2-40B4-BE49-F238E27FC236}">
                <a16:creationId xmlns:a16="http://schemas.microsoft.com/office/drawing/2014/main" id="{D19F2B83-FEAF-4C4D-9351-9DC13936E79A}"/>
              </a:ext>
            </a:extLst>
          </p:cNvPr>
          <p:cNvGraphicFramePr>
            <a:graphicFrameLocks noGrp="1"/>
          </p:cNvGraphicFramePr>
          <p:nvPr/>
        </p:nvGraphicFramePr>
        <p:xfrm>
          <a:off x="7307209" y="1222656"/>
          <a:ext cx="4693539" cy="1107440"/>
        </p:xfrm>
        <a:graphic>
          <a:graphicData uri="http://schemas.openxmlformats.org/drawingml/2006/table">
            <a:tbl>
              <a:tblPr firstRow="1" bandRow="1">
                <a:tableStyleId>{5C22544A-7EE6-4342-B048-85BDC9FD1C3A}</a:tableStyleId>
              </a:tblPr>
              <a:tblGrid>
                <a:gridCol w="1437957">
                  <a:extLst>
                    <a:ext uri="{9D8B030D-6E8A-4147-A177-3AD203B41FA5}">
                      <a16:colId xmlns:a16="http://schemas.microsoft.com/office/drawing/2014/main" val="673469555"/>
                    </a:ext>
                  </a:extLst>
                </a:gridCol>
                <a:gridCol w="1595336">
                  <a:extLst>
                    <a:ext uri="{9D8B030D-6E8A-4147-A177-3AD203B41FA5}">
                      <a16:colId xmlns:a16="http://schemas.microsoft.com/office/drawing/2014/main" val="4185281390"/>
                    </a:ext>
                  </a:extLst>
                </a:gridCol>
                <a:gridCol w="1660246">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Terrenos</a:t>
                      </a:r>
                    </a:p>
                  </a:txBody>
                  <a:tcPr/>
                </a:tc>
                <a:tc>
                  <a:txBody>
                    <a:bodyPr/>
                    <a:lstStyle/>
                    <a:p>
                      <a:pPr algn="ctr"/>
                      <a:r>
                        <a:rPr lang="es-CL" dirty="0">
                          <a:latin typeface="Georgia" panose="02040502050405020303" pitchFamily="18" charset="0"/>
                        </a:rPr>
                        <a:t>20.000.000</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CL" dirty="0">
                          <a:latin typeface="Georgia" panose="02040502050405020303" pitchFamily="18" charset="0"/>
                        </a:rPr>
                        <a:t>CM</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20.000.000</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01CE964E-C4AF-568B-17EA-1003C08C9FB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8" name="4 Marcador de número de diapositiva">
            <a:extLst>
              <a:ext uri="{FF2B5EF4-FFF2-40B4-BE49-F238E27FC236}">
                <a16:creationId xmlns:a16="http://schemas.microsoft.com/office/drawing/2014/main" id="{EE225C58-A3F4-A41D-8F68-B49B2B8AAC74}"/>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45799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3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style.rotation</p:attrName>
                                        </p:attrNameLst>
                                      </p:cBhvr>
                                      <p:tavLst>
                                        <p:tav tm="0">
                                          <p:val>
                                            <p:fltVal val="90"/>
                                          </p:val>
                                        </p:tav>
                                        <p:tav tm="100000">
                                          <p:val>
                                            <p:fltVal val="0"/>
                                          </p:val>
                                        </p:tav>
                                      </p:tavLst>
                                    </p:anim>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2000"/>
                                        <p:tgtEl>
                                          <p:spTgt spid="5"/>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8" name="Text Box 2">
            <a:extLst>
              <a:ext uri="{FF2B5EF4-FFF2-40B4-BE49-F238E27FC236}">
                <a16:creationId xmlns:a16="http://schemas.microsoft.com/office/drawing/2014/main" id="{03EA5AAC-E26B-43FB-95C4-1CE4A27D61D4}"/>
              </a:ext>
            </a:extLst>
          </p:cNvPr>
          <p:cNvSpPr txBox="1">
            <a:spLocks noChangeArrowheads="1"/>
          </p:cNvSpPr>
          <p:nvPr/>
        </p:nvSpPr>
        <p:spPr bwMode="auto">
          <a:xfrm>
            <a:off x="290820" y="1075300"/>
            <a:ext cx="11266180" cy="14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63538" indent="-3635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20000"/>
              </a:lnSpc>
              <a:spcBef>
                <a:spcPct val="45000"/>
              </a:spcBef>
              <a:buFont typeface="Wingdings" panose="05000000000000000000" pitchFamily="2" charset="2"/>
              <a:buChar char="q"/>
            </a:pPr>
            <a:r>
              <a:rPr lang="es-MX" altLang="es-CL" sz="2200" dirty="0">
                <a:latin typeface="Georgia" panose="02040502050405020303" pitchFamily="18" charset="0"/>
                <a:cs typeface="Arial" pitchFamily="34" charset="0"/>
              </a:rPr>
              <a:t>Se revalorizará regularmente (La revalorización puede ser cada </a:t>
            </a:r>
            <a:r>
              <a:rPr lang="es-MX" altLang="es-CL" sz="2200" b="1" dirty="0">
                <a:solidFill>
                  <a:srgbClr val="FF0000"/>
                </a:solidFill>
                <a:latin typeface="Georgia" panose="02040502050405020303" pitchFamily="18" charset="0"/>
                <a:cs typeface="Arial" pitchFamily="34" charset="0"/>
              </a:rPr>
              <a:t>tres o cinco años </a:t>
            </a:r>
            <a:r>
              <a:rPr lang="es-MX" altLang="es-CL" sz="1500" b="1" dirty="0">
                <a:solidFill>
                  <a:srgbClr val="FF0000"/>
                </a:solidFill>
                <a:latin typeface="Georgia" panose="02040502050405020303" pitchFamily="18" charset="0"/>
                <a:cs typeface="Arial" pitchFamily="34" charset="0"/>
              </a:rPr>
              <a:t>(p34)</a:t>
            </a:r>
            <a:r>
              <a:rPr lang="es-MX" altLang="es-CL" sz="2200" dirty="0">
                <a:latin typeface="Georgia" panose="02040502050405020303" pitchFamily="18" charset="0"/>
                <a:cs typeface="Arial" pitchFamily="34" charset="0"/>
              </a:rPr>
              <a:t>)</a:t>
            </a:r>
          </a:p>
          <a:p>
            <a:pPr algn="just" eaLnBrk="1" hangingPunct="1">
              <a:lnSpc>
                <a:spcPct val="120000"/>
              </a:lnSpc>
              <a:spcBef>
                <a:spcPct val="45000"/>
              </a:spcBef>
              <a:buFont typeface="Wingdings" panose="05000000000000000000" pitchFamily="2" charset="2"/>
              <a:buChar char="q"/>
            </a:pPr>
            <a:r>
              <a:rPr lang="es-MX" altLang="es-CL" sz="2200" dirty="0">
                <a:latin typeface="Georgia" panose="02040502050405020303" pitchFamily="18" charset="0"/>
                <a:cs typeface="Arial" pitchFamily="34" charset="0"/>
              </a:rPr>
              <a:t>Se revalorizará todos los activos pertenecientes a la misma clase </a:t>
            </a:r>
            <a:r>
              <a:rPr lang="es-MX" altLang="es-CL" sz="1500" dirty="0">
                <a:latin typeface="Georgia" panose="02040502050405020303" pitchFamily="18" charset="0"/>
                <a:cs typeface="Arial" pitchFamily="34" charset="0"/>
              </a:rPr>
              <a:t>(p37)</a:t>
            </a:r>
          </a:p>
        </p:txBody>
      </p:sp>
      <p:sp>
        <p:nvSpPr>
          <p:cNvPr id="10" name="Text Box 2">
            <a:extLst>
              <a:ext uri="{FF2B5EF4-FFF2-40B4-BE49-F238E27FC236}">
                <a16:creationId xmlns:a16="http://schemas.microsoft.com/office/drawing/2014/main" id="{62953A3E-6B7A-42A4-BE79-65B8D3C8F1EA}"/>
              </a:ext>
            </a:extLst>
          </p:cNvPr>
          <p:cNvSpPr txBox="1">
            <a:spLocks noChangeArrowheads="1"/>
          </p:cNvSpPr>
          <p:nvPr/>
        </p:nvSpPr>
        <p:spPr bwMode="auto">
          <a:xfrm>
            <a:off x="859369" y="2502550"/>
            <a:ext cx="445135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Terrenos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Edificios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Maquinarias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Buques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Aeronaves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Vehículos de motor</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Mobiliario y enseres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Equipos de oficina</a:t>
            </a:r>
          </a:p>
          <a:p>
            <a:pPr marL="457200" indent="-457200" algn="just" eaLnBrk="1" hangingPunct="1">
              <a:buAutoNum type="alphaLcParenR"/>
            </a:pPr>
            <a:r>
              <a:rPr lang="es-MX" altLang="es-CL" sz="2200" dirty="0">
                <a:solidFill>
                  <a:srgbClr val="FF0000"/>
                </a:solidFill>
                <a:latin typeface="Georgia" panose="02040502050405020303" pitchFamily="18" charset="0"/>
                <a:cs typeface="Arial" pitchFamily="34" charset="0"/>
              </a:rPr>
              <a:t>Plantas productoras (Pyme las trata como activos biológicos)</a:t>
            </a:r>
          </a:p>
        </p:txBody>
      </p:sp>
      <p:pic>
        <p:nvPicPr>
          <p:cNvPr id="1028" name="Picture 4" descr="Dónde ubicar la información de los edificios inteligentes?">
            <a:extLst>
              <a:ext uri="{FF2B5EF4-FFF2-40B4-BE49-F238E27FC236}">
                <a16:creationId xmlns:a16="http://schemas.microsoft.com/office/drawing/2014/main" id="{EA697BA9-D81D-42AE-92D1-313CBA7BD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348" y="2864981"/>
            <a:ext cx="5310726" cy="2917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9311F0E1-C141-5755-D9C1-D0989BD2417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A58A9F28-F1C2-DDA8-3E6F-C8C0D266E70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1456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heel(1)">
                                      <p:cBhvr>
                                        <p:cTn id="2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A8A370A3-ED69-4F2D-B912-36E34E618365}"/>
              </a:ext>
            </a:extLst>
          </p:cNvPr>
          <p:cNvSpPr txBox="1">
            <a:spLocks noChangeArrowheads="1"/>
          </p:cNvSpPr>
          <p:nvPr/>
        </p:nvSpPr>
        <p:spPr bwMode="auto">
          <a:xfrm>
            <a:off x="290820" y="1093007"/>
            <a:ext cx="11337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El aumento por revalorización se registra en una cuenta de reservas de revalorización en el Patrimonio, y en el </a:t>
            </a:r>
            <a:r>
              <a:rPr lang="es-MX" altLang="es-CL" b="1" dirty="0">
                <a:latin typeface="Georgia" panose="02040502050405020303" pitchFamily="18" charset="0"/>
                <a:cs typeface="Arial" pitchFamily="34" charset="0"/>
              </a:rPr>
              <a:t>resultado en otro resultado integral</a:t>
            </a:r>
            <a:r>
              <a:rPr lang="es-MX" altLang="es-CL" dirty="0">
                <a:latin typeface="Georgia" panose="02040502050405020303" pitchFamily="18" charset="0"/>
                <a:cs typeface="Arial" pitchFamily="34" charset="0"/>
              </a:rPr>
              <a:t> </a:t>
            </a:r>
            <a:r>
              <a:rPr lang="es-MX" altLang="es-CL" sz="1500" dirty="0">
                <a:solidFill>
                  <a:srgbClr val="0000FF"/>
                </a:solidFill>
                <a:latin typeface="Georgia" panose="02040502050405020303" pitchFamily="18" charset="0"/>
                <a:cs typeface="Arial" pitchFamily="34" charset="0"/>
              </a:rPr>
              <a:t>(NIC 16 p39 &amp; Sección 17.15c)</a:t>
            </a:r>
          </a:p>
        </p:txBody>
      </p:sp>
      <p:pic>
        <p:nvPicPr>
          <p:cNvPr id="14" name="Imagen 13">
            <a:extLst>
              <a:ext uri="{FF2B5EF4-FFF2-40B4-BE49-F238E27FC236}">
                <a16:creationId xmlns:a16="http://schemas.microsoft.com/office/drawing/2014/main" id="{19C8DCC0-2730-4C5D-A65D-332E31983D42}"/>
              </a:ext>
            </a:extLst>
          </p:cNvPr>
          <p:cNvPicPr>
            <a:picLocks noChangeAspect="1"/>
          </p:cNvPicPr>
          <p:nvPr/>
        </p:nvPicPr>
        <p:blipFill>
          <a:blip r:embed="rId2"/>
          <a:stretch>
            <a:fillRect/>
          </a:stretch>
        </p:blipFill>
        <p:spPr>
          <a:xfrm>
            <a:off x="290820" y="2323993"/>
            <a:ext cx="5594517" cy="1009650"/>
          </a:xfrm>
          <a:prstGeom prst="rect">
            <a:avLst/>
          </a:prstGeom>
        </p:spPr>
      </p:pic>
      <p:graphicFrame>
        <p:nvGraphicFramePr>
          <p:cNvPr id="15" name="Tabla 2">
            <a:extLst>
              <a:ext uri="{FF2B5EF4-FFF2-40B4-BE49-F238E27FC236}">
                <a16:creationId xmlns:a16="http://schemas.microsoft.com/office/drawing/2014/main" id="{4C5FCE59-D815-4A27-B936-9B1556B4E281}"/>
              </a:ext>
            </a:extLst>
          </p:cNvPr>
          <p:cNvGraphicFramePr>
            <a:graphicFrameLocks noGrp="1"/>
          </p:cNvGraphicFramePr>
          <p:nvPr/>
        </p:nvGraphicFramePr>
        <p:xfrm>
          <a:off x="326207" y="3480085"/>
          <a:ext cx="5594516" cy="1061720"/>
        </p:xfrm>
        <a:graphic>
          <a:graphicData uri="http://schemas.openxmlformats.org/drawingml/2006/table">
            <a:tbl>
              <a:tblPr firstRow="1" bandRow="1">
                <a:tableStyleId>{5C22544A-7EE6-4342-B048-85BDC9FD1C3A}</a:tableStyleId>
              </a:tblPr>
              <a:tblGrid>
                <a:gridCol w="2682668">
                  <a:extLst>
                    <a:ext uri="{9D8B030D-6E8A-4147-A177-3AD203B41FA5}">
                      <a16:colId xmlns:a16="http://schemas.microsoft.com/office/drawing/2014/main" val="673469555"/>
                    </a:ext>
                  </a:extLst>
                </a:gridCol>
                <a:gridCol w="1435759">
                  <a:extLst>
                    <a:ext uri="{9D8B030D-6E8A-4147-A177-3AD203B41FA5}">
                      <a16:colId xmlns:a16="http://schemas.microsoft.com/office/drawing/2014/main" val="4185281390"/>
                    </a:ext>
                  </a:extLst>
                </a:gridCol>
                <a:gridCol w="1476089">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Terrenos</a:t>
                      </a:r>
                    </a:p>
                  </a:txBody>
                  <a:tcPr/>
                </a:tc>
                <a:tc>
                  <a:txBody>
                    <a:bodyPr/>
                    <a:lstStyle/>
                    <a:p>
                      <a:pPr algn="ctr"/>
                      <a:r>
                        <a:rPr lang="es-CL" sz="1500" dirty="0">
                          <a:latin typeface="Georgia" panose="02040502050405020303" pitchFamily="18" charset="0"/>
                        </a:rPr>
                        <a:t>230.000.000</a:t>
                      </a: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(Patrimonio) Otras Reservas</a:t>
                      </a:r>
                    </a:p>
                  </a:txBody>
                  <a:tcPr/>
                </a:tc>
                <a:tc>
                  <a:txBody>
                    <a:bodyPr/>
                    <a:lstStyle/>
                    <a:p>
                      <a:pPr algn="ctr"/>
                      <a:endParaRPr lang="es-CL" sz="1500" dirty="0">
                        <a:latin typeface="Georgia" panose="02040502050405020303" pitchFamily="18" charset="0"/>
                      </a:endParaRPr>
                    </a:p>
                  </a:txBody>
                  <a:tcPr/>
                </a:tc>
                <a:tc>
                  <a:txBody>
                    <a:bodyPr/>
                    <a:lstStyle/>
                    <a:p>
                      <a:pPr algn="ctr"/>
                      <a:r>
                        <a:rPr lang="es-CL" sz="1500" dirty="0">
                          <a:latin typeface="Georgia" panose="02040502050405020303" pitchFamily="18" charset="0"/>
                        </a:rPr>
                        <a:t>230.000.000</a:t>
                      </a:r>
                    </a:p>
                  </a:txBody>
                  <a:tcPr/>
                </a:tc>
                <a:extLst>
                  <a:ext uri="{0D108BD9-81ED-4DB2-BD59-A6C34878D82A}">
                    <a16:rowId xmlns:a16="http://schemas.microsoft.com/office/drawing/2014/main" val="350192701"/>
                  </a:ext>
                </a:extLst>
              </a:tr>
            </a:tbl>
          </a:graphicData>
        </a:graphic>
      </p:graphicFrame>
      <p:pic>
        <p:nvPicPr>
          <p:cNvPr id="6" name="Imagen 5" descr="Interfaz de usuario gráfica, Texto, Aplicación&#10;&#10;Descripción generada automáticamente">
            <a:extLst>
              <a:ext uri="{FF2B5EF4-FFF2-40B4-BE49-F238E27FC236}">
                <a16:creationId xmlns:a16="http://schemas.microsoft.com/office/drawing/2014/main" id="{BA8D1F26-A9B6-47B6-9BAC-FBB0C9E59DBC}"/>
              </a:ext>
            </a:extLst>
          </p:cNvPr>
          <p:cNvPicPr>
            <a:picLocks noChangeAspect="1"/>
          </p:cNvPicPr>
          <p:nvPr/>
        </p:nvPicPr>
        <p:blipFill>
          <a:blip r:embed="rId3"/>
          <a:stretch>
            <a:fillRect/>
          </a:stretch>
        </p:blipFill>
        <p:spPr>
          <a:xfrm>
            <a:off x="6096000" y="1875155"/>
            <a:ext cx="5677330" cy="3981450"/>
          </a:xfrm>
          <a:prstGeom prst="rect">
            <a:avLst/>
          </a:prstGeom>
        </p:spPr>
      </p:pic>
      <p:sp>
        <p:nvSpPr>
          <p:cNvPr id="7" name="Rectángulo 6">
            <a:extLst>
              <a:ext uri="{FF2B5EF4-FFF2-40B4-BE49-F238E27FC236}">
                <a16:creationId xmlns:a16="http://schemas.microsoft.com/office/drawing/2014/main" id="{ADFDDBCB-2F67-4AEC-B701-CC85FC750B64}"/>
              </a:ext>
            </a:extLst>
          </p:cNvPr>
          <p:cNvSpPr/>
          <p:nvPr/>
        </p:nvSpPr>
        <p:spPr>
          <a:xfrm>
            <a:off x="6004560" y="3921760"/>
            <a:ext cx="5768770" cy="2641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BF3549D9-A6E5-4BC1-8A0B-DE15C1B8D039}"/>
              </a:ext>
            </a:extLst>
          </p:cNvPr>
          <p:cNvSpPr/>
          <p:nvPr/>
        </p:nvSpPr>
        <p:spPr>
          <a:xfrm>
            <a:off x="9631680" y="3075484"/>
            <a:ext cx="1371600" cy="30050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1630AF7F-9870-A074-EDC6-C5310F6C85C5}"/>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28554366-FFE1-C2E9-1B3C-59EC9357BED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160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DF57F73D-6433-4E1C-9AC4-35A133DF9990}"/>
              </a:ext>
            </a:extLst>
          </p:cNvPr>
          <p:cNvSpPr txBox="1">
            <a:spLocks noChangeArrowheads="1"/>
          </p:cNvSpPr>
          <p:nvPr/>
        </p:nvSpPr>
        <p:spPr bwMode="auto">
          <a:xfrm>
            <a:off x="219989" y="1053727"/>
            <a:ext cx="11337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Terrenos “Villarrica, La Araucanía” la entidad tiene un terreno de 5.000M2 valorizado en $5.000.000 </a:t>
            </a:r>
            <a:endParaRPr lang="es-MX" altLang="es-CL" sz="1500" dirty="0">
              <a:solidFill>
                <a:srgbClr val="0000FF"/>
              </a:solidFill>
              <a:latin typeface="Georgia" panose="02040502050405020303" pitchFamily="18" charset="0"/>
              <a:cs typeface="Arial" pitchFamily="34" charset="0"/>
            </a:endParaRPr>
          </a:p>
        </p:txBody>
      </p:sp>
      <p:sp>
        <p:nvSpPr>
          <p:cNvPr id="14" name="CuadroTexto 13">
            <a:extLst>
              <a:ext uri="{FF2B5EF4-FFF2-40B4-BE49-F238E27FC236}">
                <a16:creationId xmlns:a16="http://schemas.microsoft.com/office/drawing/2014/main" id="{840489B7-03D2-4D95-A3C1-5903C8BC03F0}"/>
              </a:ext>
            </a:extLst>
          </p:cNvPr>
          <p:cNvSpPr txBox="1"/>
          <p:nvPr/>
        </p:nvSpPr>
        <p:spPr>
          <a:xfrm>
            <a:off x="490220" y="610439"/>
            <a:ext cx="10025380" cy="369332"/>
          </a:xfrm>
          <a:prstGeom prst="rect">
            <a:avLst/>
          </a:prstGeom>
          <a:noFill/>
        </p:spPr>
        <p:txBody>
          <a:bodyPr wrap="square">
            <a:spAutoFit/>
          </a:bodyPr>
          <a:lstStyle/>
          <a:p>
            <a:r>
              <a:rPr lang="es-CL" dirty="0">
                <a:solidFill>
                  <a:srgbClr val="FF0000"/>
                </a:solidFill>
              </a:rPr>
              <a:t>https://www.portalinmobiliario.com/venta/parcela/villarrica-la-araucania</a:t>
            </a:r>
          </a:p>
        </p:txBody>
      </p:sp>
      <p:pic>
        <p:nvPicPr>
          <p:cNvPr id="4" name="Imagen 3" descr="Interfaz de usuario gráfica, Texto, Aplicación&#10;&#10;Descripción generada automáticamente">
            <a:extLst>
              <a:ext uri="{FF2B5EF4-FFF2-40B4-BE49-F238E27FC236}">
                <a16:creationId xmlns:a16="http://schemas.microsoft.com/office/drawing/2014/main" id="{5BAD5D06-A2D2-4CB3-86BF-047F48CAF98E}"/>
              </a:ext>
            </a:extLst>
          </p:cNvPr>
          <p:cNvPicPr>
            <a:picLocks noChangeAspect="1"/>
          </p:cNvPicPr>
          <p:nvPr/>
        </p:nvPicPr>
        <p:blipFill>
          <a:blip r:embed="rId2"/>
          <a:stretch>
            <a:fillRect/>
          </a:stretch>
        </p:blipFill>
        <p:spPr>
          <a:xfrm>
            <a:off x="419094" y="1811303"/>
            <a:ext cx="4720814" cy="1460293"/>
          </a:xfrm>
          <a:prstGeom prst="rect">
            <a:avLst/>
          </a:prstGeom>
        </p:spPr>
      </p:pic>
      <p:pic>
        <p:nvPicPr>
          <p:cNvPr id="6" name="Imagen 5" descr="Interfaz de usuario gráfica, Texto, Aplicación&#10;&#10;Descripción generada automáticamente">
            <a:extLst>
              <a:ext uri="{FF2B5EF4-FFF2-40B4-BE49-F238E27FC236}">
                <a16:creationId xmlns:a16="http://schemas.microsoft.com/office/drawing/2014/main" id="{47C42563-5CD9-4DC6-A561-16A9A33864D6}"/>
              </a:ext>
            </a:extLst>
          </p:cNvPr>
          <p:cNvPicPr>
            <a:picLocks noChangeAspect="1"/>
          </p:cNvPicPr>
          <p:nvPr/>
        </p:nvPicPr>
        <p:blipFill>
          <a:blip r:embed="rId3"/>
          <a:stretch>
            <a:fillRect/>
          </a:stretch>
        </p:blipFill>
        <p:spPr>
          <a:xfrm>
            <a:off x="290820" y="3218225"/>
            <a:ext cx="4720814" cy="1460293"/>
          </a:xfrm>
          <a:prstGeom prst="rect">
            <a:avLst/>
          </a:prstGeom>
        </p:spPr>
      </p:pic>
      <p:pic>
        <p:nvPicPr>
          <p:cNvPr id="9" name="Imagen 8" descr="Interfaz de usuario gráfica, Aplicación&#10;&#10;Descripción generada automáticamente">
            <a:extLst>
              <a:ext uri="{FF2B5EF4-FFF2-40B4-BE49-F238E27FC236}">
                <a16:creationId xmlns:a16="http://schemas.microsoft.com/office/drawing/2014/main" id="{6BA8C1E3-CDF4-46E4-8013-8B4578D248C6}"/>
              </a:ext>
            </a:extLst>
          </p:cNvPr>
          <p:cNvPicPr>
            <a:picLocks noChangeAspect="1"/>
          </p:cNvPicPr>
          <p:nvPr/>
        </p:nvPicPr>
        <p:blipFill>
          <a:blip r:embed="rId4"/>
          <a:stretch>
            <a:fillRect/>
          </a:stretch>
        </p:blipFill>
        <p:spPr>
          <a:xfrm>
            <a:off x="290820" y="4678518"/>
            <a:ext cx="4846632" cy="1393723"/>
          </a:xfrm>
          <a:prstGeom prst="rect">
            <a:avLst/>
          </a:prstGeom>
        </p:spPr>
      </p:pic>
      <p:pic>
        <p:nvPicPr>
          <p:cNvPr id="16" name="Imagen 15" descr="Interfaz de usuario gráfica&#10;&#10;Descripción generada automáticamente con confianza media">
            <a:extLst>
              <a:ext uri="{FF2B5EF4-FFF2-40B4-BE49-F238E27FC236}">
                <a16:creationId xmlns:a16="http://schemas.microsoft.com/office/drawing/2014/main" id="{49EC0204-BB0D-4461-958A-DB33BBE47C28}"/>
              </a:ext>
            </a:extLst>
          </p:cNvPr>
          <p:cNvPicPr>
            <a:picLocks noChangeAspect="1"/>
          </p:cNvPicPr>
          <p:nvPr/>
        </p:nvPicPr>
        <p:blipFill>
          <a:blip r:embed="rId5"/>
          <a:stretch>
            <a:fillRect/>
          </a:stretch>
        </p:blipFill>
        <p:spPr>
          <a:xfrm>
            <a:off x="5963081" y="2323993"/>
            <a:ext cx="5114925" cy="1528704"/>
          </a:xfrm>
          <a:prstGeom prst="rect">
            <a:avLst/>
          </a:prstGeom>
        </p:spPr>
      </p:pic>
      <p:pic>
        <p:nvPicPr>
          <p:cNvPr id="18" name="Imagen 17" descr="Interfaz de usuario gráfica&#10;&#10;Descripción generada automáticamente">
            <a:extLst>
              <a:ext uri="{FF2B5EF4-FFF2-40B4-BE49-F238E27FC236}">
                <a16:creationId xmlns:a16="http://schemas.microsoft.com/office/drawing/2014/main" id="{CD8EF609-9A44-4ACE-914A-1D473C1CDACA}"/>
              </a:ext>
            </a:extLst>
          </p:cNvPr>
          <p:cNvPicPr>
            <a:picLocks noChangeAspect="1"/>
          </p:cNvPicPr>
          <p:nvPr/>
        </p:nvPicPr>
        <p:blipFill>
          <a:blip r:embed="rId6"/>
          <a:stretch>
            <a:fillRect/>
          </a:stretch>
        </p:blipFill>
        <p:spPr>
          <a:xfrm>
            <a:off x="6096000" y="3920713"/>
            <a:ext cx="4638675" cy="1433962"/>
          </a:xfrm>
          <a:prstGeom prst="rect">
            <a:avLst/>
          </a:prstGeom>
        </p:spPr>
      </p:pic>
      <p:sp>
        <p:nvSpPr>
          <p:cNvPr id="2" name="Rectángulo 1">
            <a:extLst>
              <a:ext uri="{FF2B5EF4-FFF2-40B4-BE49-F238E27FC236}">
                <a16:creationId xmlns:a16="http://schemas.microsoft.com/office/drawing/2014/main" id="{3E6B4C77-573F-D24E-BC4D-F3E063578C8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6A6E4312-1806-E5F9-5C00-6E91699FF135}"/>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5454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4" name="CuadroTexto 13">
            <a:extLst>
              <a:ext uri="{FF2B5EF4-FFF2-40B4-BE49-F238E27FC236}">
                <a16:creationId xmlns:a16="http://schemas.microsoft.com/office/drawing/2014/main" id="{840489B7-03D2-4D95-A3C1-5903C8BC03F0}"/>
              </a:ext>
            </a:extLst>
          </p:cNvPr>
          <p:cNvSpPr txBox="1"/>
          <p:nvPr/>
        </p:nvSpPr>
        <p:spPr>
          <a:xfrm>
            <a:off x="490220" y="610439"/>
            <a:ext cx="10025380" cy="369332"/>
          </a:xfrm>
          <a:prstGeom prst="rect">
            <a:avLst/>
          </a:prstGeom>
          <a:noFill/>
        </p:spPr>
        <p:txBody>
          <a:bodyPr wrap="square">
            <a:spAutoFit/>
          </a:bodyPr>
          <a:lstStyle/>
          <a:p>
            <a:r>
              <a:rPr lang="es-CL" dirty="0">
                <a:solidFill>
                  <a:srgbClr val="FF0000"/>
                </a:solidFill>
              </a:rPr>
              <a:t>https://www.portalinmobiliario.com/venta/parcela/villarrica-la-araucania</a:t>
            </a:r>
          </a:p>
        </p:txBody>
      </p:sp>
      <p:graphicFrame>
        <p:nvGraphicFramePr>
          <p:cNvPr id="5" name="Tabla 6">
            <a:extLst>
              <a:ext uri="{FF2B5EF4-FFF2-40B4-BE49-F238E27FC236}">
                <a16:creationId xmlns:a16="http://schemas.microsoft.com/office/drawing/2014/main" id="{F3471E6F-CCC0-4ADB-A374-ED3ADEE876E3}"/>
              </a:ext>
            </a:extLst>
          </p:cNvPr>
          <p:cNvGraphicFramePr>
            <a:graphicFrameLocks noGrp="1"/>
          </p:cNvGraphicFramePr>
          <p:nvPr/>
        </p:nvGraphicFramePr>
        <p:xfrm>
          <a:off x="382260" y="1879983"/>
          <a:ext cx="5022860" cy="2494280"/>
        </p:xfrm>
        <a:graphic>
          <a:graphicData uri="http://schemas.openxmlformats.org/drawingml/2006/table">
            <a:tbl>
              <a:tblPr firstRow="1" bandRow="1">
                <a:tableStyleId>{073A0DAA-6AF3-43AB-8588-CEC1D06C72B9}</a:tableStyleId>
              </a:tblPr>
              <a:tblGrid>
                <a:gridCol w="379075">
                  <a:extLst>
                    <a:ext uri="{9D8B030D-6E8A-4147-A177-3AD203B41FA5}">
                      <a16:colId xmlns:a16="http://schemas.microsoft.com/office/drawing/2014/main" val="4254109319"/>
                    </a:ext>
                  </a:extLst>
                </a:gridCol>
                <a:gridCol w="1646585">
                  <a:extLst>
                    <a:ext uri="{9D8B030D-6E8A-4147-A177-3AD203B41FA5}">
                      <a16:colId xmlns:a16="http://schemas.microsoft.com/office/drawing/2014/main" val="1826514431"/>
                    </a:ext>
                  </a:extLst>
                </a:gridCol>
                <a:gridCol w="1188720">
                  <a:extLst>
                    <a:ext uri="{9D8B030D-6E8A-4147-A177-3AD203B41FA5}">
                      <a16:colId xmlns:a16="http://schemas.microsoft.com/office/drawing/2014/main" val="2978043346"/>
                    </a:ext>
                  </a:extLst>
                </a:gridCol>
                <a:gridCol w="1808480">
                  <a:extLst>
                    <a:ext uri="{9D8B030D-6E8A-4147-A177-3AD203B41FA5}">
                      <a16:colId xmlns:a16="http://schemas.microsoft.com/office/drawing/2014/main" val="213405331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Razonable</a:t>
                      </a:r>
                    </a:p>
                  </a:txBody>
                  <a:tcPr/>
                </a:tc>
                <a:tc>
                  <a:txBody>
                    <a:bodyPr/>
                    <a:lstStyle/>
                    <a:p>
                      <a:pPr algn="ctr"/>
                      <a:r>
                        <a:rPr lang="es-CL" dirty="0">
                          <a:latin typeface="Georgia" panose="02040502050405020303" pitchFamily="18" charset="0"/>
                        </a:rPr>
                        <a:t>M2</a:t>
                      </a:r>
                    </a:p>
                  </a:txBody>
                  <a:tcPr/>
                </a:tc>
                <a:tc>
                  <a:txBody>
                    <a:bodyPr/>
                    <a:lstStyle/>
                    <a:p>
                      <a:pPr algn="ctr"/>
                      <a:r>
                        <a:rPr lang="es-CL" dirty="0">
                          <a:latin typeface="Georgia" panose="02040502050405020303" pitchFamily="18" charset="0"/>
                        </a:rPr>
                        <a:t>Valor M2</a:t>
                      </a:r>
                    </a:p>
                  </a:txBody>
                  <a:tcPr/>
                </a:tc>
                <a:extLst>
                  <a:ext uri="{0D108BD9-81ED-4DB2-BD59-A6C34878D82A}">
                    <a16:rowId xmlns:a16="http://schemas.microsoft.com/office/drawing/2014/main" val="379145885"/>
                  </a:ext>
                </a:extLst>
              </a:tr>
              <a:tr h="370840">
                <a:tc>
                  <a:txBody>
                    <a:bodyPr/>
                    <a:lstStyle/>
                    <a:p>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sp>
        <p:nvSpPr>
          <p:cNvPr id="19" name="Text Box 2">
            <a:extLst>
              <a:ext uri="{FF2B5EF4-FFF2-40B4-BE49-F238E27FC236}">
                <a16:creationId xmlns:a16="http://schemas.microsoft.com/office/drawing/2014/main" id="{E8A24FEF-5E6F-4EA5-A6CC-648932264D0B}"/>
              </a:ext>
            </a:extLst>
          </p:cNvPr>
          <p:cNvSpPr txBox="1">
            <a:spLocks noChangeArrowheads="1"/>
          </p:cNvSpPr>
          <p:nvPr/>
        </p:nvSpPr>
        <p:spPr bwMode="auto">
          <a:xfrm>
            <a:off x="219989" y="1053727"/>
            <a:ext cx="11337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Terrenos “Villarrica, La Araucanía” la entidad tiene un terreno de 5.000M2 valorizado en $5.000.000 </a:t>
            </a:r>
            <a:endParaRPr lang="es-MX" altLang="es-CL" sz="1500" dirty="0">
              <a:solidFill>
                <a:srgbClr val="0000FF"/>
              </a:solidFill>
              <a:latin typeface="Georgia" panose="02040502050405020303" pitchFamily="18" charset="0"/>
              <a:cs typeface="Arial" pitchFamily="34" charset="0"/>
            </a:endParaRPr>
          </a:p>
        </p:txBody>
      </p:sp>
      <p:sp>
        <p:nvSpPr>
          <p:cNvPr id="20" name="Text Box 2">
            <a:extLst>
              <a:ext uri="{FF2B5EF4-FFF2-40B4-BE49-F238E27FC236}">
                <a16:creationId xmlns:a16="http://schemas.microsoft.com/office/drawing/2014/main" id="{7A166C09-B925-4C29-B333-FAF55EF57F4F}"/>
              </a:ext>
            </a:extLst>
          </p:cNvPr>
          <p:cNvSpPr txBox="1">
            <a:spLocks noChangeArrowheads="1"/>
          </p:cNvSpPr>
          <p:nvPr/>
        </p:nvSpPr>
        <p:spPr bwMode="auto">
          <a:xfrm>
            <a:off x="761086" y="2549397"/>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20.000.000              5.000                        4.000</a:t>
            </a:r>
          </a:p>
        </p:txBody>
      </p:sp>
      <p:sp>
        <p:nvSpPr>
          <p:cNvPr id="23" name="Text Box 2">
            <a:extLst>
              <a:ext uri="{FF2B5EF4-FFF2-40B4-BE49-F238E27FC236}">
                <a16:creationId xmlns:a16="http://schemas.microsoft.com/office/drawing/2014/main" id="{84143553-D0A1-4553-A6BA-6BF6687D64FA}"/>
              </a:ext>
            </a:extLst>
          </p:cNvPr>
          <p:cNvSpPr txBox="1">
            <a:spLocks noChangeArrowheads="1"/>
          </p:cNvSpPr>
          <p:nvPr/>
        </p:nvSpPr>
        <p:spPr bwMode="auto">
          <a:xfrm>
            <a:off x="761086" y="2955790"/>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35.000.000              5.000                         7.000</a:t>
            </a:r>
          </a:p>
        </p:txBody>
      </p:sp>
      <p:sp>
        <p:nvSpPr>
          <p:cNvPr id="25" name="Text Box 2">
            <a:extLst>
              <a:ext uri="{FF2B5EF4-FFF2-40B4-BE49-F238E27FC236}">
                <a16:creationId xmlns:a16="http://schemas.microsoft.com/office/drawing/2014/main" id="{B724A487-53F6-4EA5-AECF-A116E32D48B9}"/>
              </a:ext>
            </a:extLst>
          </p:cNvPr>
          <p:cNvSpPr txBox="1">
            <a:spLocks noChangeArrowheads="1"/>
          </p:cNvSpPr>
          <p:nvPr/>
        </p:nvSpPr>
        <p:spPr bwMode="auto">
          <a:xfrm>
            <a:off x="761086" y="3335264"/>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50.000.000              5.000                      10.000</a:t>
            </a:r>
          </a:p>
        </p:txBody>
      </p:sp>
      <p:sp>
        <p:nvSpPr>
          <p:cNvPr id="27" name="Text Box 2">
            <a:extLst>
              <a:ext uri="{FF2B5EF4-FFF2-40B4-BE49-F238E27FC236}">
                <a16:creationId xmlns:a16="http://schemas.microsoft.com/office/drawing/2014/main" id="{9BA1B98B-47F1-4335-96AD-2B3E10DFFB1C}"/>
              </a:ext>
            </a:extLst>
          </p:cNvPr>
          <p:cNvSpPr txBox="1">
            <a:spLocks noChangeArrowheads="1"/>
          </p:cNvSpPr>
          <p:nvPr/>
        </p:nvSpPr>
        <p:spPr bwMode="auto">
          <a:xfrm>
            <a:off x="761086" y="3658429"/>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75.000.000              5.000                       15.000</a:t>
            </a:r>
          </a:p>
        </p:txBody>
      </p:sp>
      <p:sp>
        <p:nvSpPr>
          <p:cNvPr id="28" name="Text Box 2">
            <a:extLst>
              <a:ext uri="{FF2B5EF4-FFF2-40B4-BE49-F238E27FC236}">
                <a16:creationId xmlns:a16="http://schemas.microsoft.com/office/drawing/2014/main" id="{10DFB21A-54E0-4A38-B260-1960C7DAADC2}"/>
              </a:ext>
            </a:extLst>
          </p:cNvPr>
          <p:cNvSpPr txBox="1">
            <a:spLocks noChangeArrowheads="1"/>
          </p:cNvSpPr>
          <p:nvPr/>
        </p:nvSpPr>
        <p:spPr bwMode="auto">
          <a:xfrm>
            <a:off x="761086" y="3992772"/>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55.000.000              5.000                       11.000</a:t>
            </a:r>
          </a:p>
        </p:txBody>
      </p:sp>
      <p:graphicFrame>
        <p:nvGraphicFramePr>
          <p:cNvPr id="7" name="Tabla 7">
            <a:extLst>
              <a:ext uri="{FF2B5EF4-FFF2-40B4-BE49-F238E27FC236}">
                <a16:creationId xmlns:a16="http://schemas.microsoft.com/office/drawing/2014/main" id="{BAF59640-EBD4-4892-A945-DF73FD82B7FC}"/>
              </a:ext>
            </a:extLst>
          </p:cNvPr>
          <p:cNvGraphicFramePr>
            <a:graphicFrameLocks noGrp="1"/>
          </p:cNvGraphicFramePr>
          <p:nvPr/>
        </p:nvGraphicFramePr>
        <p:xfrm>
          <a:off x="5888539" y="2040401"/>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4.000</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7.000</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10.000</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11.000</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15.000</a:t>
                      </a:r>
                    </a:p>
                  </a:txBody>
                  <a:tcPr/>
                </a:tc>
                <a:extLst>
                  <a:ext uri="{0D108BD9-81ED-4DB2-BD59-A6C34878D82A}">
                    <a16:rowId xmlns:a16="http://schemas.microsoft.com/office/drawing/2014/main" val="1981372148"/>
                  </a:ext>
                </a:extLst>
              </a:tr>
            </a:tbl>
          </a:graphicData>
        </a:graphic>
      </p:graphicFrame>
      <p:sp>
        <p:nvSpPr>
          <p:cNvPr id="8" name="Rectángulo 7">
            <a:extLst>
              <a:ext uri="{FF2B5EF4-FFF2-40B4-BE49-F238E27FC236}">
                <a16:creationId xmlns:a16="http://schemas.microsoft.com/office/drawing/2014/main" id="{AAE2A45C-959E-4BB2-91C9-B6BED323D386}"/>
              </a:ext>
            </a:extLst>
          </p:cNvPr>
          <p:cNvSpPr/>
          <p:nvPr/>
        </p:nvSpPr>
        <p:spPr>
          <a:xfrm>
            <a:off x="5655733" y="2710979"/>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B33FBF9C-4236-481D-805A-3F832B87225A}"/>
              </a:ext>
            </a:extLst>
          </p:cNvPr>
          <p:cNvSpPr/>
          <p:nvPr/>
        </p:nvSpPr>
        <p:spPr>
          <a:xfrm>
            <a:off x="8082844" y="1733107"/>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9" name="Text Box 2">
            <a:extLst>
              <a:ext uri="{FF2B5EF4-FFF2-40B4-BE49-F238E27FC236}">
                <a16:creationId xmlns:a16="http://schemas.microsoft.com/office/drawing/2014/main" id="{0108D1B0-E2AD-44DD-92D2-5B0B2E5C9346}"/>
              </a:ext>
            </a:extLst>
          </p:cNvPr>
          <p:cNvSpPr txBox="1">
            <a:spLocks noChangeArrowheads="1"/>
          </p:cNvSpPr>
          <p:nvPr/>
        </p:nvSpPr>
        <p:spPr bwMode="auto">
          <a:xfrm>
            <a:off x="8666549" y="2596599"/>
            <a:ext cx="24700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Arial" pitchFamily="34" charset="0"/>
              </a:rPr>
              <a:t>Valor Promedio</a:t>
            </a:r>
          </a:p>
          <a:p>
            <a:pPr marL="0" indent="0" algn="ctr" eaLnBrk="1" hangingPunct="1"/>
            <a:r>
              <a:rPr lang="es-MX" altLang="es-CL" sz="1500" b="1" dirty="0">
                <a:solidFill>
                  <a:srgbClr val="0000FF"/>
                </a:solidFill>
                <a:latin typeface="Georgia" panose="02040502050405020303" pitchFamily="18" charset="0"/>
                <a:cs typeface="Arial" pitchFamily="34" charset="0"/>
              </a:rPr>
              <a:t>9.333 M2</a:t>
            </a:r>
          </a:p>
          <a:p>
            <a:pPr marL="0" indent="0" algn="ctr" eaLnBrk="1" hangingPunct="1"/>
            <a:endParaRPr lang="es-MX" altLang="es-CL" sz="1500" b="1" dirty="0">
              <a:solidFill>
                <a:srgbClr val="0000FF"/>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5.000M2 x 9.333 = </a:t>
            </a:r>
          </a:p>
          <a:p>
            <a:pPr marL="0" indent="0" algn="ctr" eaLnBrk="1" hangingPunct="1"/>
            <a:r>
              <a:rPr lang="es-MX" altLang="es-CL" sz="1500" b="1" dirty="0">
                <a:solidFill>
                  <a:srgbClr val="FF0000"/>
                </a:solidFill>
                <a:latin typeface="Georgia" panose="02040502050405020303" pitchFamily="18" charset="0"/>
                <a:cs typeface="Arial" pitchFamily="34" charset="0"/>
              </a:rPr>
              <a:t>$46.666.667</a:t>
            </a:r>
          </a:p>
        </p:txBody>
      </p:sp>
      <p:pic>
        <p:nvPicPr>
          <p:cNvPr id="32" name="Imagen 31" descr="Tabla&#10;&#10;Descripción generada automáticamente">
            <a:extLst>
              <a:ext uri="{FF2B5EF4-FFF2-40B4-BE49-F238E27FC236}">
                <a16:creationId xmlns:a16="http://schemas.microsoft.com/office/drawing/2014/main" id="{836D6AD9-FDC9-467D-A639-1939D5D9DFD0}"/>
              </a:ext>
            </a:extLst>
          </p:cNvPr>
          <p:cNvPicPr>
            <a:picLocks noChangeAspect="1"/>
          </p:cNvPicPr>
          <p:nvPr/>
        </p:nvPicPr>
        <p:blipFill>
          <a:blip r:embed="rId2"/>
          <a:stretch>
            <a:fillRect/>
          </a:stretch>
        </p:blipFill>
        <p:spPr>
          <a:xfrm>
            <a:off x="290821" y="4816203"/>
            <a:ext cx="5918594" cy="1019175"/>
          </a:xfrm>
          <a:prstGeom prst="rect">
            <a:avLst/>
          </a:prstGeom>
        </p:spPr>
      </p:pic>
      <p:sp>
        <p:nvSpPr>
          <p:cNvPr id="33" name="Text Box 2">
            <a:extLst>
              <a:ext uri="{FF2B5EF4-FFF2-40B4-BE49-F238E27FC236}">
                <a16:creationId xmlns:a16="http://schemas.microsoft.com/office/drawing/2014/main" id="{7D73BE10-8D76-47A9-8469-97CC2DD8D9EA}"/>
              </a:ext>
            </a:extLst>
          </p:cNvPr>
          <p:cNvSpPr txBox="1">
            <a:spLocks noChangeArrowheads="1"/>
          </p:cNvSpPr>
          <p:nvPr/>
        </p:nvSpPr>
        <p:spPr bwMode="auto">
          <a:xfrm>
            <a:off x="1850066" y="5264686"/>
            <a:ext cx="14106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latin typeface="Georgia" panose="02040502050405020303" pitchFamily="18" charset="0"/>
                <a:cs typeface="Arial" pitchFamily="34" charset="0"/>
              </a:rPr>
              <a:t>5.000.000</a:t>
            </a:r>
          </a:p>
        </p:txBody>
      </p:sp>
      <p:sp>
        <p:nvSpPr>
          <p:cNvPr id="34" name="Text Box 2">
            <a:extLst>
              <a:ext uri="{FF2B5EF4-FFF2-40B4-BE49-F238E27FC236}">
                <a16:creationId xmlns:a16="http://schemas.microsoft.com/office/drawing/2014/main" id="{E4390E39-4B6F-43EF-8BFF-4BCB1CEB299D}"/>
              </a:ext>
            </a:extLst>
          </p:cNvPr>
          <p:cNvSpPr txBox="1">
            <a:spLocks noChangeArrowheads="1"/>
          </p:cNvSpPr>
          <p:nvPr/>
        </p:nvSpPr>
        <p:spPr bwMode="auto">
          <a:xfrm>
            <a:off x="3396657" y="5259157"/>
            <a:ext cx="15262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0000FF"/>
                </a:solidFill>
                <a:latin typeface="Georgia" panose="02040502050405020303" pitchFamily="18" charset="0"/>
                <a:cs typeface="Arial" pitchFamily="34" charset="0"/>
              </a:rPr>
              <a:t>46.666.667</a:t>
            </a:r>
          </a:p>
        </p:txBody>
      </p:sp>
      <p:sp>
        <p:nvSpPr>
          <p:cNvPr id="35" name="Text Box 2">
            <a:extLst>
              <a:ext uri="{FF2B5EF4-FFF2-40B4-BE49-F238E27FC236}">
                <a16:creationId xmlns:a16="http://schemas.microsoft.com/office/drawing/2014/main" id="{E7313156-F612-4FCC-97D2-A7F87F1E52DB}"/>
              </a:ext>
            </a:extLst>
          </p:cNvPr>
          <p:cNvSpPr txBox="1">
            <a:spLocks noChangeArrowheads="1"/>
          </p:cNvSpPr>
          <p:nvPr/>
        </p:nvSpPr>
        <p:spPr bwMode="auto">
          <a:xfrm>
            <a:off x="4819996" y="5279162"/>
            <a:ext cx="13894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FF0000"/>
                </a:solidFill>
                <a:latin typeface="Georgia" panose="02040502050405020303" pitchFamily="18" charset="0"/>
                <a:cs typeface="Arial" pitchFamily="34" charset="0"/>
              </a:rPr>
              <a:t>41.666.667</a:t>
            </a:r>
          </a:p>
        </p:txBody>
      </p:sp>
      <p:graphicFrame>
        <p:nvGraphicFramePr>
          <p:cNvPr id="36" name="Tabla 2">
            <a:extLst>
              <a:ext uri="{FF2B5EF4-FFF2-40B4-BE49-F238E27FC236}">
                <a16:creationId xmlns:a16="http://schemas.microsoft.com/office/drawing/2014/main" id="{5E0C85C2-39CA-4235-842D-2DC162BDEBB3}"/>
              </a:ext>
            </a:extLst>
          </p:cNvPr>
          <p:cNvGraphicFramePr>
            <a:graphicFrameLocks noGrp="1"/>
          </p:cNvGraphicFramePr>
          <p:nvPr>
            <p:extLst>
              <p:ext uri="{D42A27DB-BD31-4B8C-83A1-F6EECF244321}">
                <p14:modId xmlns:p14="http://schemas.microsoft.com/office/powerpoint/2010/main" val="2929098071"/>
              </p:ext>
            </p:extLst>
          </p:nvPr>
        </p:nvGraphicFramePr>
        <p:xfrm>
          <a:off x="6280247" y="4819732"/>
          <a:ext cx="5594516" cy="1061720"/>
        </p:xfrm>
        <a:graphic>
          <a:graphicData uri="http://schemas.openxmlformats.org/drawingml/2006/table">
            <a:tbl>
              <a:tblPr firstRow="1" bandRow="1">
                <a:tableStyleId>{5C22544A-7EE6-4342-B048-85BDC9FD1C3A}</a:tableStyleId>
              </a:tblPr>
              <a:tblGrid>
                <a:gridCol w="2682668">
                  <a:extLst>
                    <a:ext uri="{9D8B030D-6E8A-4147-A177-3AD203B41FA5}">
                      <a16:colId xmlns:a16="http://schemas.microsoft.com/office/drawing/2014/main" val="673469555"/>
                    </a:ext>
                  </a:extLst>
                </a:gridCol>
                <a:gridCol w="1435759">
                  <a:extLst>
                    <a:ext uri="{9D8B030D-6E8A-4147-A177-3AD203B41FA5}">
                      <a16:colId xmlns:a16="http://schemas.microsoft.com/office/drawing/2014/main" val="4185281390"/>
                    </a:ext>
                  </a:extLst>
                </a:gridCol>
                <a:gridCol w="1476089">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Terrenos</a:t>
                      </a:r>
                    </a:p>
                  </a:txBody>
                  <a:tcPr/>
                </a:tc>
                <a:tc>
                  <a:txBody>
                    <a:bodyPr/>
                    <a:lstStyle/>
                    <a:p>
                      <a:pPr algn="r"/>
                      <a:r>
                        <a:rPr lang="es-CL" sz="1500" dirty="0">
                          <a:latin typeface="Georgia" panose="02040502050405020303" pitchFamily="18" charset="0"/>
                        </a:rPr>
                        <a:t>41.666.667</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(Patrimonio) Otras Reservas</a:t>
                      </a:r>
                    </a:p>
                  </a:txBody>
                  <a:tcPr/>
                </a:tc>
                <a:tc>
                  <a:txBody>
                    <a:bodyPr/>
                    <a:lstStyle/>
                    <a:p>
                      <a:pPr algn="r"/>
                      <a:endParaRPr lang="es-CL" sz="1500" dirty="0">
                        <a:latin typeface="Georgia" panose="02040502050405020303" pitchFamily="18" charset="0"/>
                      </a:endParaRPr>
                    </a:p>
                  </a:txBody>
                  <a:tcPr/>
                </a:tc>
                <a:tc>
                  <a:txBody>
                    <a:bodyPr/>
                    <a:lstStyle/>
                    <a:p>
                      <a:pPr algn="r"/>
                      <a:r>
                        <a:rPr lang="es-CL" sz="1500" dirty="0">
                          <a:latin typeface="Georgia" panose="02040502050405020303" pitchFamily="18" charset="0"/>
                        </a:rPr>
                        <a:t>41.666.667</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DE154081-75E6-7323-E306-DCEEE261F3BE}"/>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A98FB17A-18FD-4346-6BBE-A757CA7066E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5599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ircle(in)">
                                      <p:cBhvr>
                                        <p:cTn id="40" dur="2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in)">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circle(in)">
                                      <p:cBhvr>
                                        <p:cTn id="50" dur="2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20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circle(in)">
                                      <p:cBhvr>
                                        <p:cTn id="81" dur="20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circle(in)">
                                      <p:cBhvr>
                                        <p:cTn id="86" dur="2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circle(in)">
                                      <p:cBhvr>
                                        <p:cTn id="91" dur="20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circle(in)">
                                      <p:cBhvr>
                                        <p:cTn id="9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9" grpId="0"/>
      <p:bldP spid="20" grpId="0"/>
      <p:bldP spid="23" grpId="0"/>
      <p:bldP spid="25" grpId="0"/>
      <p:bldP spid="27" grpId="0"/>
      <p:bldP spid="28" grpId="0"/>
      <p:bldP spid="8" grpId="0" animBg="1"/>
      <p:bldP spid="10" grpId="0" animBg="1"/>
      <p:bldP spid="29"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DF57F73D-6433-4E1C-9AC4-35A133DF9990}"/>
              </a:ext>
            </a:extLst>
          </p:cNvPr>
          <p:cNvSpPr txBox="1">
            <a:spLocks noChangeArrowheads="1"/>
          </p:cNvSpPr>
          <p:nvPr/>
        </p:nvSpPr>
        <p:spPr bwMode="auto">
          <a:xfrm>
            <a:off x="219989" y="1053727"/>
            <a:ext cx="11337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Edificio “Providencia” la entidad tiene una oficina de 80M2 valorizado en Valor Bruto $100.000.000 depreciación acumulada $30.000.000 Valor Neto $70.000.000</a:t>
            </a:r>
            <a:endParaRPr lang="es-MX" altLang="es-CL" sz="1500" dirty="0">
              <a:solidFill>
                <a:srgbClr val="0000FF"/>
              </a:solidFill>
              <a:latin typeface="Georgia" panose="02040502050405020303" pitchFamily="18" charset="0"/>
              <a:cs typeface="Arial" pitchFamily="34" charset="0"/>
            </a:endParaRPr>
          </a:p>
        </p:txBody>
      </p:sp>
      <p:pic>
        <p:nvPicPr>
          <p:cNvPr id="3" name="Imagen 2" descr="Imagen que contiene interior, edificio, ventana, tabla&#10;&#10;Descripción generada automáticamente">
            <a:extLst>
              <a:ext uri="{FF2B5EF4-FFF2-40B4-BE49-F238E27FC236}">
                <a16:creationId xmlns:a16="http://schemas.microsoft.com/office/drawing/2014/main" id="{0BFD6629-7050-41CC-A25F-8AA75564A8EA}"/>
              </a:ext>
            </a:extLst>
          </p:cNvPr>
          <p:cNvPicPr>
            <a:picLocks noChangeAspect="1"/>
          </p:cNvPicPr>
          <p:nvPr/>
        </p:nvPicPr>
        <p:blipFill>
          <a:blip r:embed="rId2"/>
          <a:stretch>
            <a:fillRect/>
          </a:stretch>
        </p:blipFill>
        <p:spPr>
          <a:xfrm>
            <a:off x="290820" y="2536426"/>
            <a:ext cx="4352925" cy="1314244"/>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CAAFBDE0-9D7D-41F4-B15F-F9FD5A570E65}"/>
              </a:ext>
            </a:extLst>
          </p:cNvPr>
          <p:cNvPicPr>
            <a:picLocks noChangeAspect="1"/>
          </p:cNvPicPr>
          <p:nvPr/>
        </p:nvPicPr>
        <p:blipFill>
          <a:blip r:embed="rId3"/>
          <a:stretch>
            <a:fillRect/>
          </a:stretch>
        </p:blipFill>
        <p:spPr>
          <a:xfrm>
            <a:off x="410563" y="4250980"/>
            <a:ext cx="4352925" cy="1332696"/>
          </a:xfrm>
          <a:prstGeom prst="rect">
            <a:avLst/>
          </a:prstGeom>
        </p:spPr>
      </p:pic>
      <p:pic>
        <p:nvPicPr>
          <p:cNvPr id="10" name="Imagen 9" descr="Imagen que contiene tabla&#10;&#10;Descripción generada automáticamente">
            <a:extLst>
              <a:ext uri="{FF2B5EF4-FFF2-40B4-BE49-F238E27FC236}">
                <a16:creationId xmlns:a16="http://schemas.microsoft.com/office/drawing/2014/main" id="{10313A10-DE69-4E0C-8C14-230BCAB0F422}"/>
              </a:ext>
            </a:extLst>
          </p:cNvPr>
          <p:cNvPicPr>
            <a:picLocks noChangeAspect="1"/>
          </p:cNvPicPr>
          <p:nvPr/>
        </p:nvPicPr>
        <p:blipFill>
          <a:blip r:embed="rId4"/>
          <a:stretch>
            <a:fillRect/>
          </a:stretch>
        </p:blipFill>
        <p:spPr>
          <a:xfrm>
            <a:off x="6060584" y="1902340"/>
            <a:ext cx="4238625" cy="1424295"/>
          </a:xfrm>
          <a:prstGeom prst="rect">
            <a:avLst/>
          </a:prstGeom>
        </p:spPr>
      </p:pic>
      <p:pic>
        <p:nvPicPr>
          <p:cNvPr id="17" name="Imagen 16" descr="Cocina con estantes blancos&#10;&#10;Descripción generada automáticamente con confianza media">
            <a:extLst>
              <a:ext uri="{FF2B5EF4-FFF2-40B4-BE49-F238E27FC236}">
                <a16:creationId xmlns:a16="http://schemas.microsoft.com/office/drawing/2014/main" id="{801E38C7-C866-44DB-ADA8-1418CD0216FC}"/>
              </a:ext>
            </a:extLst>
          </p:cNvPr>
          <p:cNvPicPr>
            <a:picLocks noChangeAspect="1"/>
          </p:cNvPicPr>
          <p:nvPr/>
        </p:nvPicPr>
        <p:blipFill>
          <a:blip r:embed="rId5"/>
          <a:stretch>
            <a:fillRect/>
          </a:stretch>
        </p:blipFill>
        <p:spPr>
          <a:xfrm>
            <a:off x="6831349" y="3379826"/>
            <a:ext cx="4352925" cy="1512283"/>
          </a:xfrm>
          <a:prstGeom prst="rect">
            <a:avLst/>
          </a:prstGeom>
        </p:spPr>
      </p:pic>
      <p:pic>
        <p:nvPicPr>
          <p:cNvPr id="20" name="Imagen 19" descr="Imagen que contiene interior, cuarto, vivo, foto&#10;&#10;Descripción generada automáticamente">
            <a:extLst>
              <a:ext uri="{FF2B5EF4-FFF2-40B4-BE49-F238E27FC236}">
                <a16:creationId xmlns:a16="http://schemas.microsoft.com/office/drawing/2014/main" id="{322806BF-28D0-42C0-9DE6-7F9C6572662D}"/>
              </a:ext>
            </a:extLst>
          </p:cNvPr>
          <p:cNvPicPr>
            <a:picLocks noChangeAspect="1"/>
          </p:cNvPicPr>
          <p:nvPr/>
        </p:nvPicPr>
        <p:blipFill>
          <a:blip r:embed="rId6"/>
          <a:stretch>
            <a:fillRect/>
          </a:stretch>
        </p:blipFill>
        <p:spPr>
          <a:xfrm>
            <a:off x="6174921" y="4883900"/>
            <a:ext cx="4314825" cy="1089284"/>
          </a:xfrm>
          <a:prstGeom prst="rect">
            <a:avLst/>
          </a:prstGeom>
        </p:spPr>
      </p:pic>
      <p:sp>
        <p:nvSpPr>
          <p:cNvPr id="2" name="Rectángulo 1">
            <a:extLst>
              <a:ext uri="{FF2B5EF4-FFF2-40B4-BE49-F238E27FC236}">
                <a16:creationId xmlns:a16="http://schemas.microsoft.com/office/drawing/2014/main" id="{A9541119-6DB5-CA93-1856-E0F83E90A9E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2BCFD1F4-2D7B-D539-5E9D-108E581B91E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2555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graphicFrame>
        <p:nvGraphicFramePr>
          <p:cNvPr id="5" name="Tabla 6">
            <a:extLst>
              <a:ext uri="{FF2B5EF4-FFF2-40B4-BE49-F238E27FC236}">
                <a16:creationId xmlns:a16="http://schemas.microsoft.com/office/drawing/2014/main" id="{F3471E6F-CCC0-4ADB-A374-ED3ADEE876E3}"/>
              </a:ext>
            </a:extLst>
          </p:cNvPr>
          <p:cNvGraphicFramePr>
            <a:graphicFrameLocks noGrp="1"/>
          </p:cNvGraphicFramePr>
          <p:nvPr/>
        </p:nvGraphicFramePr>
        <p:xfrm>
          <a:off x="356810" y="1476362"/>
          <a:ext cx="5022860" cy="2494280"/>
        </p:xfrm>
        <a:graphic>
          <a:graphicData uri="http://schemas.openxmlformats.org/drawingml/2006/table">
            <a:tbl>
              <a:tblPr firstRow="1" bandRow="1">
                <a:tableStyleId>{073A0DAA-6AF3-43AB-8588-CEC1D06C72B9}</a:tableStyleId>
              </a:tblPr>
              <a:tblGrid>
                <a:gridCol w="379075">
                  <a:extLst>
                    <a:ext uri="{9D8B030D-6E8A-4147-A177-3AD203B41FA5}">
                      <a16:colId xmlns:a16="http://schemas.microsoft.com/office/drawing/2014/main" val="4254109319"/>
                    </a:ext>
                  </a:extLst>
                </a:gridCol>
                <a:gridCol w="1646585">
                  <a:extLst>
                    <a:ext uri="{9D8B030D-6E8A-4147-A177-3AD203B41FA5}">
                      <a16:colId xmlns:a16="http://schemas.microsoft.com/office/drawing/2014/main" val="1826514431"/>
                    </a:ext>
                  </a:extLst>
                </a:gridCol>
                <a:gridCol w="1188720">
                  <a:extLst>
                    <a:ext uri="{9D8B030D-6E8A-4147-A177-3AD203B41FA5}">
                      <a16:colId xmlns:a16="http://schemas.microsoft.com/office/drawing/2014/main" val="2978043346"/>
                    </a:ext>
                  </a:extLst>
                </a:gridCol>
                <a:gridCol w="1808480">
                  <a:extLst>
                    <a:ext uri="{9D8B030D-6E8A-4147-A177-3AD203B41FA5}">
                      <a16:colId xmlns:a16="http://schemas.microsoft.com/office/drawing/2014/main" val="213405331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Razonable</a:t>
                      </a:r>
                    </a:p>
                  </a:txBody>
                  <a:tcPr/>
                </a:tc>
                <a:tc>
                  <a:txBody>
                    <a:bodyPr/>
                    <a:lstStyle/>
                    <a:p>
                      <a:pPr algn="ctr"/>
                      <a:r>
                        <a:rPr lang="es-CL" dirty="0">
                          <a:latin typeface="Georgia" panose="02040502050405020303" pitchFamily="18" charset="0"/>
                        </a:rPr>
                        <a:t>M2</a:t>
                      </a:r>
                    </a:p>
                  </a:txBody>
                  <a:tcPr/>
                </a:tc>
                <a:tc>
                  <a:txBody>
                    <a:bodyPr/>
                    <a:lstStyle/>
                    <a:p>
                      <a:pPr algn="ctr"/>
                      <a:r>
                        <a:rPr lang="es-CL" dirty="0">
                          <a:latin typeface="Georgia" panose="02040502050405020303" pitchFamily="18" charset="0"/>
                        </a:rPr>
                        <a:t>Valor M2 </a:t>
                      </a:r>
                    </a:p>
                    <a:p>
                      <a:pPr algn="ctr"/>
                      <a:r>
                        <a:rPr lang="es-CL" dirty="0">
                          <a:latin typeface="Georgia" panose="02040502050405020303" pitchFamily="18" charset="0"/>
                        </a:rPr>
                        <a:t>UF</a:t>
                      </a:r>
                    </a:p>
                  </a:txBody>
                  <a:tcPr/>
                </a:tc>
                <a:extLst>
                  <a:ext uri="{0D108BD9-81ED-4DB2-BD59-A6C34878D82A}">
                    <a16:rowId xmlns:a16="http://schemas.microsoft.com/office/drawing/2014/main" val="379145885"/>
                  </a:ext>
                </a:extLst>
              </a:tr>
              <a:tr h="370840">
                <a:tc>
                  <a:txBody>
                    <a:bodyPr/>
                    <a:lstStyle/>
                    <a:p>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sp>
        <p:nvSpPr>
          <p:cNvPr id="19" name="Text Box 2">
            <a:extLst>
              <a:ext uri="{FF2B5EF4-FFF2-40B4-BE49-F238E27FC236}">
                <a16:creationId xmlns:a16="http://schemas.microsoft.com/office/drawing/2014/main" id="{E8A24FEF-5E6F-4EA5-A6CC-648932264D0B}"/>
              </a:ext>
            </a:extLst>
          </p:cNvPr>
          <p:cNvSpPr txBox="1">
            <a:spLocks noChangeArrowheads="1"/>
          </p:cNvSpPr>
          <p:nvPr/>
        </p:nvSpPr>
        <p:spPr bwMode="auto">
          <a:xfrm>
            <a:off x="219989" y="1053727"/>
            <a:ext cx="11337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oficina</a:t>
            </a:r>
            <a:endParaRPr lang="es-MX" altLang="es-CL" sz="1500" dirty="0">
              <a:solidFill>
                <a:srgbClr val="0000FF"/>
              </a:solidFill>
              <a:latin typeface="Georgia" panose="02040502050405020303" pitchFamily="18" charset="0"/>
              <a:cs typeface="Arial" pitchFamily="34" charset="0"/>
            </a:endParaRPr>
          </a:p>
        </p:txBody>
      </p:sp>
      <p:sp>
        <p:nvSpPr>
          <p:cNvPr id="20" name="Text Box 2">
            <a:extLst>
              <a:ext uri="{FF2B5EF4-FFF2-40B4-BE49-F238E27FC236}">
                <a16:creationId xmlns:a16="http://schemas.microsoft.com/office/drawing/2014/main" id="{7A166C09-B925-4C29-B333-FAF55EF57F4F}"/>
              </a:ext>
            </a:extLst>
          </p:cNvPr>
          <p:cNvSpPr txBox="1">
            <a:spLocks noChangeArrowheads="1"/>
          </p:cNvSpPr>
          <p:nvPr/>
        </p:nvSpPr>
        <p:spPr bwMode="auto">
          <a:xfrm>
            <a:off x="735636" y="2145776"/>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5.500 UF                          68                       80,88</a:t>
            </a:r>
          </a:p>
        </p:txBody>
      </p:sp>
      <p:sp>
        <p:nvSpPr>
          <p:cNvPr id="23" name="Text Box 2">
            <a:extLst>
              <a:ext uri="{FF2B5EF4-FFF2-40B4-BE49-F238E27FC236}">
                <a16:creationId xmlns:a16="http://schemas.microsoft.com/office/drawing/2014/main" id="{84143553-D0A1-4553-A6BA-6BF6687D64FA}"/>
              </a:ext>
            </a:extLst>
          </p:cNvPr>
          <p:cNvSpPr txBox="1">
            <a:spLocks noChangeArrowheads="1"/>
          </p:cNvSpPr>
          <p:nvPr/>
        </p:nvSpPr>
        <p:spPr bwMode="auto">
          <a:xfrm>
            <a:off x="735636" y="2552169"/>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4.990 UF                           75                        66,53</a:t>
            </a:r>
          </a:p>
        </p:txBody>
      </p:sp>
      <p:sp>
        <p:nvSpPr>
          <p:cNvPr id="25" name="Text Box 2">
            <a:extLst>
              <a:ext uri="{FF2B5EF4-FFF2-40B4-BE49-F238E27FC236}">
                <a16:creationId xmlns:a16="http://schemas.microsoft.com/office/drawing/2014/main" id="{B724A487-53F6-4EA5-AECF-A116E32D48B9}"/>
              </a:ext>
            </a:extLst>
          </p:cNvPr>
          <p:cNvSpPr txBox="1">
            <a:spLocks noChangeArrowheads="1"/>
          </p:cNvSpPr>
          <p:nvPr/>
        </p:nvSpPr>
        <p:spPr bwMode="auto">
          <a:xfrm>
            <a:off x="735636" y="2931643"/>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6.900 UF                          90                        76,67</a:t>
            </a:r>
          </a:p>
        </p:txBody>
      </p:sp>
      <p:sp>
        <p:nvSpPr>
          <p:cNvPr id="27" name="Text Box 2">
            <a:extLst>
              <a:ext uri="{FF2B5EF4-FFF2-40B4-BE49-F238E27FC236}">
                <a16:creationId xmlns:a16="http://schemas.microsoft.com/office/drawing/2014/main" id="{9BA1B98B-47F1-4335-96AD-2B3E10DFFB1C}"/>
              </a:ext>
            </a:extLst>
          </p:cNvPr>
          <p:cNvSpPr txBox="1">
            <a:spLocks noChangeArrowheads="1"/>
          </p:cNvSpPr>
          <p:nvPr/>
        </p:nvSpPr>
        <p:spPr bwMode="auto">
          <a:xfrm>
            <a:off x="735636" y="3254808"/>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8.900 UF                          90                        98,89</a:t>
            </a:r>
          </a:p>
        </p:txBody>
      </p:sp>
      <p:sp>
        <p:nvSpPr>
          <p:cNvPr id="28" name="Text Box 2">
            <a:extLst>
              <a:ext uri="{FF2B5EF4-FFF2-40B4-BE49-F238E27FC236}">
                <a16:creationId xmlns:a16="http://schemas.microsoft.com/office/drawing/2014/main" id="{10DFB21A-54E0-4A38-B260-1960C7DAADC2}"/>
              </a:ext>
            </a:extLst>
          </p:cNvPr>
          <p:cNvSpPr txBox="1">
            <a:spLocks noChangeArrowheads="1"/>
          </p:cNvSpPr>
          <p:nvPr/>
        </p:nvSpPr>
        <p:spPr bwMode="auto">
          <a:xfrm>
            <a:off x="735636" y="3589151"/>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5.300 UF                          76                         69,74</a:t>
            </a:r>
          </a:p>
        </p:txBody>
      </p:sp>
      <p:graphicFrame>
        <p:nvGraphicFramePr>
          <p:cNvPr id="7" name="Tabla 7">
            <a:extLst>
              <a:ext uri="{FF2B5EF4-FFF2-40B4-BE49-F238E27FC236}">
                <a16:creationId xmlns:a16="http://schemas.microsoft.com/office/drawing/2014/main" id="{BAF59640-EBD4-4892-A945-DF73FD82B7FC}"/>
              </a:ext>
            </a:extLst>
          </p:cNvPr>
          <p:cNvGraphicFramePr>
            <a:graphicFrameLocks noGrp="1"/>
          </p:cNvGraphicFramePr>
          <p:nvPr/>
        </p:nvGraphicFramePr>
        <p:xfrm>
          <a:off x="5863089" y="1636780"/>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66,53</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69,74</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76,67</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80,88</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98,89</a:t>
                      </a:r>
                    </a:p>
                  </a:txBody>
                  <a:tcPr/>
                </a:tc>
                <a:extLst>
                  <a:ext uri="{0D108BD9-81ED-4DB2-BD59-A6C34878D82A}">
                    <a16:rowId xmlns:a16="http://schemas.microsoft.com/office/drawing/2014/main" val="1981372148"/>
                  </a:ext>
                </a:extLst>
              </a:tr>
            </a:tbl>
          </a:graphicData>
        </a:graphic>
      </p:graphicFrame>
      <p:sp>
        <p:nvSpPr>
          <p:cNvPr id="8" name="Rectángulo 7">
            <a:extLst>
              <a:ext uri="{FF2B5EF4-FFF2-40B4-BE49-F238E27FC236}">
                <a16:creationId xmlns:a16="http://schemas.microsoft.com/office/drawing/2014/main" id="{AAE2A45C-959E-4BB2-91C9-B6BED323D386}"/>
              </a:ext>
            </a:extLst>
          </p:cNvPr>
          <p:cNvSpPr/>
          <p:nvPr/>
        </p:nvSpPr>
        <p:spPr>
          <a:xfrm>
            <a:off x="5630283" y="2307358"/>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B33FBF9C-4236-481D-805A-3F832B87225A}"/>
              </a:ext>
            </a:extLst>
          </p:cNvPr>
          <p:cNvSpPr/>
          <p:nvPr/>
        </p:nvSpPr>
        <p:spPr>
          <a:xfrm>
            <a:off x="8057394" y="1329486"/>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9" name="Text Box 2">
            <a:extLst>
              <a:ext uri="{FF2B5EF4-FFF2-40B4-BE49-F238E27FC236}">
                <a16:creationId xmlns:a16="http://schemas.microsoft.com/office/drawing/2014/main" id="{0108D1B0-E2AD-44DD-92D2-5B0B2E5C9346}"/>
              </a:ext>
            </a:extLst>
          </p:cNvPr>
          <p:cNvSpPr txBox="1">
            <a:spLocks noChangeArrowheads="1"/>
          </p:cNvSpPr>
          <p:nvPr/>
        </p:nvSpPr>
        <p:spPr bwMode="auto">
          <a:xfrm>
            <a:off x="8748489" y="1570809"/>
            <a:ext cx="247004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Arial" pitchFamily="34" charset="0"/>
              </a:rPr>
              <a:t>Valor Promedio</a:t>
            </a:r>
          </a:p>
          <a:p>
            <a:pPr marL="0" indent="0" algn="ctr" eaLnBrk="1" hangingPunct="1"/>
            <a:r>
              <a:rPr lang="es-MX" altLang="es-CL" sz="1500" b="1" dirty="0">
                <a:solidFill>
                  <a:srgbClr val="0000FF"/>
                </a:solidFill>
                <a:latin typeface="Georgia" panose="02040502050405020303" pitchFamily="18" charset="0"/>
                <a:cs typeface="Arial" pitchFamily="34" charset="0"/>
              </a:rPr>
              <a:t>75,76 UF M2</a:t>
            </a:r>
          </a:p>
          <a:p>
            <a:pPr marL="0" indent="0" algn="ctr" eaLnBrk="1" hangingPunct="1"/>
            <a:endParaRPr lang="es-MX" altLang="es-CL" sz="1500" b="1" dirty="0">
              <a:solidFill>
                <a:srgbClr val="0000FF"/>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80 M2 x 75,76 UF = 6.060,80 UF</a:t>
            </a:r>
          </a:p>
          <a:p>
            <a:pPr marL="0" indent="0" algn="ctr" eaLnBrk="1" hangingPunct="1"/>
            <a:endParaRPr lang="es-MX" altLang="es-CL" sz="1500" b="1" dirty="0">
              <a:solidFill>
                <a:srgbClr val="FF0000"/>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UF supuesta 31.967,43 </a:t>
            </a:r>
          </a:p>
          <a:p>
            <a:pPr marL="0" indent="0" algn="ctr" eaLnBrk="1" hangingPunct="1"/>
            <a:endParaRPr lang="es-MX" altLang="es-CL" sz="1500" b="1" dirty="0">
              <a:solidFill>
                <a:srgbClr val="FF0000"/>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$193.748.200</a:t>
            </a:r>
          </a:p>
        </p:txBody>
      </p:sp>
      <p:pic>
        <p:nvPicPr>
          <p:cNvPr id="3" name="Imagen 2" descr="Tabla&#10;&#10;Descripción generada automáticamente">
            <a:extLst>
              <a:ext uri="{FF2B5EF4-FFF2-40B4-BE49-F238E27FC236}">
                <a16:creationId xmlns:a16="http://schemas.microsoft.com/office/drawing/2014/main" id="{6071A5A8-C8DA-477C-BDE9-B4DA7BFAC196}"/>
              </a:ext>
            </a:extLst>
          </p:cNvPr>
          <p:cNvPicPr>
            <a:picLocks noChangeAspect="1"/>
          </p:cNvPicPr>
          <p:nvPr/>
        </p:nvPicPr>
        <p:blipFill>
          <a:blip r:embed="rId2"/>
          <a:stretch>
            <a:fillRect/>
          </a:stretch>
        </p:blipFill>
        <p:spPr>
          <a:xfrm>
            <a:off x="361194" y="4430082"/>
            <a:ext cx="6300863" cy="1266825"/>
          </a:xfrm>
          <a:prstGeom prst="rect">
            <a:avLst/>
          </a:prstGeom>
        </p:spPr>
      </p:pic>
      <p:sp>
        <p:nvSpPr>
          <p:cNvPr id="31" name="Text Box 2">
            <a:extLst>
              <a:ext uri="{FF2B5EF4-FFF2-40B4-BE49-F238E27FC236}">
                <a16:creationId xmlns:a16="http://schemas.microsoft.com/office/drawing/2014/main" id="{E9824282-A624-410B-99A8-35B7B8A79A32}"/>
              </a:ext>
            </a:extLst>
          </p:cNvPr>
          <p:cNvSpPr txBox="1">
            <a:spLocks noChangeArrowheads="1"/>
          </p:cNvSpPr>
          <p:nvPr/>
        </p:nvSpPr>
        <p:spPr bwMode="auto">
          <a:xfrm>
            <a:off x="3750126" y="5312197"/>
            <a:ext cx="1399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0000FF"/>
                </a:solidFill>
                <a:latin typeface="Georgia" panose="02040502050405020303" pitchFamily="18" charset="0"/>
                <a:cs typeface="Arial" pitchFamily="34" charset="0"/>
              </a:rPr>
              <a:t>193.748.200</a:t>
            </a:r>
          </a:p>
        </p:txBody>
      </p:sp>
      <p:sp>
        <p:nvSpPr>
          <p:cNvPr id="37" name="Text Box 2">
            <a:extLst>
              <a:ext uri="{FF2B5EF4-FFF2-40B4-BE49-F238E27FC236}">
                <a16:creationId xmlns:a16="http://schemas.microsoft.com/office/drawing/2014/main" id="{97B9DA9E-9576-4DBB-89A2-D4DE7893D7CA}"/>
              </a:ext>
            </a:extLst>
          </p:cNvPr>
          <p:cNvSpPr txBox="1">
            <a:spLocks noChangeArrowheads="1"/>
          </p:cNvSpPr>
          <p:nvPr/>
        </p:nvSpPr>
        <p:spPr bwMode="auto">
          <a:xfrm>
            <a:off x="5262273" y="5322524"/>
            <a:ext cx="1399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FF0000"/>
                </a:solidFill>
                <a:latin typeface="Georgia" panose="02040502050405020303" pitchFamily="18" charset="0"/>
                <a:cs typeface="Arial" pitchFamily="34" charset="0"/>
              </a:rPr>
              <a:t>123.748.200</a:t>
            </a:r>
          </a:p>
        </p:txBody>
      </p:sp>
      <p:graphicFrame>
        <p:nvGraphicFramePr>
          <p:cNvPr id="39" name="Tabla 2">
            <a:extLst>
              <a:ext uri="{FF2B5EF4-FFF2-40B4-BE49-F238E27FC236}">
                <a16:creationId xmlns:a16="http://schemas.microsoft.com/office/drawing/2014/main" id="{C3317ED9-8D28-4528-B5C3-D2AB05EF8220}"/>
              </a:ext>
            </a:extLst>
          </p:cNvPr>
          <p:cNvGraphicFramePr>
            <a:graphicFrameLocks noGrp="1"/>
          </p:cNvGraphicFramePr>
          <p:nvPr>
            <p:extLst>
              <p:ext uri="{D42A27DB-BD31-4B8C-83A1-F6EECF244321}">
                <p14:modId xmlns:p14="http://schemas.microsoft.com/office/powerpoint/2010/main" val="585547959"/>
              </p:ext>
            </p:extLst>
          </p:nvPr>
        </p:nvGraphicFramePr>
        <p:xfrm>
          <a:off x="6755633" y="4403595"/>
          <a:ext cx="5383420" cy="1432560"/>
        </p:xfrm>
        <a:graphic>
          <a:graphicData uri="http://schemas.openxmlformats.org/drawingml/2006/table">
            <a:tbl>
              <a:tblPr firstRow="1" bandRow="1">
                <a:tableStyleId>{5C22544A-7EE6-4342-B048-85BDC9FD1C3A}</a:tableStyleId>
              </a:tblPr>
              <a:tblGrid>
                <a:gridCol w="2774588">
                  <a:extLst>
                    <a:ext uri="{9D8B030D-6E8A-4147-A177-3AD203B41FA5}">
                      <a16:colId xmlns:a16="http://schemas.microsoft.com/office/drawing/2014/main" val="673469555"/>
                    </a:ext>
                  </a:extLst>
                </a:gridCol>
                <a:gridCol w="1284514">
                  <a:extLst>
                    <a:ext uri="{9D8B030D-6E8A-4147-A177-3AD203B41FA5}">
                      <a16:colId xmlns:a16="http://schemas.microsoft.com/office/drawing/2014/main" val="4185281390"/>
                    </a:ext>
                  </a:extLst>
                </a:gridCol>
                <a:gridCol w="1324318">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a:latin typeface="Georgia" panose="02040502050405020303" pitchFamily="18" charset="0"/>
                        </a:rPr>
                        <a:t>(GAST) </a:t>
                      </a:r>
                      <a:r>
                        <a:rPr lang="es-CL" sz="1500" dirty="0">
                          <a:latin typeface="Georgia" panose="02040502050405020303" pitchFamily="18" charset="0"/>
                        </a:rPr>
                        <a:t>Edificios</a:t>
                      </a:r>
                    </a:p>
                  </a:txBody>
                  <a:tcPr/>
                </a:tc>
                <a:tc>
                  <a:txBody>
                    <a:bodyPr/>
                    <a:lstStyle/>
                    <a:p>
                      <a:pPr algn="r"/>
                      <a:r>
                        <a:rPr lang="es-CL" sz="1500" dirty="0">
                          <a:latin typeface="Georgia" panose="02040502050405020303" pitchFamily="18" charset="0"/>
                        </a:rPr>
                        <a:t>93.748.200</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(Pasivo) </a:t>
                      </a:r>
                      <a:r>
                        <a:rPr lang="es-CL" sz="1500" dirty="0" err="1">
                          <a:latin typeface="Georgia" panose="02040502050405020303" pitchFamily="18" charset="0"/>
                        </a:rPr>
                        <a:t>Dep</a:t>
                      </a:r>
                      <a:r>
                        <a:rPr lang="es-CL" sz="1500" dirty="0">
                          <a:latin typeface="Georgia" panose="02040502050405020303" pitchFamily="18" charset="0"/>
                        </a:rPr>
                        <a:t> Acumulada</a:t>
                      </a:r>
                    </a:p>
                  </a:txBody>
                  <a:tcPr/>
                </a:tc>
                <a:tc>
                  <a:txBody>
                    <a:bodyPr/>
                    <a:lstStyle/>
                    <a:p>
                      <a:pPr algn="r"/>
                      <a:r>
                        <a:rPr lang="es-CL" sz="1500">
                          <a:latin typeface="Georgia" panose="02040502050405020303" pitchFamily="18" charset="0"/>
                        </a:rPr>
                        <a:t>30.000.000</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350192701"/>
                  </a:ext>
                </a:extLst>
              </a:tr>
              <a:tr h="370840">
                <a:tc>
                  <a:txBody>
                    <a:bodyPr/>
                    <a:lstStyle/>
                    <a:p>
                      <a:pPr marL="0" indent="0" algn="l"/>
                      <a:r>
                        <a:rPr lang="es-CL" sz="1500" dirty="0">
                          <a:latin typeface="Georgia" panose="02040502050405020303" pitchFamily="18" charset="0"/>
                        </a:rPr>
                        <a:t> (Patrimonio) Otras Reservas</a:t>
                      </a:r>
                    </a:p>
                  </a:txBody>
                  <a:tcPr/>
                </a:tc>
                <a:tc>
                  <a:txBody>
                    <a:bodyPr/>
                    <a:lstStyle/>
                    <a:p>
                      <a:pPr algn="r"/>
                      <a:endParaRPr lang="es-CL" sz="1500" dirty="0">
                        <a:latin typeface="Georgia" panose="02040502050405020303" pitchFamily="18" charset="0"/>
                      </a:endParaRPr>
                    </a:p>
                  </a:txBody>
                  <a:tcPr/>
                </a:tc>
                <a:tc>
                  <a:txBody>
                    <a:bodyPr/>
                    <a:lstStyle/>
                    <a:p>
                      <a:pPr algn="r"/>
                      <a:r>
                        <a:rPr lang="es-CL" sz="1500" dirty="0">
                          <a:latin typeface="Georgia" panose="02040502050405020303" pitchFamily="18" charset="0"/>
                        </a:rPr>
                        <a:t>123.748.200</a:t>
                      </a:r>
                    </a:p>
                  </a:txBody>
                  <a:tcPr/>
                </a:tc>
                <a:extLst>
                  <a:ext uri="{0D108BD9-81ED-4DB2-BD59-A6C34878D82A}">
                    <a16:rowId xmlns:a16="http://schemas.microsoft.com/office/drawing/2014/main" val="3022649773"/>
                  </a:ext>
                </a:extLst>
              </a:tr>
            </a:tbl>
          </a:graphicData>
        </a:graphic>
      </p:graphicFrame>
      <p:sp>
        <p:nvSpPr>
          <p:cNvPr id="2" name="Rectángulo 1">
            <a:extLst>
              <a:ext uri="{FF2B5EF4-FFF2-40B4-BE49-F238E27FC236}">
                <a16:creationId xmlns:a16="http://schemas.microsoft.com/office/drawing/2014/main" id="{C17DB083-1077-4132-FE8F-98984C52877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9" name="4 Marcador de número de diapositiva">
            <a:extLst>
              <a:ext uri="{FF2B5EF4-FFF2-40B4-BE49-F238E27FC236}">
                <a16:creationId xmlns:a16="http://schemas.microsoft.com/office/drawing/2014/main" id="{2629547D-CB71-B8B0-EF10-58DCC1586F4F}"/>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616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circle(in)">
                                      <p:cBhvr>
                                        <p:cTn id="64" dur="20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circle(in)">
                                      <p:cBhvr>
                                        <p:cTn id="74" dur="2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circle(in)">
                                      <p:cBhvr>
                                        <p:cTn id="79" dur="20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circle(in)">
                                      <p:cBhvr>
                                        <p:cTn id="8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0" grpId="0"/>
      <p:bldP spid="23" grpId="0"/>
      <p:bldP spid="25" grpId="0"/>
      <p:bldP spid="27" grpId="0"/>
      <p:bldP spid="28" grpId="0"/>
      <p:bldP spid="8" grpId="0" animBg="1"/>
      <p:bldP spid="10" grpId="0" animBg="1"/>
      <p:bldP spid="29" grpId="0"/>
      <p:bldP spid="31"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NIC 16 &amp; Sección 17 </a:t>
            </a:r>
          </a:p>
          <a:p>
            <a:pPr algn="ctr">
              <a:spcBef>
                <a:spcPct val="0"/>
              </a:spcBef>
              <a:buNone/>
            </a:pPr>
            <a:r>
              <a:rPr lang="es-MX" altLang="es-CL" sz="1500" b="1" dirty="0">
                <a:solidFill>
                  <a:schemeClr val="tx1"/>
                </a:solidFill>
                <a:latin typeface="Georgia" panose="02040502050405020303" pitchFamily="18" charset="0"/>
                <a:cs typeface="Arial" panose="020B0604020202020204" pitchFamily="34" charset="0"/>
              </a:rPr>
              <a:t>(resumen asientos contables)</a:t>
            </a:r>
          </a:p>
        </p:txBody>
      </p:sp>
      <p:sp>
        <p:nvSpPr>
          <p:cNvPr id="8" name="8 Rectángulo redondeado">
            <a:extLst>
              <a:ext uri="{FF2B5EF4-FFF2-40B4-BE49-F238E27FC236}">
                <a16:creationId xmlns:a16="http://schemas.microsoft.com/office/drawing/2014/main" id="{7A4E0B27-05C7-4B2F-A85A-FBD31789A40C}"/>
              </a:ext>
            </a:extLst>
          </p:cNvPr>
          <p:cNvSpPr/>
          <p:nvPr/>
        </p:nvSpPr>
        <p:spPr>
          <a:xfrm>
            <a:off x="3198041" y="1286799"/>
            <a:ext cx="2808312" cy="855712"/>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700" b="1" dirty="0">
                <a:solidFill>
                  <a:schemeClr val="bg1"/>
                </a:solidFill>
                <a:latin typeface="Georgia" panose="02040502050405020303" pitchFamily="18" charset="0"/>
                <a:cs typeface="Arial" panose="020B0604020202020204" pitchFamily="34" charset="0"/>
              </a:rPr>
              <a:t>1ERA ADOPCIÓN     (Sección 35 &amp; NIIF 1)</a:t>
            </a:r>
          </a:p>
        </p:txBody>
      </p:sp>
      <p:sp>
        <p:nvSpPr>
          <p:cNvPr id="9" name="11 Rectángulo redondeado">
            <a:extLst>
              <a:ext uri="{FF2B5EF4-FFF2-40B4-BE49-F238E27FC236}">
                <a16:creationId xmlns:a16="http://schemas.microsoft.com/office/drawing/2014/main" id="{98E7B32E-49FB-4627-A335-44DD93E024BA}"/>
              </a:ext>
            </a:extLst>
          </p:cNvPr>
          <p:cNvSpPr/>
          <p:nvPr/>
        </p:nvSpPr>
        <p:spPr>
          <a:xfrm>
            <a:off x="8216778" y="1271721"/>
            <a:ext cx="2808312" cy="855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700" b="1" dirty="0">
                <a:solidFill>
                  <a:schemeClr val="bg1"/>
                </a:solidFill>
                <a:latin typeface="Georgia" panose="02040502050405020303" pitchFamily="18" charset="0"/>
                <a:cs typeface="Arial" panose="020B0604020202020204" pitchFamily="34" charset="0"/>
              </a:rPr>
              <a:t>POSTERIOR </a:t>
            </a:r>
          </a:p>
          <a:p>
            <a:pPr algn="ctr"/>
            <a:r>
              <a:rPr lang="es-CL" sz="1700" b="1" dirty="0">
                <a:solidFill>
                  <a:schemeClr val="bg1"/>
                </a:solidFill>
                <a:latin typeface="Georgia" panose="02040502050405020303" pitchFamily="18" charset="0"/>
                <a:cs typeface="Arial" panose="020B0604020202020204" pitchFamily="34" charset="0"/>
              </a:rPr>
              <a:t>(Sección 17 &amp; NIC 16)</a:t>
            </a:r>
          </a:p>
        </p:txBody>
      </p:sp>
      <p:sp>
        <p:nvSpPr>
          <p:cNvPr id="10" name="12 Rectángulo redondeado">
            <a:extLst>
              <a:ext uri="{FF2B5EF4-FFF2-40B4-BE49-F238E27FC236}">
                <a16:creationId xmlns:a16="http://schemas.microsoft.com/office/drawing/2014/main" id="{8CB3A7A9-D866-4F7A-95F7-583FC3EA45A6}"/>
              </a:ext>
            </a:extLst>
          </p:cNvPr>
          <p:cNvSpPr/>
          <p:nvPr/>
        </p:nvSpPr>
        <p:spPr>
          <a:xfrm>
            <a:off x="336111" y="2142511"/>
            <a:ext cx="2232248" cy="720080"/>
          </a:xfrm>
          <a:prstGeom prst="round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AUMENTO PPE</a:t>
            </a:r>
          </a:p>
        </p:txBody>
      </p:sp>
      <p:sp>
        <p:nvSpPr>
          <p:cNvPr id="11" name="14 Rectángulo redondeado">
            <a:extLst>
              <a:ext uri="{FF2B5EF4-FFF2-40B4-BE49-F238E27FC236}">
                <a16:creationId xmlns:a16="http://schemas.microsoft.com/office/drawing/2014/main" id="{7D273BE9-3945-4D10-BEB9-EB21B2ACE950}"/>
              </a:ext>
            </a:extLst>
          </p:cNvPr>
          <p:cNvSpPr/>
          <p:nvPr/>
        </p:nvSpPr>
        <p:spPr>
          <a:xfrm>
            <a:off x="3486073" y="2222903"/>
            <a:ext cx="2162412" cy="720080"/>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OTRAS RESERVAS</a:t>
            </a:r>
          </a:p>
        </p:txBody>
      </p:sp>
      <p:sp>
        <p:nvSpPr>
          <p:cNvPr id="14" name="15 Rectángulo redondeado">
            <a:extLst>
              <a:ext uri="{FF2B5EF4-FFF2-40B4-BE49-F238E27FC236}">
                <a16:creationId xmlns:a16="http://schemas.microsoft.com/office/drawing/2014/main" id="{410B7945-BC20-4444-8646-EDCDB4B1C8FA}"/>
              </a:ext>
            </a:extLst>
          </p:cNvPr>
          <p:cNvSpPr/>
          <p:nvPr/>
        </p:nvSpPr>
        <p:spPr>
          <a:xfrm>
            <a:off x="8501099" y="2206980"/>
            <a:ext cx="2312023" cy="72008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OTRAS RESERVAS</a:t>
            </a:r>
          </a:p>
        </p:txBody>
      </p:sp>
      <p:sp>
        <p:nvSpPr>
          <p:cNvPr id="15" name="Text Box 2">
            <a:extLst>
              <a:ext uri="{FF2B5EF4-FFF2-40B4-BE49-F238E27FC236}">
                <a16:creationId xmlns:a16="http://schemas.microsoft.com/office/drawing/2014/main" id="{B1A2A889-FD4F-4E2C-9BDD-CE77B844B5BE}"/>
              </a:ext>
            </a:extLst>
          </p:cNvPr>
          <p:cNvSpPr txBox="1">
            <a:spLocks noChangeArrowheads="1"/>
          </p:cNvSpPr>
          <p:nvPr/>
        </p:nvSpPr>
        <p:spPr bwMode="auto">
          <a:xfrm>
            <a:off x="487397" y="3006607"/>
            <a:ext cx="107793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s-MX" altLang="es-CL" sz="2000" dirty="0">
                <a:solidFill>
                  <a:srgbClr val="0000FF"/>
                </a:solidFill>
                <a:latin typeface="Georgia" panose="02040502050405020303" pitchFamily="18" charset="0"/>
                <a:cs typeface="Arial" pitchFamily="34" charset="0"/>
              </a:rPr>
              <a:t>* Al aumentar un activo se recomienda disminuir su depreciación acumulada (p35)</a:t>
            </a:r>
          </a:p>
        </p:txBody>
      </p:sp>
      <p:sp>
        <p:nvSpPr>
          <p:cNvPr id="16" name="17 Rectángulo redondeado">
            <a:extLst>
              <a:ext uri="{FF2B5EF4-FFF2-40B4-BE49-F238E27FC236}">
                <a16:creationId xmlns:a16="http://schemas.microsoft.com/office/drawing/2014/main" id="{F2A946BD-D0D2-480E-AE83-66A0318A5FEF}"/>
              </a:ext>
            </a:extLst>
          </p:cNvPr>
          <p:cNvSpPr/>
          <p:nvPr/>
        </p:nvSpPr>
        <p:spPr>
          <a:xfrm>
            <a:off x="336111" y="3700421"/>
            <a:ext cx="2234487" cy="792088"/>
          </a:xfrm>
          <a:prstGeom prst="round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DISMINUCIÓN PPE</a:t>
            </a:r>
          </a:p>
        </p:txBody>
      </p:sp>
      <p:sp>
        <p:nvSpPr>
          <p:cNvPr id="17" name="18 Rectángulo redondeado">
            <a:extLst>
              <a:ext uri="{FF2B5EF4-FFF2-40B4-BE49-F238E27FC236}">
                <a16:creationId xmlns:a16="http://schemas.microsoft.com/office/drawing/2014/main" id="{39B12B15-1619-4E4D-B140-F62C70E5FB0C}"/>
              </a:ext>
            </a:extLst>
          </p:cNvPr>
          <p:cNvSpPr/>
          <p:nvPr/>
        </p:nvSpPr>
        <p:spPr>
          <a:xfrm>
            <a:off x="3520991" y="3674868"/>
            <a:ext cx="2162412" cy="792088"/>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RESULTADOS ACUMULADOS</a:t>
            </a:r>
          </a:p>
        </p:txBody>
      </p:sp>
      <p:sp>
        <p:nvSpPr>
          <p:cNvPr id="18" name="19 Rectángulo redondeado">
            <a:extLst>
              <a:ext uri="{FF2B5EF4-FFF2-40B4-BE49-F238E27FC236}">
                <a16:creationId xmlns:a16="http://schemas.microsoft.com/office/drawing/2014/main" id="{4C427999-C7D4-45C4-A7C0-F2CD841BEFB5}"/>
              </a:ext>
            </a:extLst>
          </p:cNvPr>
          <p:cNvSpPr/>
          <p:nvPr/>
        </p:nvSpPr>
        <p:spPr>
          <a:xfrm>
            <a:off x="8464922" y="3722493"/>
            <a:ext cx="2312023" cy="69683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DETERIORO</a:t>
            </a:r>
          </a:p>
        </p:txBody>
      </p:sp>
      <p:sp>
        <p:nvSpPr>
          <p:cNvPr id="19" name="Text Box 2">
            <a:extLst>
              <a:ext uri="{FF2B5EF4-FFF2-40B4-BE49-F238E27FC236}">
                <a16:creationId xmlns:a16="http://schemas.microsoft.com/office/drawing/2014/main" id="{605EE812-9482-4837-BDD7-D097F534EB26}"/>
              </a:ext>
            </a:extLst>
          </p:cNvPr>
          <p:cNvSpPr txBox="1">
            <a:spLocks noChangeArrowheads="1"/>
          </p:cNvSpPr>
          <p:nvPr/>
        </p:nvSpPr>
        <p:spPr bwMode="auto">
          <a:xfrm>
            <a:off x="549896" y="4662791"/>
            <a:ext cx="107793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s-MX" altLang="es-CL" sz="2000" dirty="0">
                <a:solidFill>
                  <a:srgbClr val="0000FF"/>
                </a:solidFill>
                <a:latin typeface="Georgia" panose="02040502050405020303" pitchFamily="18" charset="0"/>
                <a:cs typeface="Arial" pitchFamily="34" charset="0"/>
              </a:rPr>
              <a:t>* Al disminuir un activo, se recomienda aumentar la depreciación acumulada (p35)</a:t>
            </a:r>
          </a:p>
        </p:txBody>
      </p:sp>
      <p:sp>
        <p:nvSpPr>
          <p:cNvPr id="20" name="Text Box 2">
            <a:extLst>
              <a:ext uri="{FF2B5EF4-FFF2-40B4-BE49-F238E27FC236}">
                <a16:creationId xmlns:a16="http://schemas.microsoft.com/office/drawing/2014/main" id="{5A2971E5-A4DB-425D-AC52-B0A3BFF20E59}"/>
              </a:ext>
            </a:extLst>
          </p:cNvPr>
          <p:cNvSpPr txBox="1">
            <a:spLocks noChangeArrowheads="1"/>
          </p:cNvSpPr>
          <p:nvPr/>
        </p:nvSpPr>
        <p:spPr bwMode="auto">
          <a:xfrm>
            <a:off x="713181" y="5218578"/>
            <a:ext cx="1045274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6350" algn="just" eaLnBrk="1" hangingPunct="1"/>
            <a:r>
              <a:rPr lang="es-MX" altLang="es-CL" sz="2000" dirty="0">
                <a:solidFill>
                  <a:srgbClr val="FF0000"/>
                </a:solidFill>
                <a:latin typeface="Georgia" panose="02040502050405020303" pitchFamily="18" charset="0"/>
                <a:cs typeface="Arial" pitchFamily="34" charset="0"/>
              </a:rPr>
              <a:t>Posterior a primera adopción si la PPE se encuentra deteriorada, primero se debe dar de baja la parte que se encuentre en otras reservas antes de pasar a resultados.</a:t>
            </a:r>
          </a:p>
        </p:txBody>
      </p:sp>
      <p:sp>
        <p:nvSpPr>
          <p:cNvPr id="2" name="Rectángulo 1">
            <a:extLst>
              <a:ext uri="{FF2B5EF4-FFF2-40B4-BE49-F238E27FC236}">
                <a16:creationId xmlns:a16="http://schemas.microsoft.com/office/drawing/2014/main" id="{AECD1773-544E-5140-51E2-1B1F4EAEF5F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E58B4081-8A86-6495-D255-5F11CFF29A5E}"/>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3826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heel(1)">
                                      <p:cBhvr>
                                        <p:cTn id="6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14" grpId="0" animBg="1"/>
      <p:bldP spid="15" grpId="0"/>
      <p:bldP spid="16" grpId="0" animBg="1"/>
      <p:bldP spid="17" grpId="0" animBg="1"/>
      <p:bldP spid="18"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sp>
        <p:nvSpPr>
          <p:cNvPr id="3" name="Rectángulo 2">
            <a:extLst>
              <a:ext uri="{FF2B5EF4-FFF2-40B4-BE49-F238E27FC236}">
                <a16:creationId xmlns:a16="http://schemas.microsoft.com/office/drawing/2014/main" id="{C751A58F-3F2D-581F-F72E-500679EFC1A2}"/>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5" name="Imagen 4">
            <a:extLst>
              <a:ext uri="{FF2B5EF4-FFF2-40B4-BE49-F238E27FC236}">
                <a16:creationId xmlns:a16="http://schemas.microsoft.com/office/drawing/2014/main" id="{F49F9C25-0302-23F3-F46B-3B48D64A5684}"/>
              </a:ext>
            </a:extLst>
          </p:cNvPr>
          <p:cNvPicPr>
            <a:picLocks noChangeAspect="1"/>
          </p:cNvPicPr>
          <p:nvPr/>
        </p:nvPicPr>
        <p:blipFill>
          <a:blip r:embed="rId2"/>
          <a:stretch>
            <a:fillRect/>
          </a:stretch>
        </p:blipFill>
        <p:spPr>
          <a:xfrm>
            <a:off x="290819" y="1047570"/>
            <a:ext cx="11512709" cy="4982690"/>
          </a:xfrm>
          <a:prstGeom prst="rect">
            <a:avLst/>
          </a:prstGeom>
          <a:ln w="19050">
            <a:solidFill>
              <a:schemeClr val="tx1"/>
            </a:solidFill>
          </a:ln>
        </p:spPr>
      </p:pic>
      <p:sp>
        <p:nvSpPr>
          <p:cNvPr id="7" name="Rectángulo 6">
            <a:extLst>
              <a:ext uri="{FF2B5EF4-FFF2-40B4-BE49-F238E27FC236}">
                <a16:creationId xmlns:a16="http://schemas.microsoft.com/office/drawing/2014/main" id="{F2A3302A-17A4-F9CB-649D-124A39373E60}"/>
              </a:ext>
            </a:extLst>
          </p:cNvPr>
          <p:cNvSpPr/>
          <p:nvPr/>
        </p:nvSpPr>
        <p:spPr>
          <a:xfrm>
            <a:off x="1697318" y="1183341"/>
            <a:ext cx="4924611" cy="42433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0A93281B-5609-0D27-976D-B0991A6583ED}"/>
              </a:ext>
            </a:extLst>
          </p:cNvPr>
          <p:cNvSpPr/>
          <p:nvPr/>
        </p:nvSpPr>
        <p:spPr>
          <a:xfrm>
            <a:off x="7410824" y="1042885"/>
            <a:ext cx="4521198" cy="1281107"/>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F55DC345-4C05-8A24-C564-44EC5ABBC53E}"/>
              </a:ext>
            </a:extLst>
          </p:cNvPr>
          <p:cNvSpPr/>
          <p:nvPr/>
        </p:nvSpPr>
        <p:spPr>
          <a:xfrm>
            <a:off x="10056714" y="1430870"/>
            <a:ext cx="1492609" cy="2277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CFR</a:t>
            </a:r>
            <a:endParaRPr lang="es-CL" dirty="0">
              <a:solidFill>
                <a:srgbClr val="FF0000"/>
              </a:solidFill>
              <a:latin typeface="Georgia" panose="02040502050405020303" pitchFamily="18" charset="0"/>
            </a:endParaRPr>
          </a:p>
        </p:txBody>
      </p:sp>
      <p:sp>
        <p:nvSpPr>
          <p:cNvPr id="11" name="Rectángulo: esquinas redondeadas 10">
            <a:extLst>
              <a:ext uri="{FF2B5EF4-FFF2-40B4-BE49-F238E27FC236}">
                <a16:creationId xmlns:a16="http://schemas.microsoft.com/office/drawing/2014/main" id="{5E378E39-EBB6-FDA2-280F-5A9265A196AA}"/>
              </a:ext>
            </a:extLst>
          </p:cNvPr>
          <p:cNvSpPr/>
          <p:nvPr/>
        </p:nvSpPr>
        <p:spPr>
          <a:xfrm>
            <a:off x="10056713" y="1615911"/>
            <a:ext cx="1492609" cy="2277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30.06.2025</a:t>
            </a:r>
            <a:endParaRPr lang="es-CL" dirty="0">
              <a:solidFill>
                <a:srgbClr val="FF0000"/>
              </a:solidFill>
              <a:latin typeface="Georgia" panose="02040502050405020303" pitchFamily="18" charset="0"/>
            </a:endParaRPr>
          </a:p>
        </p:txBody>
      </p:sp>
      <p:sp>
        <p:nvSpPr>
          <p:cNvPr id="12" name="Rectángulo: esquinas redondeadas 11">
            <a:extLst>
              <a:ext uri="{FF2B5EF4-FFF2-40B4-BE49-F238E27FC236}">
                <a16:creationId xmlns:a16="http://schemas.microsoft.com/office/drawing/2014/main" id="{CBDB3E94-C738-4BF5-AD88-39BB608BBA56}"/>
              </a:ext>
            </a:extLst>
          </p:cNvPr>
          <p:cNvSpPr/>
          <p:nvPr/>
        </p:nvSpPr>
        <p:spPr>
          <a:xfrm>
            <a:off x="8023967" y="263714"/>
            <a:ext cx="3877213" cy="2466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CFR = Carlos Filgueira Ramos</a:t>
            </a:r>
            <a:endParaRPr lang="es-CL" dirty="0">
              <a:solidFill>
                <a:srgbClr val="FF0000"/>
              </a:solidFill>
              <a:latin typeface="Georgia" panose="02040502050405020303" pitchFamily="18" charset="0"/>
            </a:endParaRPr>
          </a:p>
        </p:txBody>
      </p:sp>
      <p:sp>
        <p:nvSpPr>
          <p:cNvPr id="14" name="Rectángulo 13">
            <a:extLst>
              <a:ext uri="{FF2B5EF4-FFF2-40B4-BE49-F238E27FC236}">
                <a16:creationId xmlns:a16="http://schemas.microsoft.com/office/drawing/2014/main" id="{8E0369C8-0EDF-6FA4-3F78-5E1E6365AC9B}"/>
              </a:ext>
            </a:extLst>
          </p:cNvPr>
          <p:cNvSpPr/>
          <p:nvPr/>
        </p:nvSpPr>
        <p:spPr>
          <a:xfrm>
            <a:off x="7410824" y="1830869"/>
            <a:ext cx="4490356" cy="488640"/>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472EE753-CA82-AC66-D76E-AD939C726442}"/>
              </a:ext>
            </a:extLst>
          </p:cNvPr>
          <p:cNvSpPr/>
          <p:nvPr/>
        </p:nvSpPr>
        <p:spPr>
          <a:xfrm>
            <a:off x="561074" y="2257809"/>
            <a:ext cx="11242454" cy="89776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6642017A-91E9-9E98-47AD-7A27AF1F7D8E}"/>
              </a:ext>
            </a:extLst>
          </p:cNvPr>
          <p:cNvSpPr/>
          <p:nvPr/>
        </p:nvSpPr>
        <p:spPr>
          <a:xfrm>
            <a:off x="561074" y="3168581"/>
            <a:ext cx="11242454" cy="154087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9F7D9127-1A25-A83D-5A93-B807ED592ED3}"/>
              </a:ext>
            </a:extLst>
          </p:cNvPr>
          <p:cNvSpPr/>
          <p:nvPr/>
        </p:nvSpPr>
        <p:spPr>
          <a:xfrm>
            <a:off x="561074" y="4719262"/>
            <a:ext cx="11242454" cy="132400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4 Marcador de número de diapositiva">
            <a:extLst>
              <a:ext uri="{FF2B5EF4-FFF2-40B4-BE49-F238E27FC236}">
                <a16:creationId xmlns:a16="http://schemas.microsoft.com/office/drawing/2014/main" id="{F1AE0F70-5AC1-D1E4-054F-D8C9D0C213C2}"/>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7245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P spid="11" grpId="0" animBg="1"/>
      <p:bldP spid="12" grpId="0" animBg="1"/>
      <p:bldP spid="14"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Vida útil Tributaria </a:t>
            </a:r>
          </a:p>
          <a:p>
            <a:pPr algn="ctr">
              <a:spcBef>
                <a:spcPct val="0"/>
              </a:spcBef>
              <a:buNone/>
            </a:pPr>
            <a:r>
              <a:rPr lang="es-MX" altLang="es-CL" sz="2000" b="1" i="1" dirty="0">
                <a:solidFill>
                  <a:schemeClr val="tx1"/>
                </a:solidFill>
                <a:latin typeface="Georgia" panose="02040502050405020303" pitchFamily="18" charset="0"/>
                <a:cs typeface="Arial" panose="020B0604020202020204" pitchFamily="34" charset="0"/>
              </a:rPr>
              <a:t>(</a:t>
            </a:r>
            <a:r>
              <a:rPr lang="es-MX" sz="2000" b="1" i="1" dirty="0">
                <a:solidFill>
                  <a:schemeClr val="tx1"/>
                </a:solidFill>
                <a:latin typeface="Georgia" panose="02040502050405020303" pitchFamily="18" charset="0"/>
                <a:cs typeface="Arial" panose="020B0604020202020204" pitchFamily="34" charset="0"/>
                <a:hlinkClick r:id="rId2">
                  <a:extLst>
                    <a:ext uri="{A12FA001-AC4F-418D-AE19-62706E023703}">
                      <ahyp:hlinkClr xmlns:ahyp="http://schemas.microsoft.com/office/drawing/2018/hyperlinkcolor" val="tx"/>
                    </a:ext>
                  </a:extLst>
                </a:hlinkClick>
              </a:rPr>
              <a:t>Resolución N°43, de 26-12-2002</a:t>
            </a:r>
            <a:r>
              <a:rPr lang="es-MX" sz="2000" b="1" i="1" dirty="0">
                <a:solidFill>
                  <a:schemeClr val="tx1"/>
                </a:solidFill>
                <a:latin typeface="Georgia" panose="02040502050405020303" pitchFamily="18" charset="0"/>
                <a:cs typeface="Arial" panose="020B0604020202020204" pitchFamily="34" charset="0"/>
              </a:rPr>
              <a:t>) &amp; Art 31 N°5 LIR</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7" name="Imagen 6">
            <a:extLst>
              <a:ext uri="{FF2B5EF4-FFF2-40B4-BE49-F238E27FC236}">
                <a16:creationId xmlns:a16="http://schemas.microsoft.com/office/drawing/2014/main" id="{BACFC18F-FC51-B658-94E6-1D0ABC704379}"/>
              </a:ext>
            </a:extLst>
          </p:cNvPr>
          <p:cNvPicPr>
            <a:picLocks noChangeAspect="1"/>
          </p:cNvPicPr>
          <p:nvPr/>
        </p:nvPicPr>
        <p:blipFill>
          <a:blip r:embed="rId3"/>
          <a:stretch>
            <a:fillRect/>
          </a:stretch>
        </p:blipFill>
        <p:spPr>
          <a:xfrm>
            <a:off x="277716" y="1110252"/>
            <a:ext cx="5500514" cy="4998718"/>
          </a:xfrm>
          <a:prstGeom prst="rect">
            <a:avLst/>
          </a:prstGeom>
        </p:spPr>
      </p:pic>
      <p:pic>
        <p:nvPicPr>
          <p:cNvPr id="25" name="Imagen 24">
            <a:extLst>
              <a:ext uri="{FF2B5EF4-FFF2-40B4-BE49-F238E27FC236}">
                <a16:creationId xmlns:a16="http://schemas.microsoft.com/office/drawing/2014/main" id="{3CF3DE6B-4499-904B-C664-A34117ADABF1}"/>
              </a:ext>
            </a:extLst>
          </p:cNvPr>
          <p:cNvPicPr>
            <a:picLocks noChangeAspect="1"/>
          </p:cNvPicPr>
          <p:nvPr/>
        </p:nvPicPr>
        <p:blipFill>
          <a:blip r:embed="rId4"/>
          <a:stretch>
            <a:fillRect/>
          </a:stretch>
        </p:blipFill>
        <p:spPr>
          <a:xfrm>
            <a:off x="6060584" y="1093007"/>
            <a:ext cx="5484513" cy="4998718"/>
          </a:xfrm>
          <a:prstGeom prst="rect">
            <a:avLst/>
          </a:prstGeom>
        </p:spPr>
      </p:pic>
      <p:pic>
        <p:nvPicPr>
          <p:cNvPr id="28" name="Imagen 27">
            <a:extLst>
              <a:ext uri="{FF2B5EF4-FFF2-40B4-BE49-F238E27FC236}">
                <a16:creationId xmlns:a16="http://schemas.microsoft.com/office/drawing/2014/main" id="{9B485B6B-DB07-129F-A024-FC0B90C07BF5}"/>
              </a:ext>
            </a:extLst>
          </p:cNvPr>
          <p:cNvPicPr>
            <a:picLocks noChangeAspect="1"/>
          </p:cNvPicPr>
          <p:nvPr/>
        </p:nvPicPr>
        <p:blipFill>
          <a:blip r:embed="rId4"/>
          <a:stretch>
            <a:fillRect/>
          </a:stretch>
        </p:blipFill>
        <p:spPr>
          <a:xfrm>
            <a:off x="6044583" y="1093007"/>
            <a:ext cx="5484513" cy="4998718"/>
          </a:xfrm>
          <a:prstGeom prst="rect">
            <a:avLst/>
          </a:prstGeom>
        </p:spPr>
      </p:pic>
      <p:sp>
        <p:nvSpPr>
          <p:cNvPr id="30" name="Rectángulo 29">
            <a:extLst>
              <a:ext uri="{FF2B5EF4-FFF2-40B4-BE49-F238E27FC236}">
                <a16:creationId xmlns:a16="http://schemas.microsoft.com/office/drawing/2014/main" id="{453724E2-EE8F-5440-1FF8-15AB3C9B4293}"/>
              </a:ext>
            </a:extLst>
          </p:cNvPr>
          <p:cNvSpPr/>
          <p:nvPr/>
        </p:nvSpPr>
        <p:spPr>
          <a:xfrm>
            <a:off x="8729035" y="1131978"/>
            <a:ext cx="603115" cy="4975583"/>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Rectángulo 31">
            <a:extLst>
              <a:ext uri="{FF2B5EF4-FFF2-40B4-BE49-F238E27FC236}">
                <a16:creationId xmlns:a16="http://schemas.microsoft.com/office/drawing/2014/main" id="{A5292490-0DEA-896C-EBF6-D57E76C291DF}"/>
              </a:ext>
            </a:extLst>
          </p:cNvPr>
          <p:cNvSpPr/>
          <p:nvPr/>
        </p:nvSpPr>
        <p:spPr>
          <a:xfrm>
            <a:off x="9348151" y="1131978"/>
            <a:ext cx="721356" cy="4975583"/>
          </a:xfrm>
          <a:prstGeom prst="rect">
            <a:avLst/>
          </a:prstGeom>
          <a:noFill/>
          <a:ln w="444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Rectángulo 33">
            <a:extLst>
              <a:ext uri="{FF2B5EF4-FFF2-40B4-BE49-F238E27FC236}">
                <a16:creationId xmlns:a16="http://schemas.microsoft.com/office/drawing/2014/main" id="{E952C404-54D9-B253-29BA-D78CA2F20C6F}"/>
              </a:ext>
            </a:extLst>
          </p:cNvPr>
          <p:cNvSpPr/>
          <p:nvPr/>
        </p:nvSpPr>
        <p:spPr>
          <a:xfrm>
            <a:off x="10100635" y="1131978"/>
            <a:ext cx="649592" cy="4975583"/>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37">
            <a:extLst>
              <a:ext uri="{FF2B5EF4-FFF2-40B4-BE49-F238E27FC236}">
                <a16:creationId xmlns:a16="http://schemas.microsoft.com/office/drawing/2014/main" id="{E48D92FA-A9A0-79C9-A7BE-FD29F538A926}"/>
              </a:ext>
            </a:extLst>
          </p:cNvPr>
          <p:cNvSpPr/>
          <p:nvPr/>
        </p:nvSpPr>
        <p:spPr>
          <a:xfrm>
            <a:off x="10776388" y="1134240"/>
            <a:ext cx="759362" cy="4975583"/>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28E163-15D9-4460-6EF1-0571F4634D3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3D4A48A5-F3F7-E449-80F8-0855513F53D3}"/>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4513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32" grpId="0" animBg="1"/>
      <p:bldP spid="34"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B4A8-7800-61EF-3EE1-9675E37EAB18}"/>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04ED862F-7EFD-7D9D-A949-1F427A33253D}"/>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01FCDE1F-FE52-8AE2-3DD5-DA0A5C26A443}"/>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3" name="Imagen 22">
            <a:extLst>
              <a:ext uri="{FF2B5EF4-FFF2-40B4-BE49-F238E27FC236}">
                <a16:creationId xmlns:a16="http://schemas.microsoft.com/office/drawing/2014/main" id="{0FDAC07C-CFEA-2B76-CA63-D350B2DB883B}"/>
              </a:ext>
            </a:extLst>
          </p:cNvPr>
          <p:cNvPicPr>
            <a:picLocks noChangeAspect="1"/>
          </p:cNvPicPr>
          <p:nvPr/>
        </p:nvPicPr>
        <p:blipFill>
          <a:blip r:embed="rId2"/>
          <a:stretch>
            <a:fillRect/>
          </a:stretch>
        </p:blipFill>
        <p:spPr>
          <a:xfrm>
            <a:off x="290820" y="1035154"/>
            <a:ext cx="11458985" cy="5010923"/>
          </a:xfrm>
          <a:prstGeom prst="rect">
            <a:avLst/>
          </a:prstGeom>
        </p:spPr>
      </p:pic>
      <p:sp>
        <p:nvSpPr>
          <p:cNvPr id="13" name="9 Rectángulo redondeado">
            <a:extLst>
              <a:ext uri="{FF2B5EF4-FFF2-40B4-BE49-F238E27FC236}">
                <a16:creationId xmlns:a16="http://schemas.microsoft.com/office/drawing/2014/main" id="{3044B767-E3C5-81E2-F72F-10A8B4202C9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Ejercicio tarea depreciación &amp; valor neto</a:t>
            </a:r>
            <a:endParaRPr lang="es-MX" altLang="es-CL" sz="2000" b="1" i="1" dirty="0">
              <a:solidFill>
                <a:schemeClr val="tx1"/>
              </a:solidFill>
              <a:latin typeface="Georgia" panose="02040502050405020303" pitchFamily="18" charset="0"/>
              <a:cs typeface="Arial" panose="020B0604020202020204" pitchFamily="34" charset="0"/>
            </a:endParaRPr>
          </a:p>
        </p:txBody>
      </p:sp>
      <p:sp>
        <p:nvSpPr>
          <p:cNvPr id="10" name="Shape 1945">
            <a:extLst>
              <a:ext uri="{FF2B5EF4-FFF2-40B4-BE49-F238E27FC236}">
                <a16:creationId xmlns:a16="http://schemas.microsoft.com/office/drawing/2014/main" id="{9154E64F-5CC4-6B55-CA74-F4DDBF982A71}"/>
              </a:ext>
            </a:extLst>
          </p:cNvPr>
          <p:cNvSpPr/>
          <p:nvPr/>
        </p:nvSpPr>
        <p:spPr>
          <a:xfrm>
            <a:off x="5021887" y="2149034"/>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26 años</a:t>
            </a:r>
            <a:endParaRPr sz="1500" dirty="0">
              <a:solidFill>
                <a:srgbClr val="FF0000"/>
              </a:solidFill>
              <a:latin typeface="Georgia" panose="02040502050405020303" pitchFamily="18" charset="0"/>
              <a:ea typeface="Roboto Light"/>
              <a:cs typeface="Roboto Light"/>
              <a:sym typeface="Roboto Light"/>
            </a:endParaRPr>
          </a:p>
        </p:txBody>
      </p:sp>
      <p:sp>
        <p:nvSpPr>
          <p:cNvPr id="11" name="Shape 1945">
            <a:extLst>
              <a:ext uri="{FF2B5EF4-FFF2-40B4-BE49-F238E27FC236}">
                <a16:creationId xmlns:a16="http://schemas.microsoft.com/office/drawing/2014/main" id="{FC5B2D00-4E98-D55F-38D1-4A937553BD89}"/>
              </a:ext>
            </a:extLst>
          </p:cNvPr>
          <p:cNvSpPr/>
          <p:nvPr/>
        </p:nvSpPr>
        <p:spPr>
          <a:xfrm>
            <a:off x="6830430" y="2113177"/>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4" name="Shape 1945">
            <a:extLst>
              <a:ext uri="{FF2B5EF4-FFF2-40B4-BE49-F238E27FC236}">
                <a16:creationId xmlns:a16="http://schemas.microsoft.com/office/drawing/2014/main" id="{FB1540C6-8958-4022-B82E-02D896A02646}"/>
              </a:ext>
            </a:extLst>
          </p:cNvPr>
          <p:cNvSpPr/>
          <p:nvPr/>
        </p:nvSpPr>
        <p:spPr>
          <a:xfrm>
            <a:off x="8259186" y="2133148"/>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8 años</a:t>
            </a:r>
            <a:endParaRPr sz="1500" dirty="0">
              <a:solidFill>
                <a:srgbClr val="FF0000"/>
              </a:solidFill>
              <a:latin typeface="Georgia" panose="02040502050405020303" pitchFamily="18" charset="0"/>
              <a:ea typeface="Roboto Light"/>
              <a:cs typeface="Roboto Light"/>
              <a:sym typeface="Roboto Light"/>
            </a:endParaRPr>
          </a:p>
        </p:txBody>
      </p:sp>
      <p:sp>
        <p:nvSpPr>
          <p:cNvPr id="16" name="Shape 1945">
            <a:extLst>
              <a:ext uri="{FF2B5EF4-FFF2-40B4-BE49-F238E27FC236}">
                <a16:creationId xmlns:a16="http://schemas.microsoft.com/office/drawing/2014/main" id="{0BE63C40-94E5-A8C7-C7B3-AC8189178B90}"/>
              </a:ext>
            </a:extLst>
          </p:cNvPr>
          <p:cNvSpPr/>
          <p:nvPr/>
        </p:nvSpPr>
        <p:spPr>
          <a:xfrm>
            <a:off x="3199946" y="2556958"/>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7" name="Shape 1945">
            <a:extLst>
              <a:ext uri="{FF2B5EF4-FFF2-40B4-BE49-F238E27FC236}">
                <a16:creationId xmlns:a16="http://schemas.microsoft.com/office/drawing/2014/main" id="{5AA29071-0C21-1377-21CF-507F9D5CE6BB}"/>
              </a:ext>
            </a:extLst>
          </p:cNvPr>
          <p:cNvSpPr/>
          <p:nvPr/>
        </p:nvSpPr>
        <p:spPr>
          <a:xfrm>
            <a:off x="4923897" y="2562892"/>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8" name="Shape 1945">
            <a:extLst>
              <a:ext uri="{FF2B5EF4-FFF2-40B4-BE49-F238E27FC236}">
                <a16:creationId xmlns:a16="http://schemas.microsoft.com/office/drawing/2014/main" id="{E361B80C-82C9-5945-CC0A-E00A462191DA}"/>
              </a:ext>
            </a:extLst>
          </p:cNvPr>
          <p:cNvSpPr/>
          <p:nvPr/>
        </p:nvSpPr>
        <p:spPr>
          <a:xfrm>
            <a:off x="6570153" y="2562007"/>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9" name="Shape 1945">
            <a:extLst>
              <a:ext uri="{FF2B5EF4-FFF2-40B4-BE49-F238E27FC236}">
                <a16:creationId xmlns:a16="http://schemas.microsoft.com/office/drawing/2014/main" id="{C193F45E-E337-2373-5C37-6A353BC511D2}"/>
              </a:ext>
            </a:extLst>
          </p:cNvPr>
          <p:cNvSpPr/>
          <p:nvPr/>
        </p:nvSpPr>
        <p:spPr>
          <a:xfrm>
            <a:off x="8259186" y="2523001"/>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20" name="Shape 1945">
            <a:extLst>
              <a:ext uri="{FF2B5EF4-FFF2-40B4-BE49-F238E27FC236}">
                <a16:creationId xmlns:a16="http://schemas.microsoft.com/office/drawing/2014/main" id="{21F491C8-6EEA-737F-1149-753378B1E48F}"/>
              </a:ext>
            </a:extLst>
          </p:cNvPr>
          <p:cNvSpPr/>
          <p:nvPr/>
        </p:nvSpPr>
        <p:spPr>
          <a:xfrm>
            <a:off x="10207059" y="257210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30.000.000</a:t>
            </a:r>
            <a:endParaRPr sz="1500" dirty="0">
              <a:solidFill>
                <a:srgbClr val="FF0000"/>
              </a:solidFill>
              <a:latin typeface="Georgia" panose="02040502050405020303" pitchFamily="18" charset="0"/>
              <a:ea typeface="Roboto Light"/>
              <a:cs typeface="Roboto Light"/>
              <a:sym typeface="Roboto Light"/>
            </a:endParaRPr>
          </a:p>
        </p:txBody>
      </p:sp>
      <p:sp>
        <p:nvSpPr>
          <p:cNvPr id="24" name="Shape 1945">
            <a:extLst>
              <a:ext uri="{FF2B5EF4-FFF2-40B4-BE49-F238E27FC236}">
                <a16:creationId xmlns:a16="http://schemas.microsoft.com/office/drawing/2014/main" id="{796D7339-5047-6523-FB8F-7BA27095A9F9}"/>
              </a:ext>
            </a:extLst>
          </p:cNvPr>
          <p:cNvSpPr/>
          <p:nvPr/>
        </p:nvSpPr>
        <p:spPr>
          <a:xfrm>
            <a:off x="3313495" y="315421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43FD5C2B-3081-E81D-5685-2B79B30051F3}"/>
              </a:ext>
            </a:extLst>
          </p:cNvPr>
          <p:cNvSpPr/>
          <p:nvPr/>
        </p:nvSpPr>
        <p:spPr>
          <a:xfrm>
            <a:off x="4971286" y="3131234"/>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7" name="Shape 1945">
            <a:extLst>
              <a:ext uri="{FF2B5EF4-FFF2-40B4-BE49-F238E27FC236}">
                <a16:creationId xmlns:a16="http://schemas.microsoft.com/office/drawing/2014/main" id="{14AEF32D-2A9D-5BCF-20F6-0653F2038DEA}"/>
              </a:ext>
            </a:extLst>
          </p:cNvPr>
          <p:cNvSpPr/>
          <p:nvPr/>
        </p:nvSpPr>
        <p:spPr>
          <a:xfrm>
            <a:off x="6629077" y="3144365"/>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8" name="Shape 1945">
            <a:extLst>
              <a:ext uri="{FF2B5EF4-FFF2-40B4-BE49-F238E27FC236}">
                <a16:creationId xmlns:a16="http://schemas.microsoft.com/office/drawing/2014/main" id="{6A9AE9E1-5394-5CF4-BF4F-B4E5794906CF}"/>
              </a:ext>
            </a:extLst>
          </p:cNvPr>
          <p:cNvSpPr/>
          <p:nvPr/>
        </p:nvSpPr>
        <p:spPr>
          <a:xfrm>
            <a:off x="8251695" y="3151205"/>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0" name="Shape 1945">
            <a:extLst>
              <a:ext uri="{FF2B5EF4-FFF2-40B4-BE49-F238E27FC236}">
                <a16:creationId xmlns:a16="http://schemas.microsoft.com/office/drawing/2014/main" id="{955C6809-01B9-434F-8D2C-C5660FB76138}"/>
              </a:ext>
            </a:extLst>
          </p:cNvPr>
          <p:cNvSpPr/>
          <p:nvPr/>
        </p:nvSpPr>
        <p:spPr>
          <a:xfrm>
            <a:off x="3185637" y="3552308"/>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6.750.000</a:t>
            </a:r>
            <a:endParaRPr sz="1500" dirty="0">
              <a:solidFill>
                <a:srgbClr val="0000FF"/>
              </a:solidFill>
              <a:latin typeface="Georgia" panose="02040502050405020303" pitchFamily="18" charset="0"/>
              <a:ea typeface="Roboto Light"/>
              <a:cs typeface="Roboto Light"/>
              <a:sym typeface="Roboto Light"/>
            </a:endParaRPr>
          </a:p>
        </p:txBody>
      </p:sp>
      <p:sp>
        <p:nvSpPr>
          <p:cNvPr id="31" name="Shape 1945">
            <a:extLst>
              <a:ext uri="{FF2B5EF4-FFF2-40B4-BE49-F238E27FC236}">
                <a16:creationId xmlns:a16="http://schemas.microsoft.com/office/drawing/2014/main" id="{30ADF4F7-DE35-A88E-843B-16B6316255A3}"/>
              </a:ext>
            </a:extLst>
          </p:cNvPr>
          <p:cNvSpPr/>
          <p:nvPr/>
        </p:nvSpPr>
        <p:spPr>
          <a:xfrm>
            <a:off x="4934537" y="3558125"/>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6.750.000</a:t>
            </a:r>
            <a:endParaRPr sz="1500" dirty="0">
              <a:solidFill>
                <a:srgbClr val="0000FF"/>
              </a:solidFill>
              <a:latin typeface="Georgia" panose="02040502050405020303" pitchFamily="18" charset="0"/>
              <a:ea typeface="Roboto Light"/>
              <a:cs typeface="Roboto Light"/>
              <a:sym typeface="Roboto Light"/>
            </a:endParaRPr>
          </a:p>
        </p:txBody>
      </p:sp>
      <p:sp>
        <p:nvSpPr>
          <p:cNvPr id="32" name="Shape 1945">
            <a:extLst>
              <a:ext uri="{FF2B5EF4-FFF2-40B4-BE49-F238E27FC236}">
                <a16:creationId xmlns:a16="http://schemas.microsoft.com/office/drawing/2014/main" id="{5C14304F-AF1A-BD55-1D87-D64E2BF525D2}"/>
              </a:ext>
            </a:extLst>
          </p:cNvPr>
          <p:cNvSpPr/>
          <p:nvPr/>
        </p:nvSpPr>
        <p:spPr>
          <a:xfrm>
            <a:off x="6610939" y="357227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3" name="Shape 1945">
            <a:extLst>
              <a:ext uri="{FF2B5EF4-FFF2-40B4-BE49-F238E27FC236}">
                <a16:creationId xmlns:a16="http://schemas.microsoft.com/office/drawing/2014/main" id="{DEBB3549-9A30-6FFE-4916-4AB6A34A9B87}"/>
              </a:ext>
            </a:extLst>
          </p:cNvPr>
          <p:cNvSpPr/>
          <p:nvPr/>
        </p:nvSpPr>
        <p:spPr>
          <a:xfrm>
            <a:off x="8281740" y="3558124"/>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4" name="Shape 1945">
            <a:extLst>
              <a:ext uri="{FF2B5EF4-FFF2-40B4-BE49-F238E27FC236}">
                <a16:creationId xmlns:a16="http://schemas.microsoft.com/office/drawing/2014/main" id="{CF71D1DA-A5CC-CF78-068A-7506D6BDC4FC}"/>
              </a:ext>
            </a:extLst>
          </p:cNvPr>
          <p:cNvSpPr/>
          <p:nvPr/>
        </p:nvSpPr>
        <p:spPr>
          <a:xfrm>
            <a:off x="10190039" y="3568234"/>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5" name="Shape 1945">
            <a:extLst>
              <a:ext uri="{FF2B5EF4-FFF2-40B4-BE49-F238E27FC236}">
                <a16:creationId xmlns:a16="http://schemas.microsoft.com/office/drawing/2014/main" id="{425E1742-E444-6B31-EC3D-5294803BFF65}"/>
              </a:ext>
            </a:extLst>
          </p:cNvPr>
          <p:cNvSpPr/>
          <p:nvPr/>
        </p:nvSpPr>
        <p:spPr>
          <a:xfrm>
            <a:off x="3215517" y="403402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156.750.000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0A4AB0FC-8F98-1E8E-7E8F-8FCE2F19A82B}"/>
              </a:ext>
            </a:extLst>
          </p:cNvPr>
          <p:cNvSpPr/>
          <p:nvPr/>
        </p:nvSpPr>
        <p:spPr>
          <a:xfrm>
            <a:off x="4808097" y="400804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156.750.000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Shape 1945">
            <a:extLst>
              <a:ext uri="{FF2B5EF4-FFF2-40B4-BE49-F238E27FC236}">
                <a16:creationId xmlns:a16="http://schemas.microsoft.com/office/drawing/2014/main" id="{FE948E40-7698-0CC4-57E3-E1662AA954E4}"/>
              </a:ext>
            </a:extLst>
          </p:cNvPr>
          <p:cNvSpPr/>
          <p:nvPr/>
        </p:nvSpPr>
        <p:spPr>
          <a:xfrm>
            <a:off x="6587035" y="4023047"/>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150.000.000</a:t>
            </a:r>
            <a:endParaRPr sz="15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34D90EF9-E93B-F7BC-77BC-26428AD4F59F}"/>
              </a:ext>
            </a:extLst>
          </p:cNvPr>
          <p:cNvSpPr/>
          <p:nvPr/>
        </p:nvSpPr>
        <p:spPr>
          <a:xfrm>
            <a:off x="8278951" y="404551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150.000.000</a:t>
            </a:r>
            <a:endParaRPr sz="15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19C03CC3-7B64-AC91-0CCF-E5B1236892A2}"/>
              </a:ext>
            </a:extLst>
          </p:cNvPr>
          <p:cNvSpPr/>
          <p:nvPr/>
        </p:nvSpPr>
        <p:spPr>
          <a:xfrm>
            <a:off x="10183155" y="403403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220.000.000</a:t>
            </a:r>
            <a:endParaRPr sz="1500" dirty="0">
              <a:solidFill>
                <a:srgbClr val="0000FF"/>
              </a:solidFill>
              <a:latin typeface="Georgia" panose="02040502050405020303" pitchFamily="18" charset="0"/>
              <a:ea typeface="Roboto Light"/>
              <a:cs typeface="Roboto Light"/>
              <a:sym typeface="Roboto Light"/>
            </a:endParaRPr>
          </a:p>
        </p:txBody>
      </p:sp>
      <p:sp>
        <p:nvSpPr>
          <p:cNvPr id="67" name="Shape 1945">
            <a:extLst>
              <a:ext uri="{FF2B5EF4-FFF2-40B4-BE49-F238E27FC236}">
                <a16:creationId xmlns:a16="http://schemas.microsoft.com/office/drawing/2014/main" id="{4355A1E7-1BDF-1ABD-7A51-4F5C36442908}"/>
              </a:ext>
            </a:extLst>
          </p:cNvPr>
          <p:cNvSpPr/>
          <p:nvPr/>
        </p:nvSpPr>
        <p:spPr>
          <a:xfrm>
            <a:off x="3371025" y="511406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1.959.375</a:t>
            </a:r>
            <a:endParaRPr sz="1500" dirty="0">
              <a:solidFill>
                <a:srgbClr val="FF0000"/>
              </a:solidFill>
              <a:latin typeface="Georgia" panose="02040502050405020303" pitchFamily="18" charset="0"/>
              <a:ea typeface="Roboto Light"/>
              <a:cs typeface="Roboto Light"/>
              <a:sym typeface="Roboto Light"/>
            </a:endParaRPr>
          </a:p>
        </p:txBody>
      </p:sp>
      <p:sp>
        <p:nvSpPr>
          <p:cNvPr id="68" name="Shape 1945">
            <a:extLst>
              <a:ext uri="{FF2B5EF4-FFF2-40B4-BE49-F238E27FC236}">
                <a16:creationId xmlns:a16="http://schemas.microsoft.com/office/drawing/2014/main" id="{005CEC90-34F8-EA58-8171-D3B0580F2648}"/>
              </a:ext>
            </a:extLst>
          </p:cNvPr>
          <p:cNvSpPr/>
          <p:nvPr/>
        </p:nvSpPr>
        <p:spPr>
          <a:xfrm>
            <a:off x="5082573" y="511406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6.028.846</a:t>
            </a:r>
            <a:endParaRPr sz="1500" dirty="0">
              <a:solidFill>
                <a:srgbClr val="FF0000"/>
              </a:solidFill>
              <a:latin typeface="Georgia" panose="02040502050405020303" pitchFamily="18" charset="0"/>
              <a:ea typeface="Roboto Light"/>
              <a:cs typeface="Roboto Light"/>
              <a:sym typeface="Roboto Light"/>
            </a:endParaRPr>
          </a:p>
        </p:txBody>
      </p:sp>
      <p:sp>
        <p:nvSpPr>
          <p:cNvPr id="69" name="Shape 1945">
            <a:extLst>
              <a:ext uri="{FF2B5EF4-FFF2-40B4-BE49-F238E27FC236}">
                <a16:creationId xmlns:a16="http://schemas.microsoft.com/office/drawing/2014/main" id="{619B2141-A585-11D4-6C07-F71331194290}"/>
              </a:ext>
            </a:extLst>
          </p:cNvPr>
          <p:cNvSpPr/>
          <p:nvPr/>
        </p:nvSpPr>
        <p:spPr>
          <a:xfrm>
            <a:off x="6632755" y="511406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25.000.000</a:t>
            </a:r>
            <a:endParaRPr sz="1500" dirty="0">
              <a:solidFill>
                <a:srgbClr val="FF0000"/>
              </a:solidFill>
              <a:latin typeface="Georgia" panose="02040502050405020303" pitchFamily="18" charset="0"/>
              <a:ea typeface="Roboto Light"/>
              <a:cs typeface="Roboto Light"/>
              <a:sym typeface="Roboto Light"/>
            </a:endParaRPr>
          </a:p>
        </p:txBody>
      </p:sp>
      <p:sp>
        <p:nvSpPr>
          <p:cNvPr id="70" name="Shape 1945">
            <a:extLst>
              <a:ext uri="{FF2B5EF4-FFF2-40B4-BE49-F238E27FC236}">
                <a16:creationId xmlns:a16="http://schemas.microsoft.com/office/drawing/2014/main" id="{97ED5B7C-FEA4-A712-9595-99046F0EA34A}"/>
              </a:ext>
            </a:extLst>
          </p:cNvPr>
          <p:cNvSpPr/>
          <p:nvPr/>
        </p:nvSpPr>
        <p:spPr>
          <a:xfrm>
            <a:off x="8354718" y="510324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18.750.000</a:t>
            </a:r>
            <a:endParaRPr sz="1500" dirty="0">
              <a:solidFill>
                <a:srgbClr val="FF0000"/>
              </a:solidFill>
              <a:latin typeface="Georgia" panose="02040502050405020303" pitchFamily="18" charset="0"/>
              <a:ea typeface="Roboto Light"/>
              <a:cs typeface="Roboto Light"/>
              <a:sym typeface="Roboto Light"/>
            </a:endParaRPr>
          </a:p>
        </p:txBody>
      </p:sp>
      <p:sp>
        <p:nvSpPr>
          <p:cNvPr id="71" name="Shape 1945">
            <a:extLst>
              <a:ext uri="{FF2B5EF4-FFF2-40B4-BE49-F238E27FC236}">
                <a16:creationId xmlns:a16="http://schemas.microsoft.com/office/drawing/2014/main" id="{6D9F6A35-FA9F-4ACF-C96F-C2F1C161C268}"/>
              </a:ext>
            </a:extLst>
          </p:cNvPr>
          <p:cNvSpPr/>
          <p:nvPr/>
        </p:nvSpPr>
        <p:spPr>
          <a:xfrm>
            <a:off x="10183155" y="5097079"/>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2.375.000</a:t>
            </a:r>
            <a:endParaRPr sz="1500" dirty="0">
              <a:solidFill>
                <a:srgbClr val="FF0000"/>
              </a:solidFill>
              <a:latin typeface="Georgia" panose="02040502050405020303" pitchFamily="18" charset="0"/>
              <a:ea typeface="Roboto Light"/>
              <a:cs typeface="Roboto Light"/>
              <a:sym typeface="Roboto Light"/>
            </a:endParaRPr>
          </a:p>
        </p:txBody>
      </p:sp>
      <p:sp>
        <p:nvSpPr>
          <p:cNvPr id="72" name="Shape 1945">
            <a:extLst>
              <a:ext uri="{FF2B5EF4-FFF2-40B4-BE49-F238E27FC236}">
                <a16:creationId xmlns:a16="http://schemas.microsoft.com/office/drawing/2014/main" id="{B1056520-F1C8-4A2E-D33B-EC5EA4FE9813}"/>
              </a:ext>
            </a:extLst>
          </p:cNvPr>
          <p:cNvSpPr/>
          <p:nvPr/>
        </p:nvSpPr>
        <p:spPr>
          <a:xfrm>
            <a:off x="3321385" y="569326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154.790.625</a:t>
            </a:r>
            <a:endParaRPr sz="1500" dirty="0">
              <a:solidFill>
                <a:srgbClr val="0000FF"/>
              </a:solidFill>
              <a:latin typeface="Georgia" panose="02040502050405020303" pitchFamily="18" charset="0"/>
              <a:ea typeface="Roboto Light"/>
              <a:cs typeface="Roboto Light"/>
              <a:sym typeface="Roboto Light"/>
            </a:endParaRPr>
          </a:p>
        </p:txBody>
      </p:sp>
      <p:sp>
        <p:nvSpPr>
          <p:cNvPr id="73" name="Shape 1945">
            <a:extLst>
              <a:ext uri="{FF2B5EF4-FFF2-40B4-BE49-F238E27FC236}">
                <a16:creationId xmlns:a16="http://schemas.microsoft.com/office/drawing/2014/main" id="{8DD2EA98-8E47-F6CC-CB2F-8102457E85CB}"/>
              </a:ext>
            </a:extLst>
          </p:cNvPr>
          <p:cNvSpPr/>
          <p:nvPr/>
        </p:nvSpPr>
        <p:spPr>
          <a:xfrm>
            <a:off x="4944003" y="5704952"/>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150.721.154</a:t>
            </a:r>
            <a:endParaRPr sz="1500" dirty="0">
              <a:solidFill>
                <a:srgbClr val="0000FF"/>
              </a:solidFill>
              <a:latin typeface="Georgia" panose="02040502050405020303" pitchFamily="18" charset="0"/>
              <a:ea typeface="Roboto Light"/>
              <a:cs typeface="Roboto Light"/>
              <a:sym typeface="Roboto Light"/>
            </a:endParaRPr>
          </a:p>
        </p:txBody>
      </p:sp>
      <p:sp>
        <p:nvSpPr>
          <p:cNvPr id="74" name="Shape 1945">
            <a:extLst>
              <a:ext uri="{FF2B5EF4-FFF2-40B4-BE49-F238E27FC236}">
                <a16:creationId xmlns:a16="http://schemas.microsoft.com/office/drawing/2014/main" id="{BDE7ECC7-FEC9-59AF-C9AA-3EAE131BD83A}"/>
              </a:ext>
            </a:extLst>
          </p:cNvPr>
          <p:cNvSpPr/>
          <p:nvPr/>
        </p:nvSpPr>
        <p:spPr>
          <a:xfrm>
            <a:off x="6537395" y="5704952"/>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125.000.000</a:t>
            </a:r>
            <a:endParaRPr sz="1500" dirty="0">
              <a:solidFill>
                <a:srgbClr val="0000FF"/>
              </a:solidFill>
              <a:latin typeface="Georgia" panose="02040502050405020303" pitchFamily="18" charset="0"/>
              <a:ea typeface="Roboto Light"/>
              <a:cs typeface="Roboto Light"/>
              <a:sym typeface="Roboto Light"/>
            </a:endParaRPr>
          </a:p>
        </p:txBody>
      </p:sp>
      <p:sp>
        <p:nvSpPr>
          <p:cNvPr id="75" name="Shape 1945">
            <a:extLst>
              <a:ext uri="{FF2B5EF4-FFF2-40B4-BE49-F238E27FC236}">
                <a16:creationId xmlns:a16="http://schemas.microsoft.com/office/drawing/2014/main" id="{19FB7B72-3542-84EC-454B-8DEC2373E9AA}"/>
              </a:ext>
            </a:extLst>
          </p:cNvPr>
          <p:cNvSpPr/>
          <p:nvPr/>
        </p:nvSpPr>
        <p:spPr>
          <a:xfrm>
            <a:off x="8312780" y="5724923"/>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131.250.000</a:t>
            </a:r>
            <a:endParaRPr sz="1500" dirty="0">
              <a:solidFill>
                <a:srgbClr val="0000FF"/>
              </a:solidFill>
              <a:latin typeface="Georgia" panose="02040502050405020303" pitchFamily="18" charset="0"/>
              <a:ea typeface="Roboto Light"/>
              <a:cs typeface="Roboto Light"/>
              <a:sym typeface="Roboto Light"/>
            </a:endParaRPr>
          </a:p>
        </p:txBody>
      </p:sp>
      <p:sp>
        <p:nvSpPr>
          <p:cNvPr id="76" name="Shape 1945">
            <a:extLst>
              <a:ext uri="{FF2B5EF4-FFF2-40B4-BE49-F238E27FC236}">
                <a16:creationId xmlns:a16="http://schemas.microsoft.com/office/drawing/2014/main" id="{1E21A662-333E-97C6-F993-E833A9BA2989}"/>
              </a:ext>
            </a:extLst>
          </p:cNvPr>
          <p:cNvSpPr/>
          <p:nvPr/>
        </p:nvSpPr>
        <p:spPr>
          <a:xfrm>
            <a:off x="10172111" y="5710631"/>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217.625.000</a:t>
            </a:r>
            <a:endParaRPr sz="1500" dirty="0">
              <a:solidFill>
                <a:srgbClr val="0000FF"/>
              </a:solidFill>
              <a:latin typeface="Georgia" panose="02040502050405020303" pitchFamily="18" charset="0"/>
              <a:ea typeface="Roboto Light"/>
              <a:cs typeface="Roboto Light"/>
              <a:sym typeface="Roboto Light"/>
            </a:endParaRPr>
          </a:p>
        </p:txBody>
      </p:sp>
      <p:sp>
        <p:nvSpPr>
          <p:cNvPr id="2" name="Rectángulo 1">
            <a:extLst>
              <a:ext uri="{FF2B5EF4-FFF2-40B4-BE49-F238E27FC236}">
                <a16:creationId xmlns:a16="http://schemas.microsoft.com/office/drawing/2014/main" id="{376DB428-566B-2BA4-429F-C703612DFF1A}"/>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96AA0875-A34A-86E4-D29E-1DDDE90722E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8302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down)">
                                      <p:cBhvr>
                                        <p:cTn id="86" dur="5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down)">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down)">
                                      <p:cBhvr>
                                        <p:cTn id="101" dur="500"/>
                                        <p:tgtEl>
                                          <p:spTgt spid="38"/>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down)">
                                      <p:cBhvr>
                                        <p:cTn id="106" dur="5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wipe(down)">
                                      <p:cBhvr>
                                        <p:cTn id="111" dur="500"/>
                                        <p:tgtEl>
                                          <p:spTgt spid="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wipe(down)">
                                      <p:cBhvr>
                                        <p:cTn id="116" dur="500"/>
                                        <p:tgtEl>
                                          <p:spTgt spid="7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68"/>
                                        </p:tgtEl>
                                        <p:attrNameLst>
                                          <p:attrName>style.visibility</p:attrName>
                                        </p:attrNameLst>
                                      </p:cBhvr>
                                      <p:to>
                                        <p:strVal val="visible"/>
                                      </p:to>
                                    </p:set>
                                    <p:animEffect transition="in" filter="wipe(down)">
                                      <p:cBhvr>
                                        <p:cTn id="121" dur="500"/>
                                        <p:tgtEl>
                                          <p:spTgt spid="6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wipe(down)">
                                      <p:cBhvr>
                                        <p:cTn id="126" dur="500"/>
                                        <p:tgtEl>
                                          <p:spTgt spid="7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wipe(down)">
                                      <p:cBhvr>
                                        <p:cTn id="131" dur="500"/>
                                        <p:tgtEl>
                                          <p:spTgt spid="6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74"/>
                                        </p:tgtEl>
                                        <p:attrNameLst>
                                          <p:attrName>style.visibility</p:attrName>
                                        </p:attrNameLst>
                                      </p:cBhvr>
                                      <p:to>
                                        <p:strVal val="visible"/>
                                      </p:to>
                                    </p:set>
                                    <p:animEffect transition="in" filter="wipe(down)">
                                      <p:cBhvr>
                                        <p:cTn id="136" dur="500"/>
                                        <p:tgtEl>
                                          <p:spTgt spid="7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wipe(down)">
                                      <p:cBhvr>
                                        <p:cTn id="141" dur="500"/>
                                        <p:tgtEl>
                                          <p:spTgt spid="70"/>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75"/>
                                        </p:tgtEl>
                                        <p:attrNameLst>
                                          <p:attrName>style.visibility</p:attrName>
                                        </p:attrNameLst>
                                      </p:cBhvr>
                                      <p:to>
                                        <p:strVal val="visible"/>
                                      </p:to>
                                    </p:set>
                                    <p:animEffect transition="in" filter="wipe(down)">
                                      <p:cBhvr>
                                        <p:cTn id="146" dur="500"/>
                                        <p:tgtEl>
                                          <p:spTgt spid="75"/>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wipe(down)">
                                      <p:cBhvr>
                                        <p:cTn id="151" dur="500"/>
                                        <p:tgtEl>
                                          <p:spTgt spid="71"/>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76"/>
                                        </p:tgtEl>
                                        <p:attrNameLst>
                                          <p:attrName>style.visibility</p:attrName>
                                        </p:attrNameLst>
                                      </p:cBhvr>
                                      <p:to>
                                        <p:strVal val="visible"/>
                                      </p:to>
                                    </p:set>
                                    <p:animEffect transition="in" filter="wipe(down)">
                                      <p:cBhvr>
                                        <p:cTn id="1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14" grpId="0" animBg="1"/>
      <p:bldP spid="16" grpId="0" animBg="1"/>
      <p:bldP spid="17" grpId="0" animBg="1"/>
      <p:bldP spid="18" grpId="0" animBg="1"/>
      <p:bldP spid="19" grpId="0" animBg="1"/>
      <p:bldP spid="20" grpId="0" animBg="1"/>
      <p:bldP spid="24" grpId="0" animBg="1"/>
      <p:bldP spid="25"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Impuestos Diferidos – 5 pasos</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52" name="Shape 1653">
            <a:extLst>
              <a:ext uri="{FF2B5EF4-FFF2-40B4-BE49-F238E27FC236}">
                <a16:creationId xmlns:a16="http://schemas.microsoft.com/office/drawing/2014/main" id="{D4B2A445-30E7-4BE8-99A2-699692726F7E}"/>
              </a:ext>
            </a:extLst>
          </p:cNvPr>
          <p:cNvSpPr/>
          <p:nvPr/>
        </p:nvSpPr>
        <p:spPr>
          <a:xfrm flipH="1">
            <a:off x="6188961" y="1096890"/>
            <a:ext cx="3528392"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53" name="Shape 1654">
            <a:extLst>
              <a:ext uri="{FF2B5EF4-FFF2-40B4-BE49-F238E27FC236}">
                <a16:creationId xmlns:a16="http://schemas.microsoft.com/office/drawing/2014/main" id="{5E43A707-55CA-483B-B9D7-F10023FA8B1B}"/>
              </a:ext>
            </a:extLst>
          </p:cNvPr>
          <p:cNvSpPr/>
          <p:nvPr/>
        </p:nvSpPr>
        <p:spPr>
          <a:xfrm>
            <a:off x="1796473" y="1096890"/>
            <a:ext cx="3383725"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55" name="Shape 1656">
            <a:extLst>
              <a:ext uri="{FF2B5EF4-FFF2-40B4-BE49-F238E27FC236}">
                <a16:creationId xmlns:a16="http://schemas.microsoft.com/office/drawing/2014/main" id="{4336A3EF-8543-4B92-93BF-D18444476CA3}"/>
              </a:ext>
            </a:extLst>
          </p:cNvPr>
          <p:cNvSpPr/>
          <p:nvPr/>
        </p:nvSpPr>
        <p:spPr>
          <a:xfrm flipV="1">
            <a:off x="5684905" y="1104350"/>
            <a:ext cx="0" cy="684616"/>
          </a:xfrm>
          <a:prstGeom prst="line">
            <a:avLst/>
          </a:prstGeom>
          <a:ln w="38100">
            <a:solidFill/>
            <a:miter lim="400000"/>
          </a:ln>
        </p:spPr>
        <p:txBody>
          <a:bodyPr lIns="0" tIns="0" rIns="0" bIns="0" anchor="ctr"/>
          <a:lstStyle/>
          <a:p>
            <a:pPr lvl="0">
              <a:defRPr sz="3200"/>
            </a:pPr>
            <a:endParaRPr sz="1200"/>
          </a:p>
        </p:txBody>
      </p:sp>
      <p:sp>
        <p:nvSpPr>
          <p:cNvPr id="57" name="Shape 1668">
            <a:extLst>
              <a:ext uri="{FF2B5EF4-FFF2-40B4-BE49-F238E27FC236}">
                <a16:creationId xmlns:a16="http://schemas.microsoft.com/office/drawing/2014/main" id="{C9EACEEF-854E-4D13-AF42-7F073CEE98F9}"/>
              </a:ext>
            </a:extLst>
          </p:cNvPr>
          <p:cNvSpPr/>
          <p:nvPr/>
        </p:nvSpPr>
        <p:spPr>
          <a:xfrm>
            <a:off x="5020342" y="1103960"/>
            <a:ext cx="1385821" cy="0"/>
          </a:xfrm>
          <a:prstGeom prst="line">
            <a:avLst/>
          </a:prstGeom>
          <a:ln w="177800">
            <a:solidFill>
              <a:srgbClr val="DCDFE1"/>
            </a:solidFill>
            <a:miter lim="400000"/>
          </a:ln>
        </p:spPr>
        <p:txBody>
          <a:bodyPr lIns="0" tIns="0" rIns="0" bIns="0" anchor="ctr"/>
          <a:lstStyle/>
          <a:p>
            <a:pPr lvl="0">
              <a:defRPr sz="3200"/>
            </a:pPr>
            <a:endParaRPr sz="1200"/>
          </a:p>
        </p:txBody>
      </p:sp>
      <p:sp>
        <p:nvSpPr>
          <p:cNvPr id="59" name="Shape 1677">
            <a:extLst>
              <a:ext uri="{FF2B5EF4-FFF2-40B4-BE49-F238E27FC236}">
                <a16:creationId xmlns:a16="http://schemas.microsoft.com/office/drawing/2014/main" id="{2EF88619-80B9-4BFA-97BC-0774E4933B8C}"/>
              </a:ext>
            </a:extLst>
          </p:cNvPr>
          <p:cNvSpPr/>
          <p:nvPr/>
        </p:nvSpPr>
        <p:spPr>
          <a:xfrm>
            <a:off x="1291002" y="1810461"/>
            <a:ext cx="1081535"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1</a:t>
            </a:r>
            <a:endParaRPr sz="1400" b="1" dirty="0">
              <a:solidFill>
                <a:schemeClr val="bg1"/>
              </a:solidFill>
              <a:latin typeface="Georgia" panose="02040502050405020303" pitchFamily="18" charset="0"/>
            </a:endParaRPr>
          </a:p>
        </p:txBody>
      </p:sp>
      <p:sp>
        <p:nvSpPr>
          <p:cNvPr id="61" name="Shape 1686">
            <a:extLst>
              <a:ext uri="{FF2B5EF4-FFF2-40B4-BE49-F238E27FC236}">
                <a16:creationId xmlns:a16="http://schemas.microsoft.com/office/drawing/2014/main" id="{5C041742-799A-45B6-8A82-118BC24659F9}"/>
              </a:ext>
            </a:extLst>
          </p:cNvPr>
          <p:cNvSpPr/>
          <p:nvPr/>
        </p:nvSpPr>
        <p:spPr>
          <a:xfrm>
            <a:off x="9172125" y="1800899"/>
            <a:ext cx="1049284"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99FF"/>
          </a:solidFill>
          <a:ln w="76200" cap="flat">
            <a:solidFill>
              <a:srgbClr val="212830"/>
            </a:solidFill>
            <a:prstDash val="solid"/>
            <a:miter lim="400000"/>
          </a:ln>
          <a:effectLst/>
        </p:spPr>
        <p:txBody>
          <a:bodyPr wrap="square" lIns="0" tIns="0" rIns="0" bIns="0" numCol="1" anchor="ctr">
            <a:noAutofit/>
          </a:bodyPr>
          <a:lstStyle/>
          <a:p>
            <a:pPr marL="90488" lvl="0" algn="ctr">
              <a:defRPr sz="3200"/>
            </a:pPr>
            <a:r>
              <a:rPr lang="es-CL" sz="1500" b="1" dirty="0">
                <a:solidFill>
                  <a:schemeClr val="bg1"/>
                </a:solidFill>
                <a:latin typeface="Georgia" panose="02040502050405020303" pitchFamily="18" charset="0"/>
              </a:rPr>
              <a:t>5</a:t>
            </a:r>
          </a:p>
        </p:txBody>
      </p:sp>
      <p:sp>
        <p:nvSpPr>
          <p:cNvPr id="62" name="Shape 1674">
            <a:extLst>
              <a:ext uri="{FF2B5EF4-FFF2-40B4-BE49-F238E27FC236}">
                <a16:creationId xmlns:a16="http://schemas.microsoft.com/office/drawing/2014/main" id="{E8DEC807-5657-4866-AD7F-FEF1BFD55515}"/>
              </a:ext>
            </a:extLst>
          </p:cNvPr>
          <p:cNvSpPr/>
          <p:nvPr/>
        </p:nvSpPr>
        <p:spPr>
          <a:xfrm>
            <a:off x="5180849" y="1806451"/>
            <a:ext cx="1049283"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3</a:t>
            </a:r>
            <a:endParaRPr sz="1400" b="1" dirty="0">
              <a:solidFill>
                <a:schemeClr val="bg1"/>
              </a:solidFill>
              <a:latin typeface="Georgia" panose="02040502050405020303" pitchFamily="18" charset="0"/>
            </a:endParaRPr>
          </a:p>
        </p:txBody>
      </p:sp>
      <p:sp>
        <p:nvSpPr>
          <p:cNvPr id="63" name="Shape 1667">
            <a:extLst>
              <a:ext uri="{FF2B5EF4-FFF2-40B4-BE49-F238E27FC236}">
                <a16:creationId xmlns:a16="http://schemas.microsoft.com/office/drawing/2014/main" id="{66B0C78E-ACC7-46A8-BAB3-55EECCB4675E}"/>
              </a:ext>
            </a:extLst>
          </p:cNvPr>
          <p:cNvSpPr/>
          <p:nvPr/>
        </p:nvSpPr>
        <p:spPr>
          <a:xfrm flipH="1">
            <a:off x="5828921" y="1168898"/>
            <a:ext cx="1239713" cy="7321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88"/>
                </a:lnTo>
                <a:lnTo>
                  <a:pt x="0" y="13088"/>
                </a:lnTo>
                <a:lnTo>
                  <a:pt x="0" y="21600"/>
                </a:lnTo>
              </a:path>
            </a:pathLst>
          </a:custGeom>
          <a:ln w="38100">
            <a:solidFill/>
            <a:miter lim="400000"/>
          </a:ln>
        </p:spPr>
        <p:txBody>
          <a:bodyPr lIns="0" tIns="0" rIns="0" bIns="0" anchor="ctr"/>
          <a:lstStyle/>
          <a:p>
            <a:pPr lvl="0">
              <a:defRPr sz="3200"/>
            </a:pPr>
            <a:endParaRPr sz="1200"/>
          </a:p>
        </p:txBody>
      </p:sp>
      <p:sp>
        <p:nvSpPr>
          <p:cNvPr id="64" name="Shape 1655">
            <a:extLst>
              <a:ext uri="{FF2B5EF4-FFF2-40B4-BE49-F238E27FC236}">
                <a16:creationId xmlns:a16="http://schemas.microsoft.com/office/drawing/2014/main" id="{46E966FA-0D8F-4F77-B0A5-20A5DAB28DF5}"/>
              </a:ext>
            </a:extLst>
          </p:cNvPr>
          <p:cNvSpPr/>
          <p:nvPr/>
        </p:nvSpPr>
        <p:spPr>
          <a:xfrm>
            <a:off x="4301175" y="1174613"/>
            <a:ext cx="1239713" cy="7204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88"/>
                </a:lnTo>
                <a:lnTo>
                  <a:pt x="0" y="13088"/>
                </a:lnTo>
                <a:lnTo>
                  <a:pt x="0" y="21600"/>
                </a:lnTo>
              </a:path>
            </a:pathLst>
          </a:custGeom>
          <a:ln w="38100">
            <a:solidFill/>
            <a:miter lim="400000"/>
          </a:ln>
        </p:spPr>
        <p:txBody>
          <a:bodyPr lIns="0" tIns="0" rIns="0" bIns="0" anchor="ctr"/>
          <a:lstStyle/>
          <a:p>
            <a:pPr lvl="0">
              <a:defRPr sz="3200"/>
            </a:pPr>
            <a:endParaRPr sz="1200"/>
          </a:p>
        </p:txBody>
      </p:sp>
      <p:sp>
        <p:nvSpPr>
          <p:cNvPr id="65" name="Shape 1683">
            <a:extLst>
              <a:ext uri="{FF2B5EF4-FFF2-40B4-BE49-F238E27FC236}">
                <a16:creationId xmlns:a16="http://schemas.microsoft.com/office/drawing/2014/main" id="{AEA2FB5F-C7B7-4605-8C8D-2151E92CC8C0}"/>
              </a:ext>
            </a:extLst>
          </p:cNvPr>
          <p:cNvSpPr/>
          <p:nvPr/>
        </p:nvSpPr>
        <p:spPr>
          <a:xfrm>
            <a:off x="6615391" y="1837234"/>
            <a:ext cx="1013730"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4</a:t>
            </a:r>
            <a:endParaRPr sz="1400" b="1" dirty="0">
              <a:solidFill>
                <a:schemeClr val="bg1"/>
              </a:solidFill>
              <a:latin typeface="Georgia" panose="02040502050405020303" pitchFamily="18" charset="0"/>
            </a:endParaRPr>
          </a:p>
        </p:txBody>
      </p:sp>
      <p:sp>
        <p:nvSpPr>
          <p:cNvPr id="66" name="Shape 1674">
            <a:extLst>
              <a:ext uri="{FF2B5EF4-FFF2-40B4-BE49-F238E27FC236}">
                <a16:creationId xmlns:a16="http://schemas.microsoft.com/office/drawing/2014/main" id="{81D4B420-6800-49DC-81C3-D2299CC53C76}"/>
              </a:ext>
            </a:extLst>
          </p:cNvPr>
          <p:cNvSpPr/>
          <p:nvPr/>
        </p:nvSpPr>
        <p:spPr>
          <a:xfrm>
            <a:off x="3771526" y="1837235"/>
            <a:ext cx="1049282"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2</a:t>
            </a:r>
            <a:endParaRPr sz="1400" b="1" dirty="0">
              <a:solidFill>
                <a:schemeClr val="bg1"/>
              </a:solidFill>
              <a:latin typeface="Georgia" panose="02040502050405020303" pitchFamily="18" charset="0"/>
            </a:endParaRPr>
          </a:p>
        </p:txBody>
      </p:sp>
      <p:sp>
        <p:nvSpPr>
          <p:cNvPr id="67" name="Rectángulo 66">
            <a:extLst>
              <a:ext uri="{FF2B5EF4-FFF2-40B4-BE49-F238E27FC236}">
                <a16:creationId xmlns:a16="http://schemas.microsoft.com/office/drawing/2014/main" id="{EAF5EEE6-80B2-4B9E-968F-FE9AF0E4281E}"/>
              </a:ext>
            </a:extLst>
          </p:cNvPr>
          <p:cNvSpPr/>
          <p:nvPr/>
        </p:nvSpPr>
        <p:spPr>
          <a:xfrm>
            <a:off x="573796" y="2737335"/>
            <a:ext cx="2321993" cy="8539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los Conceptos Contables</a:t>
            </a:r>
          </a:p>
        </p:txBody>
      </p:sp>
      <p:sp>
        <p:nvSpPr>
          <p:cNvPr id="69" name="Rectángulo 68">
            <a:extLst>
              <a:ext uri="{FF2B5EF4-FFF2-40B4-BE49-F238E27FC236}">
                <a16:creationId xmlns:a16="http://schemas.microsoft.com/office/drawing/2014/main" id="{4CEDED20-4D69-42AF-861A-5347B80A5E19}"/>
              </a:ext>
            </a:extLst>
          </p:cNvPr>
          <p:cNvSpPr/>
          <p:nvPr/>
        </p:nvSpPr>
        <p:spPr>
          <a:xfrm>
            <a:off x="3029798" y="3616568"/>
            <a:ext cx="2532737" cy="7775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los montos financieros y tributarios</a:t>
            </a:r>
          </a:p>
        </p:txBody>
      </p:sp>
      <p:sp>
        <p:nvSpPr>
          <p:cNvPr id="70" name="Rectángulo 69">
            <a:extLst>
              <a:ext uri="{FF2B5EF4-FFF2-40B4-BE49-F238E27FC236}">
                <a16:creationId xmlns:a16="http://schemas.microsoft.com/office/drawing/2014/main" id="{605634E8-3D80-4F16-A338-0E80B036C684}"/>
              </a:ext>
            </a:extLst>
          </p:cNvPr>
          <p:cNvSpPr/>
          <p:nvPr/>
        </p:nvSpPr>
        <p:spPr>
          <a:xfrm>
            <a:off x="4633894" y="2933950"/>
            <a:ext cx="2150635" cy="581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si es activo o pasivo</a:t>
            </a:r>
          </a:p>
        </p:txBody>
      </p:sp>
      <p:sp>
        <p:nvSpPr>
          <p:cNvPr id="71" name="Rectángulo 70">
            <a:extLst>
              <a:ext uri="{FF2B5EF4-FFF2-40B4-BE49-F238E27FC236}">
                <a16:creationId xmlns:a16="http://schemas.microsoft.com/office/drawing/2014/main" id="{E33D1B45-BFC4-4033-B07A-EF964AF37EA8}"/>
              </a:ext>
            </a:extLst>
          </p:cNvPr>
          <p:cNvSpPr/>
          <p:nvPr/>
        </p:nvSpPr>
        <p:spPr>
          <a:xfrm>
            <a:off x="6263665" y="3544868"/>
            <a:ext cx="1769698" cy="6983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las Tasas vigentes de impuesto</a:t>
            </a:r>
          </a:p>
        </p:txBody>
      </p:sp>
      <p:sp>
        <p:nvSpPr>
          <p:cNvPr id="73" name="Rectángulo 72">
            <a:extLst>
              <a:ext uri="{FF2B5EF4-FFF2-40B4-BE49-F238E27FC236}">
                <a16:creationId xmlns:a16="http://schemas.microsoft.com/office/drawing/2014/main" id="{048A8980-542F-4E54-BE93-CF6B89E16635}"/>
              </a:ext>
            </a:extLst>
          </p:cNvPr>
          <p:cNvSpPr/>
          <p:nvPr/>
        </p:nvSpPr>
        <p:spPr>
          <a:xfrm>
            <a:off x="8202336" y="3109562"/>
            <a:ext cx="2939421" cy="812100"/>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si se debe reconocer una ganancia o pérdida</a:t>
            </a:r>
          </a:p>
        </p:txBody>
      </p:sp>
      <p:cxnSp>
        <p:nvCxnSpPr>
          <p:cNvPr id="74" name="Conector recto de flecha 73">
            <a:extLst>
              <a:ext uri="{FF2B5EF4-FFF2-40B4-BE49-F238E27FC236}">
                <a16:creationId xmlns:a16="http://schemas.microsoft.com/office/drawing/2014/main" id="{1AB03A20-33D9-4E98-9CB1-29A2B7FE7007}"/>
              </a:ext>
            </a:extLst>
          </p:cNvPr>
          <p:cNvCxnSpPr>
            <a:cxnSpLocks/>
          </p:cNvCxnSpPr>
          <p:nvPr/>
        </p:nvCxnSpPr>
        <p:spPr>
          <a:xfrm>
            <a:off x="1796473" y="2614817"/>
            <a:ext cx="0" cy="138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de flecha 75">
            <a:extLst>
              <a:ext uri="{FF2B5EF4-FFF2-40B4-BE49-F238E27FC236}">
                <a16:creationId xmlns:a16="http://schemas.microsoft.com/office/drawing/2014/main" id="{9685F397-E6E0-4488-B55E-C9194EE08A46}"/>
              </a:ext>
            </a:extLst>
          </p:cNvPr>
          <p:cNvCxnSpPr>
            <a:cxnSpLocks/>
          </p:cNvCxnSpPr>
          <p:nvPr/>
        </p:nvCxnSpPr>
        <p:spPr>
          <a:xfrm>
            <a:off x="4296167" y="2614817"/>
            <a:ext cx="0" cy="976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78E484EC-250C-4875-827D-0F0C4075F027}"/>
              </a:ext>
            </a:extLst>
          </p:cNvPr>
          <p:cNvCxnSpPr>
            <a:cxnSpLocks/>
          </p:cNvCxnSpPr>
          <p:nvPr/>
        </p:nvCxnSpPr>
        <p:spPr>
          <a:xfrm>
            <a:off x="5715780" y="2627456"/>
            <a:ext cx="0" cy="2624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17AC2ED6-DB74-4595-9FE2-FFF684B1BB1D}"/>
              </a:ext>
            </a:extLst>
          </p:cNvPr>
          <p:cNvCxnSpPr>
            <a:cxnSpLocks/>
          </p:cNvCxnSpPr>
          <p:nvPr/>
        </p:nvCxnSpPr>
        <p:spPr>
          <a:xfrm>
            <a:off x="9696767" y="2576013"/>
            <a:ext cx="0" cy="5195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BFEDC99C-C3C6-4F96-BCCD-513A3F2953E2}"/>
              </a:ext>
            </a:extLst>
          </p:cNvPr>
          <p:cNvCxnSpPr>
            <a:cxnSpLocks/>
          </p:cNvCxnSpPr>
          <p:nvPr/>
        </p:nvCxnSpPr>
        <p:spPr>
          <a:xfrm>
            <a:off x="7133588" y="2627456"/>
            <a:ext cx="1805" cy="87338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54F6CB42-DB17-3385-EE9B-5B0BF44783A6}"/>
              </a:ext>
            </a:extLst>
          </p:cNvPr>
          <p:cNvPicPr>
            <a:picLocks noChangeAspect="1"/>
          </p:cNvPicPr>
          <p:nvPr/>
        </p:nvPicPr>
        <p:blipFill>
          <a:blip r:embed="rId2"/>
          <a:stretch>
            <a:fillRect/>
          </a:stretch>
        </p:blipFill>
        <p:spPr>
          <a:xfrm>
            <a:off x="290820" y="4564420"/>
            <a:ext cx="11610359" cy="1463167"/>
          </a:xfrm>
          <a:prstGeom prst="rect">
            <a:avLst/>
          </a:prstGeom>
        </p:spPr>
      </p:pic>
      <p:sp>
        <p:nvSpPr>
          <p:cNvPr id="7" name="Rectángulo 6">
            <a:extLst>
              <a:ext uri="{FF2B5EF4-FFF2-40B4-BE49-F238E27FC236}">
                <a16:creationId xmlns:a16="http://schemas.microsoft.com/office/drawing/2014/main" id="{20A993B2-2CA0-2CBA-BD4A-143F9531F7EB}"/>
              </a:ext>
            </a:extLst>
          </p:cNvPr>
          <p:cNvSpPr/>
          <p:nvPr/>
        </p:nvSpPr>
        <p:spPr>
          <a:xfrm>
            <a:off x="665235" y="5199467"/>
            <a:ext cx="1874765" cy="5019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latin typeface="Georgia" panose="02040502050405020303" pitchFamily="18" charset="0"/>
              </a:rPr>
              <a:t>Edificios</a:t>
            </a:r>
          </a:p>
        </p:txBody>
      </p:sp>
      <p:sp>
        <p:nvSpPr>
          <p:cNvPr id="8" name="Rectángulo 7">
            <a:extLst>
              <a:ext uri="{FF2B5EF4-FFF2-40B4-BE49-F238E27FC236}">
                <a16:creationId xmlns:a16="http://schemas.microsoft.com/office/drawing/2014/main" id="{1DBB45BE-F80A-FD58-AAB4-D71580E4A762}"/>
              </a:ext>
            </a:extLst>
          </p:cNvPr>
          <p:cNvSpPr/>
          <p:nvPr/>
        </p:nvSpPr>
        <p:spPr>
          <a:xfrm>
            <a:off x="2777873" y="5221698"/>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sz="1800"/>
            </a:pPr>
            <a:r>
              <a:rPr lang="es-CL" sz="1200" b="1" dirty="0">
                <a:solidFill>
                  <a:schemeClr val="bg1"/>
                </a:solidFill>
                <a:latin typeface="Georgia" panose="02040502050405020303" pitchFamily="18" charset="0"/>
                <a:ea typeface="Roboto Light"/>
                <a:cs typeface="Roboto Light"/>
                <a:sym typeface="BebasNeueBold"/>
              </a:rPr>
              <a:t>217.625.000</a:t>
            </a:r>
            <a:endParaRPr lang="es-CL" sz="1200" dirty="0">
              <a:solidFill>
                <a:schemeClr val="bg1"/>
              </a:solidFill>
              <a:latin typeface="Georgia" panose="02040502050405020303" pitchFamily="18" charset="0"/>
              <a:ea typeface="Roboto Light"/>
              <a:cs typeface="Roboto Light"/>
              <a:sym typeface="Roboto Light"/>
            </a:endParaRPr>
          </a:p>
        </p:txBody>
      </p:sp>
      <p:sp>
        <p:nvSpPr>
          <p:cNvPr id="9" name="Rectángulo 8">
            <a:extLst>
              <a:ext uri="{FF2B5EF4-FFF2-40B4-BE49-F238E27FC236}">
                <a16:creationId xmlns:a16="http://schemas.microsoft.com/office/drawing/2014/main" id="{7048A893-0932-277B-AB40-C9E5F9C94E58}"/>
              </a:ext>
            </a:extLst>
          </p:cNvPr>
          <p:cNvSpPr/>
          <p:nvPr/>
        </p:nvSpPr>
        <p:spPr>
          <a:xfrm>
            <a:off x="4406750" y="5239992"/>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sz="1800"/>
            </a:pPr>
            <a:r>
              <a:rPr lang="es-CL" sz="1200" b="1" dirty="0">
                <a:solidFill>
                  <a:schemeClr val="bg1"/>
                </a:solidFill>
                <a:latin typeface="Georgia" panose="02040502050405020303" pitchFamily="18" charset="0"/>
                <a:ea typeface="Roboto Light"/>
                <a:cs typeface="Roboto Light"/>
                <a:sym typeface="BebasNeueBold"/>
              </a:rPr>
              <a:t>154.790.625</a:t>
            </a:r>
            <a:endParaRPr lang="es-CL" sz="1200" dirty="0">
              <a:solidFill>
                <a:schemeClr val="bg1"/>
              </a:solidFill>
              <a:latin typeface="Georgia" panose="02040502050405020303" pitchFamily="18" charset="0"/>
              <a:ea typeface="Roboto Light"/>
              <a:cs typeface="Roboto Light"/>
              <a:sym typeface="Roboto Light"/>
            </a:endParaRPr>
          </a:p>
        </p:txBody>
      </p:sp>
      <p:sp>
        <p:nvSpPr>
          <p:cNvPr id="10" name="Rectángulo 9">
            <a:extLst>
              <a:ext uri="{FF2B5EF4-FFF2-40B4-BE49-F238E27FC236}">
                <a16:creationId xmlns:a16="http://schemas.microsoft.com/office/drawing/2014/main" id="{50C14719-73E1-5BD6-E11D-A32A6BDAAB4C}"/>
              </a:ext>
            </a:extLst>
          </p:cNvPr>
          <p:cNvSpPr/>
          <p:nvPr/>
        </p:nvSpPr>
        <p:spPr>
          <a:xfrm>
            <a:off x="6095999" y="5231012"/>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1"/>
                </a:solidFill>
                <a:latin typeface="Georgia" panose="02040502050405020303" pitchFamily="18" charset="0"/>
              </a:rPr>
              <a:t>62.934.375</a:t>
            </a:r>
          </a:p>
        </p:txBody>
      </p:sp>
      <p:sp>
        <p:nvSpPr>
          <p:cNvPr id="11" name="Rectángulo 10">
            <a:extLst>
              <a:ext uri="{FF2B5EF4-FFF2-40B4-BE49-F238E27FC236}">
                <a16:creationId xmlns:a16="http://schemas.microsoft.com/office/drawing/2014/main" id="{06144D9D-20FD-C342-FD29-2E06F996D18B}"/>
              </a:ext>
            </a:extLst>
          </p:cNvPr>
          <p:cNvSpPr/>
          <p:nvPr/>
        </p:nvSpPr>
        <p:spPr>
          <a:xfrm>
            <a:off x="8392895" y="4116742"/>
            <a:ext cx="2532737" cy="4476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latin typeface="Georgia" panose="02040502050405020303" pitchFamily="18" charset="0"/>
              </a:rPr>
              <a:t>Depende del Régimen Tributario </a:t>
            </a:r>
            <a:r>
              <a:rPr lang="es-CL" sz="1200" b="1" dirty="0">
                <a:solidFill>
                  <a:schemeClr val="tx1"/>
                </a:solidFill>
                <a:latin typeface="Georgia" panose="02040502050405020303" pitchFamily="18" charset="0"/>
              </a:rPr>
              <a:t>(14ª </a:t>
            </a:r>
            <a:r>
              <a:rPr lang="es-CL" sz="1200" b="1" dirty="0">
                <a:latin typeface="Georgia" panose="02040502050405020303" pitchFamily="18" charset="0"/>
              </a:rPr>
              <a:t>-14 d3 o 14 d8)</a:t>
            </a:r>
          </a:p>
        </p:txBody>
      </p:sp>
      <p:sp>
        <p:nvSpPr>
          <p:cNvPr id="12" name="Rectángulo 11">
            <a:extLst>
              <a:ext uri="{FF2B5EF4-FFF2-40B4-BE49-F238E27FC236}">
                <a16:creationId xmlns:a16="http://schemas.microsoft.com/office/drawing/2014/main" id="{E6EA416D-BC0A-F414-5B5A-57076B82A580}"/>
              </a:ext>
            </a:extLst>
          </p:cNvPr>
          <p:cNvSpPr/>
          <p:nvPr/>
        </p:nvSpPr>
        <p:spPr>
          <a:xfrm>
            <a:off x="9640213" y="4719051"/>
            <a:ext cx="2109140" cy="124069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1419C8A8-BD51-9EDA-D266-14B209F28B40}"/>
              </a:ext>
            </a:extLst>
          </p:cNvPr>
          <p:cNvSpPr/>
          <p:nvPr/>
        </p:nvSpPr>
        <p:spPr>
          <a:xfrm>
            <a:off x="9817248" y="5235301"/>
            <a:ext cx="1660004" cy="466066"/>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1"/>
                </a:solidFill>
                <a:latin typeface="Georgia" panose="02040502050405020303" pitchFamily="18" charset="0"/>
              </a:rPr>
              <a:t>16.965.281</a:t>
            </a:r>
          </a:p>
        </p:txBody>
      </p:sp>
      <p:sp>
        <p:nvSpPr>
          <p:cNvPr id="2" name="Rectángulo 1">
            <a:extLst>
              <a:ext uri="{FF2B5EF4-FFF2-40B4-BE49-F238E27FC236}">
                <a16:creationId xmlns:a16="http://schemas.microsoft.com/office/drawing/2014/main" id="{B7559002-52C9-5EAC-F833-6229A27A0F2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F5A6E075-2687-E07C-C28E-0739CBA6F6F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590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ircle(in)">
                                      <p:cBhvr>
                                        <p:cTn id="12" dur="2000"/>
                                        <p:tgtEl>
                                          <p:spTgt spid="5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circle(in)">
                                      <p:cBhvr>
                                        <p:cTn id="15" dur="2000"/>
                                        <p:tgtEl>
                                          <p:spTgt spid="5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circle(in)">
                                      <p:cBhvr>
                                        <p:cTn id="18" dur="2000"/>
                                        <p:tgtEl>
                                          <p:spTgt spid="59"/>
                                        </p:tgtEl>
                                      </p:cBhvr>
                                    </p:animEffect>
                                  </p:childTnLst>
                                </p:cTn>
                              </p:par>
                              <p:par>
                                <p:cTn id="19" presetID="6" presetClass="entr" presetSubtype="16"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circle(in)">
                                      <p:cBhvr>
                                        <p:cTn id="21" dur="2000"/>
                                        <p:tgtEl>
                                          <p:spTgt spid="7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circle(in)">
                                      <p:cBhvr>
                                        <p:cTn id="24" dur="2000"/>
                                        <p:tgtEl>
                                          <p:spTgt spid="67"/>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1000"/>
                                        <p:tgtEl>
                                          <p:spTgt spid="55"/>
                                        </p:tgtEl>
                                      </p:cBhvr>
                                    </p:animEffect>
                                    <p:anim calcmode="lin" valueType="num">
                                      <p:cBhvr>
                                        <p:cTn id="70" dur="1000" fill="hold"/>
                                        <p:tgtEl>
                                          <p:spTgt spid="55"/>
                                        </p:tgtEl>
                                        <p:attrNameLst>
                                          <p:attrName>ppt_x</p:attrName>
                                        </p:attrNameLst>
                                      </p:cBhvr>
                                      <p:tavLst>
                                        <p:tav tm="0">
                                          <p:val>
                                            <p:strVal val="#ppt_x"/>
                                          </p:val>
                                        </p:tav>
                                        <p:tav tm="100000">
                                          <p:val>
                                            <p:strVal val="#ppt_x"/>
                                          </p:val>
                                        </p:tav>
                                      </p:tavLst>
                                    </p:anim>
                                    <p:anim calcmode="lin" valueType="num">
                                      <p:cBhvr>
                                        <p:cTn id="71" dur="1000" fill="hold"/>
                                        <p:tgtEl>
                                          <p:spTgt spid="5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1000"/>
                                        <p:tgtEl>
                                          <p:spTgt spid="62"/>
                                        </p:tgtEl>
                                      </p:cBhvr>
                                    </p:animEffect>
                                    <p:anim calcmode="lin" valueType="num">
                                      <p:cBhvr>
                                        <p:cTn id="75" dur="1000" fill="hold"/>
                                        <p:tgtEl>
                                          <p:spTgt spid="62"/>
                                        </p:tgtEl>
                                        <p:attrNameLst>
                                          <p:attrName>ppt_x</p:attrName>
                                        </p:attrNameLst>
                                      </p:cBhvr>
                                      <p:tavLst>
                                        <p:tav tm="0">
                                          <p:val>
                                            <p:strVal val="#ppt_x"/>
                                          </p:val>
                                        </p:tav>
                                        <p:tav tm="100000">
                                          <p:val>
                                            <p:strVal val="#ppt_x"/>
                                          </p:val>
                                        </p:tav>
                                      </p:tavLst>
                                    </p:anim>
                                    <p:anim calcmode="lin" valueType="num">
                                      <p:cBhvr>
                                        <p:cTn id="76" dur="1000" fill="hold"/>
                                        <p:tgtEl>
                                          <p:spTgt spid="6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1000"/>
                                        <p:tgtEl>
                                          <p:spTgt spid="77"/>
                                        </p:tgtEl>
                                      </p:cBhvr>
                                    </p:animEffect>
                                    <p:anim calcmode="lin" valueType="num">
                                      <p:cBhvr>
                                        <p:cTn id="80" dur="1000" fill="hold"/>
                                        <p:tgtEl>
                                          <p:spTgt spid="77"/>
                                        </p:tgtEl>
                                        <p:attrNameLst>
                                          <p:attrName>ppt_x</p:attrName>
                                        </p:attrNameLst>
                                      </p:cBhvr>
                                      <p:tavLst>
                                        <p:tav tm="0">
                                          <p:val>
                                            <p:strVal val="#ppt_x"/>
                                          </p:val>
                                        </p:tav>
                                        <p:tav tm="100000">
                                          <p:val>
                                            <p:strVal val="#ppt_x"/>
                                          </p:val>
                                        </p:tav>
                                      </p:tavLst>
                                    </p:anim>
                                    <p:anim calcmode="lin" valueType="num">
                                      <p:cBhvr>
                                        <p:cTn id="81" dur="1000" fill="hold"/>
                                        <p:tgtEl>
                                          <p:spTgt spid="7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1000"/>
                                        <p:tgtEl>
                                          <p:spTgt spid="70"/>
                                        </p:tgtEl>
                                      </p:cBhvr>
                                    </p:animEffect>
                                    <p:anim calcmode="lin" valueType="num">
                                      <p:cBhvr>
                                        <p:cTn id="85" dur="1000" fill="hold"/>
                                        <p:tgtEl>
                                          <p:spTgt spid="70"/>
                                        </p:tgtEl>
                                        <p:attrNameLst>
                                          <p:attrName>ppt_x</p:attrName>
                                        </p:attrNameLst>
                                      </p:cBhvr>
                                      <p:tavLst>
                                        <p:tav tm="0">
                                          <p:val>
                                            <p:strVal val="#ppt_x"/>
                                          </p:val>
                                        </p:tav>
                                        <p:tav tm="100000">
                                          <p:val>
                                            <p:strVal val="#ppt_x"/>
                                          </p:val>
                                        </p:tav>
                                      </p:tavLst>
                                    </p:anim>
                                    <p:anim calcmode="lin" valueType="num">
                                      <p:cBhvr>
                                        <p:cTn id="8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barn(inVertical)">
                                      <p:cBhvr>
                                        <p:cTn id="98" dur="500"/>
                                        <p:tgtEl>
                                          <p:spTgt spid="6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barn(inVertical)">
                                      <p:cBhvr>
                                        <p:cTn id="101" dur="500"/>
                                        <p:tgtEl>
                                          <p:spTgt spid="65"/>
                                        </p:tgtEl>
                                      </p:cBhvr>
                                    </p:animEffect>
                                  </p:childTnLst>
                                </p:cTn>
                              </p:par>
                              <p:par>
                                <p:cTn id="102" presetID="16" presetClass="entr" presetSubtype="21" fill="hold"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barn(inVertical)">
                                      <p:cBhvr>
                                        <p:cTn id="104" dur="500"/>
                                        <p:tgtEl>
                                          <p:spTgt spid="80"/>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barn(inVertical)">
                                      <p:cBhvr>
                                        <p:cTn id="107" dur="500"/>
                                        <p:tgtEl>
                                          <p:spTgt spid="7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down)">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randombar(horizontal)">
                                      <p:cBhvr>
                                        <p:cTn id="117" dur="500"/>
                                        <p:tgtEl>
                                          <p:spTgt spid="52"/>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par>
                                <p:cTn id="121" presetID="14" presetClass="entr" presetSubtype="10" fill="hold"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randombar(horizontal)">
                                      <p:cBhvr>
                                        <p:cTn id="123" dur="500"/>
                                        <p:tgtEl>
                                          <p:spTgt spid="78"/>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randombar(horizontal)">
                                      <p:cBhvr>
                                        <p:cTn id="126" dur="500"/>
                                        <p:tgtEl>
                                          <p:spTgt spid="73"/>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randombar(horizontal)">
                                      <p:cBhvr>
                                        <p:cTn id="1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2" grpId="0" animBg="1"/>
      <p:bldP spid="53" grpId="0" animBg="1"/>
      <p:bldP spid="55" grpId="0" animBg="1"/>
      <p:bldP spid="57" grpId="0" animBg="1"/>
      <p:bldP spid="59" grpId="0" animBg="1"/>
      <p:bldP spid="61" grpId="0" animBg="1"/>
      <p:bldP spid="62" grpId="0" animBg="1"/>
      <p:bldP spid="63" grpId="0" animBg="1"/>
      <p:bldP spid="64" grpId="0" animBg="1"/>
      <p:bldP spid="65" grpId="0" animBg="1"/>
      <p:bldP spid="66" grpId="0" animBg="1"/>
      <p:bldP spid="67" grpId="0" animBg="1"/>
      <p:bldP spid="69" grpId="0" animBg="1"/>
      <p:bldP spid="70" grpId="0" animBg="1"/>
      <p:bldP spid="71" grpId="0" animBg="1"/>
      <p:bldP spid="73" grpId="0" animBg="1"/>
      <p:bldP spid="7" grpId="0" animBg="1"/>
      <p:bldP spid="8" grpId="0" animBg="1"/>
      <p:bldP spid="9" grpId="0" animBg="1"/>
      <p:bldP spid="10" grpId="0" animBg="1"/>
      <p:bldP spid="11" grpId="0" animBg="1"/>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8A35-B32C-CB6C-BEA5-F6AF803E1AF8}"/>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B725A2FF-0493-F7C6-2683-492A4531A13E}"/>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ECDE4A6E-3DBA-0AA0-3CDE-7B5E001DC7CC}"/>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D5E0E5C-3ACF-FB49-E38B-F0CE7F8BFA7D}"/>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Diferido PPE</a:t>
            </a:r>
            <a:endParaRPr lang="es-MX" altLang="es-CL" sz="2800" b="1" i="1" dirty="0">
              <a:solidFill>
                <a:schemeClr val="tx1"/>
              </a:solidFill>
              <a:latin typeface="Georgia" panose="02040502050405020303" pitchFamily="18" charset="0"/>
              <a:cs typeface="Arial" panose="020B0604020202020204" pitchFamily="34" charset="0"/>
            </a:endParaRPr>
          </a:p>
        </p:txBody>
      </p:sp>
      <p:pic>
        <p:nvPicPr>
          <p:cNvPr id="2" name="Imagen 1">
            <a:extLst>
              <a:ext uri="{FF2B5EF4-FFF2-40B4-BE49-F238E27FC236}">
                <a16:creationId xmlns:a16="http://schemas.microsoft.com/office/drawing/2014/main" id="{E3A58416-20B4-BF53-2E63-385A1C3E5FDD}"/>
              </a:ext>
            </a:extLst>
          </p:cNvPr>
          <p:cNvPicPr>
            <a:picLocks noChangeAspect="1"/>
          </p:cNvPicPr>
          <p:nvPr/>
        </p:nvPicPr>
        <p:blipFill>
          <a:blip r:embed="rId2"/>
          <a:stretch>
            <a:fillRect/>
          </a:stretch>
        </p:blipFill>
        <p:spPr>
          <a:xfrm>
            <a:off x="273112" y="991586"/>
            <a:ext cx="11484261" cy="1274123"/>
          </a:xfrm>
          <a:prstGeom prst="rect">
            <a:avLst/>
          </a:prstGeom>
        </p:spPr>
      </p:pic>
      <p:sp>
        <p:nvSpPr>
          <p:cNvPr id="5" name="Rectángulo 4">
            <a:extLst>
              <a:ext uri="{FF2B5EF4-FFF2-40B4-BE49-F238E27FC236}">
                <a16:creationId xmlns:a16="http://schemas.microsoft.com/office/drawing/2014/main" id="{D94B4EF7-C31E-B32B-E94E-4187D1B2231F}"/>
              </a:ext>
            </a:extLst>
          </p:cNvPr>
          <p:cNvSpPr/>
          <p:nvPr/>
        </p:nvSpPr>
        <p:spPr>
          <a:xfrm>
            <a:off x="521727" y="1565928"/>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6" name="Imagen 5">
            <a:extLst>
              <a:ext uri="{FF2B5EF4-FFF2-40B4-BE49-F238E27FC236}">
                <a16:creationId xmlns:a16="http://schemas.microsoft.com/office/drawing/2014/main" id="{7B33CC05-0E17-0B10-26BA-439D58233C39}"/>
              </a:ext>
            </a:extLst>
          </p:cNvPr>
          <p:cNvPicPr>
            <a:picLocks noChangeAspect="1"/>
          </p:cNvPicPr>
          <p:nvPr/>
        </p:nvPicPr>
        <p:blipFill>
          <a:blip r:embed="rId2"/>
          <a:stretch>
            <a:fillRect/>
          </a:stretch>
        </p:blipFill>
        <p:spPr>
          <a:xfrm>
            <a:off x="273112" y="2320124"/>
            <a:ext cx="11484261" cy="1274123"/>
          </a:xfrm>
          <a:prstGeom prst="rect">
            <a:avLst/>
          </a:prstGeom>
        </p:spPr>
      </p:pic>
      <p:sp>
        <p:nvSpPr>
          <p:cNvPr id="7" name="Rectángulo 6">
            <a:extLst>
              <a:ext uri="{FF2B5EF4-FFF2-40B4-BE49-F238E27FC236}">
                <a16:creationId xmlns:a16="http://schemas.microsoft.com/office/drawing/2014/main" id="{03001F2A-C308-1AC8-3252-06F788A85339}"/>
              </a:ext>
            </a:extLst>
          </p:cNvPr>
          <p:cNvSpPr/>
          <p:nvPr/>
        </p:nvSpPr>
        <p:spPr>
          <a:xfrm>
            <a:off x="521727" y="2868180"/>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8" name="Imagen 7">
            <a:extLst>
              <a:ext uri="{FF2B5EF4-FFF2-40B4-BE49-F238E27FC236}">
                <a16:creationId xmlns:a16="http://schemas.microsoft.com/office/drawing/2014/main" id="{14245AA1-527F-7972-14CB-F2C8D13943A2}"/>
              </a:ext>
            </a:extLst>
          </p:cNvPr>
          <p:cNvPicPr>
            <a:picLocks noChangeAspect="1"/>
          </p:cNvPicPr>
          <p:nvPr/>
        </p:nvPicPr>
        <p:blipFill>
          <a:blip r:embed="rId2"/>
          <a:stretch>
            <a:fillRect/>
          </a:stretch>
        </p:blipFill>
        <p:spPr>
          <a:xfrm>
            <a:off x="273112" y="3594247"/>
            <a:ext cx="11484261" cy="1274123"/>
          </a:xfrm>
          <a:prstGeom prst="rect">
            <a:avLst/>
          </a:prstGeom>
        </p:spPr>
      </p:pic>
      <p:sp>
        <p:nvSpPr>
          <p:cNvPr id="9" name="Rectángulo 8">
            <a:extLst>
              <a:ext uri="{FF2B5EF4-FFF2-40B4-BE49-F238E27FC236}">
                <a16:creationId xmlns:a16="http://schemas.microsoft.com/office/drawing/2014/main" id="{8724A8B2-4ED0-9C4C-65FF-CD1E649ED87E}"/>
              </a:ext>
            </a:extLst>
          </p:cNvPr>
          <p:cNvSpPr/>
          <p:nvPr/>
        </p:nvSpPr>
        <p:spPr>
          <a:xfrm>
            <a:off x="521727" y="4168589"/>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10" name="Imagen 9">
            <a:extLst>
              <a:ext uri="{FF2B5EF4-FFF2-40B4-BE49-F238E27FC236}">
                <a16:creationId xmlns:a16="http://schemas.microsoft.com/office/drawing/2014/main" id="{F2B1A128-4E05-774D-757A-E9F824CC7592}"/>
              </a:ext>
            </a:extLst>
          </p:cNvPr>
          <p:cNvPicPr>
            <a:picLocks noChangeAspect="1"/>
          </p:cNvPicPr>
          <p:nvPr/>
        </p:nvPicPr>
        <p:blipFill>
          <a:blip r:embed="rId2"/>
          <a:stretch>
            <a:fillRect/>
          </a:stretch>
        </p:blipFill>
        <p:spPr>
          <a:xfrm>
            <a:off x="282368" y="4805650"/>
            <a:ext cx="11484261" cy="1274123"/>
          </a:xfrm>
          <a:prstGeom prst="rect">
            <a:avLst/>
          </a:prstGeom>
        </p:spPr>
      </p:pic>
      <p:sp>
        <p:nvSpPr>
          <p:cNvPr id="11" name="Rectángulo 10">
            <a:extLst>
              <a:ext uri="{FF2B5EF4-FFF2-40B4-BE49-F238E27FC236}">
                <a16:creationId xmlns:a16="http://schemas.microsoft.com/office/drawing/2014/main" id="{069E4454-AF51-1B04-3A44-57219178E79A}"/>
              </a:ext>
            </a:extLst>
          </p:cNvPr>
          <p:cNvSpPr/>
          <p:nvPr/>
        </p:nvSpPr>
        <p:spPr>
          <a:xfrm>
            <a:off x="530983" y="537999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sp>
        <p:nvSpPr>
          <p:cNvPr id="12" name="Rectángulo 11">
            <a:extLst>
              <a:ext uri="{FF2B5EF4-FFF2-40B4-BE49-F238E27FC236}">
                <a16:creationId xmlns:a16="http://schemas.microsoft.com/office/drawing/2014/main" id="{2837E214-FF76-0536-17B3-40755F9156B7}"/>
              </a:ext>
            </a:extLst>
          </p:cNvPr>
          <p:cNvSpPr/>
          <p:nvPr/>
        </p:nvSpPr>
        <p:spPr>
          <a:xfrm>
            <a:off x="2437186" y="158077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15" name="Shape 1945">
            <a:extLst>
              <a:ext uri="{FF2B5EF4-FFF2-40B4-BE49-F238E27FC236}">
                <a16:creationId xmlns:a16="http://schemas.microsoft.com/office/drawing/2014/main" id="{16FF91FB-7736-777C-0140-00E16ED0B21F}"/>
              </a:ext>
            </a:extLst>
          </p:cNvPr>
          <p:cNvSpPr/>
          <p:nvPr/>
        </p:nvSpPr>
        <p:spPr>
          <a:xfrm>
            <a:off x="4340262" y="1673325"/>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154.790.625</a:t>
            </a:r>
            <a:endParaRPr sz="1500" dirty="0">
              <a:solidFill>
                <a:srgbClr val="0000FF"/>
              </a:solidFill>
              <a:latin typeface="Georgia" panose="02040502050405020303" pitchFamily="18" charset="0"/>
              <a:ea typeface="Roboto Light"/>
              <a:cs typeface="Roboto Light"/>
              <a:sym typeface="Roboto Light"/>
            </a:endParaRPr>
          </a:p>
        </p:txBody>
      </p:sp>
      <p:sp>
        <p:nvSpPr>
          <p:cNvPr id="16" name="Rectángulo 15">
            <a:extLst>
              <a:ext uri="{FF2B5EF4-FFF2-40B4-BE49-F238E27FC236}">
                <a16:creationId xmlns:a16="http://schemas.microsoft.com/office/drawing/2014/main" id="{2F271E60-6A05-6BAC-3596-AEDB51F7C040}"/>
              </a:ext>
            </a:extLst>
          </p:cNvPr>
          <p:cNvSpPr/>
          <p:nvPr/>
        </p:nvSpPr>
        <p:spPr>
          <a:xfrm>
            <a:off x="5705400" y="1565451"/>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62.934.375</a:t>
            </a:r>
          </a:p>
        </p:txBody>
      </p:sp>
      <p:sp>
        <p:nvSpPr>
          <p:cNvPr id="19" name="Rectángulo 18">
            <a:extLst>
              <a:ext uri="{FF2B5EF4-FFF2-40B4-BE49-F238E27FC236}">
                <a16:creationId xmlns:a16="http://schemas.microsoft.com/office/drawing/2014/main" id="{FE99B93F-34BC-5DF6-BB67-18E8BE6CC224}"/>
              </a:ext>
            </a:extLst>
          </p:cNvPr>
          <p:cNvSpPr/>
          <p:nvPr/>
        </p:nvSpPr>
        <p:spPr>
          <a:xfrm>
            <a:off x="9694237" y="161200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16.965.281</a:t>
            </a:r>
          </a:p>
        </p:txBody>
      </p:sp>
      <p:sp>
        <p:nvSpPr>
          <p:cNvPr id="20" name="Rectángulo 19">
            <a:extLst>
              <a:ext uri="{FF2B5EF4-FFF2-40B4-BE49-F238E27FC236}">
                <a16:creationId xmlns:a16="http://schemas.microsoft.com/office/drawing/2014/main" id="{71417405-3DBC-CAA4-2636-D0891CF7C18D}"/>
              </a:ext>
            </a:extLst>
          </p:cNvPr>
          <p:cNvSpPr/>
          <p:nvPr/>
        </p:nvSpPr>
        <p:spPr>
          <a:xfrm>
            <a:off x="9562354" y="1308846"/>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7E54A4D9-BBCB-6244-1D19-DBBD219298F1}"/>
              </a:ext>
            </a:extLst>
          </p:cNvPr>
          <p:cNvSpPr/>
          <p:nvPr/>
        </p:nvSpPr>
        <p:spPr>
          <a:xfrm>
            <a:off x="2437185" y="2878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29" name="Shape 1945">
            <a:extLst>
              <a:ext uri="{FF2B5EF4-FFF2-40B4-BE49-F238E27FC236}">
                <a16:creationId xmlns:a16="http://schemas.microsoft.com/office/drawing/2014/main" id="{A6E3567E-B0C0-2333-CC3C-FB4E9D15AE64}"/>
              </a:ext>
            </a:extLst>
          </p:cNvPr>
          <p:cNvSpPr/>
          <p:nvPr/>
        </p:nvSpPr>
        <p:spPr>
          <a:xfrm>
            <a:off x="4340262" y="2999747"/>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150.721.154</a:t>
            </a:r>
            <a:endParaRPr sz="1500" dirty="0">
              <a:solidFill>
                <a:srgbClr val="0000FF"/>
              </a:solidFill>
              <a:latin typeface="Georgia" panose="02040502050405020303" pitchFamily="18" charset="0"/>
              <a:ea typeface="Roboto Light"/>
              <a:cs typeface="Roboto Light"/>
              <a:sym typeface="Roboto Light"/>
            </a:endParaRPr>
          </a:p>
        </p:txBody>
      </p:sp>
      <p:sp>
        <p:nvSpPr>
          <p:cNvPr id="30" name="Rectángulo 29">
            <a:extLst>
              <a:ext uri="{FF2B5EF4-FFF2-40B4-BE49-F238E27FC236}">
                <a16:creationId xmlns:a16="http://schemas.microsoft.com/office/drawing/2014/main" id="{12AC6A56-12F0-A73E-3D4D-953BF06E27F8}"/>
              </a:ext>
            </a:extLst>
          </p:cNvPr>
          <p:cNvSpPr/>
          <p:nvPr/>
        </p:nvSpPr>
        <p:spPr>
          <a:xfrm>
            <a:off x="5681496" y="2899166"/>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66.903.846</a:t>
            </a:r>
          </a:p>
        </p:txBody>
      </p:sp>
      <p:sp>
        <p:nvSpPr>
          <p:cNvPr id="31" name="Rectángulo 30">
            <a:extLst>
              <a:ext uri="{FF2B5EF4-FFF2-40B4-BE49-F238E27FC236}">
                <a16:creationId xmlns:a16="http://schemas.microsoft.com/office/drawing/2014/main" id="{3161EF02-6F92-BC3E-99B6-C3AD38836328}"/>
              </a:ext>
            </a:extLst>
          </p:cNvPr>
          <p:cNvSpPr/>
          <p:nvPr/>
        </p:nvSpPr>
        <p:spPr>
          <a:xfrm>
            <a:off x="9525347" y="2624578"/>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Rectángulo 31">
            <a:extLst>
              <a:ext uri="{FF2B5EF4-FFF2-40B4-BE49-F238E27FC236}">
                <a16:creationId xmlns:a16="http://schemas.microsoft.com/office/drawing/2014/main" id="{232263FE-D4FD-F7E9-7D57-960A533A2167}"/>
              </a:ext>
            </a:extLst>
          </p:cNvPr>
          <p:cNvSpPr/>
          <p:nvPr/>
        </p:nvSpPr>
        <p:spPr>
          <a:xfrm>
            <a:off x="9693427" y="2875866"/>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18.064.038</a:t>
            </a:r>
          </a:p>
        </p:txBody>
      </p:sp>
      <p:sp>
        <p:nvSpPr>
          <p:cNvPr id="33" name="Rectángulo 32">
            <a:extLst>
              <a:ext uri="{FF2B5EF4-FFF2-40B4-BE49-F238E27FC236}">
                <a16:creationId xmlns:a16="http://schemas.microsoft.com/office/drawing/2014/main" id="{041C9307-94CD-00F1-0F9A-031905B90553}"/>
              </a:ext>
            </a:extLst>
          </p:cNvPr>
          <p:cNvSpPr/>
          <p:nvPr/>
        </p:nvSpPr>
        <p:spPr>
          <a:xfrm>
            <a:off x="2437184" y="417293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34" name="Rectángulo 33">
            <a:extLst>
              <a:ext uri="{FF2B5EF4-FFF2-40B4-BE49-F238E27FC236}">
                <a16:creationId xmlns:a16="http://schemas.microsoft.com/office/drawing/2014/main" id="{168E683F-5F76-67C4-9ECE-968C68F0C652}"/>
              </a:ext>
            </a:extLst>
          </p:cNvPr>
          <p:cNvSpPr/>
          <p:nvPr/>
        </p:nvSpPr>
        <p:spPr>
          <a:xfrm>
            <a:off x="2380408" y="5371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35" name="Shape 1945">
            <a:extLst>
              <a:ext uri="{FF2B5EF4-FFF2-40B4-BE49-F238E27FC236}">
                <a16:creationId xmlns:a16="http://schemas.microsoft.com/office/drawing/2014/main" id="{4B92F177-05DD-0411-FCE6-DE99940D6F40}"/>
              </a:ext>
            </a:extLst>
          </p:cNvPr>
          <p:cNvSpPr/>
          <p:nvPr/>
        </p:nvSpPr>
        <p:spPr>
          <a:xfrm>
            <a:off x="4340262" y="4300630"/>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125.000.000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8797AA4F-21B7-43B2-DDA3-B28D3301CCCE}"/>
              </a:ext>
            </a:extLst>
          </p:cNvPr>
          <p:cNvSpPr/>
          <p:nvPr/>
        </p:nvSpPr>
        <p:spPr>
          <a:xfrm>
            <a:off x="4340262" y="5539688"/>
            <a:ext cx="1486712"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131.250.000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Rectángulo 36">
            <a:extLst>
              <a:ext uri="{FF2B5EF4-FFF2-40B4-BE49-F238E27FC236}">
                <a16:creationId xmlns:a16="http://schemas.microsoft.com/office/drawing/2014/main" id="{C4FE3901-5365-A109-22DB-334AFE335981}"/>
              </a:ext>
            </a:extLst>
          </p:cNvPr>
          <p:cNvSpPr/>
          <p:nvPr/>
        </p:nvSpPr>
        <p:spPr>
          <a:xfrm>
            <a:off x="5681495" y="416907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92.625.000</a:t>
            </a:r>
          </a:p>
        </p:txBody>
      </p:sp>
      <p:sp>
        <p:nvSpPr>
          <p:cNvPr id="38" name="Rectángulo 37">
            <a:extLst>
              <a:ext uri="{FF2B5EF4-FFF2-40B4-BE49-F238E27FC236}">
                <a16:creationId xmlns:a16="http://schemas.microsoft.com/office/drawing/2014/main" id="{2E13A5CF-9848-F472-EEE1-3016C7F66F36}"/>
              </a:ext>
            </a:extLst>
          </p:cNvPr>
          <p:cNvSpPr/>
          <p:nvPr/>
        </p:nvSpPr>
        <p:spPr>
          <a:xfrm>
            <a:off x="5705399" y="5371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86.375.000</a:t>
            </a:r>
          </a:p>
        </p:txBody>
      </p:sp>
      <p:sp>
        <p:nvSpPr>
          <p:cNvPr id="39" name="Rectángulo 38">
            <a:extLst>
              <a:ext uri="{FF2B5EF4-FFF2-40B4-BE49-F238E27FC236}">
                <a16:creationId xmlns:a16="http://schemas.microsoft.com/office/drawing/2014/main" id="{4CD1CCA4-5CD0-6BCE-84E7-EC9F3EC38702}"/>
              </a:ext>
            </a:extLst>
          </p:cNvPr>
          <p:cNvSpPr/>
          <p:nvPr/>
        </p:nvSpPr>
        <p:spPr>
          <a:xfrm>
            <a:off x="9530176" y="3897156"/>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Rectángulo 40">
            <a:extLst>
              <a:ext uri="{FF2B5EF4-FFF2-40B4-BE49-F238E27FC236}">
                <a16:creationId xmlns:a16="http://schemas.microsoft.com/office/drawing/2014/main" id="{72F9CB9E-994F-EE0E-E8C0-5D1338E70F9C}"/>
              </a:ext>
            </a:extLst>
          </p:cNvPr>
          <p:cNvSpPr/>
          <p:nvPr/>
        </p:nvSpPr>
        <p:spPr>
          <a:xfrm>
            <a:off x="9562353" y="5100530"/>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2" name="Rectángulo 41">
            <a:extLst>
              <a:ext uri="{FF2B5EF4-FFF2-40B4-BE49-F238E27FC236}">
                <a16:creationId xmlns:a16="http://schemas.microsoft.com/office/drawing/2014/main" id="{A54B9D90-124B-58FD-66F7-A07151292AFF}"/>
              </a:ext>
            </a:extLst>
          </p:cNvPr>
          <p:cNvSpPr/>
          <p:nvPr/>
        </p:nvSpPr>
        <p:spPr>
          <a:xfrm>
            <a:off x="9709310" y="4165294"/>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11.578.125</a:t>
            </a:r>
          </a:p>
        </p:txBody>
      </p:sp>
      <p:sp>
        <p:nvSpPr>
          <p:cNvPr id="43" name="Rectángulo 42">
            <a:extLst>
              <a:ext uri="{FF2B5EF4-FFF2-40B4-BE49-F238E27FC236}">
                <a16:creationId xmlns:a16="http://schemas.microsoft.com/office/drawing/2014/main" id="{809FF906-8FD2-8283-BE8F-E446DFA006A3}"/>
              </a:ext>
            </a:extLst>
          </p:cNvPr>
          <p:cNvSpPr/>
          <p:nvPr/>
        </p:nvSpPr>
        <p:spPr>
          <a:xfrm>
            <a:off x="9775799" y="536139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10.796.875</a:t>
            </a:r>
          </a:p>
        </p:txBody>
      </p:sp>
      <p:sp>
        <p:nvSpPr>
          <p:cNvPr id="14" name="Rectángulo 13">
            <a:extLst>
              <a:ext uri="{FF2B5EF4-FFF2-40B4-BE49-F238E27FC236}">
                <a16:creationId xmlns:a16="http://schemas.microsoft.com/office/drawing/2014/main" id="{E2031F17-4BC7-C356-01CA-D2A5FCA8FB2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2052CF3C-047E-CC0B-F9D3-C5E22C9850F0}"/>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00494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randombar(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heel(1)">
                                      <p:cBhvr>
                                        <p:cTn id="71" dur="20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down)">
                                      <p:cBhvr>
                                        <p:cTn id="76" dur="500"/>
                                        <p:tgtEl>
                                          <p:spTgt spid="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circle(in)">
                                      <p:cBhvr>
                                        <p:cTn id="87" dur="20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down)">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5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arn(inVertical)">
                                      <p:cBhvr>
                                        <p:cTn id="107" dur="500"/>
                                        <p:tgtEl>
                                          <p:spTgt spid="10"/>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barn(inVertical)">
                                      <p:cBhvr>
                                        <p:cTn id="110" dur="500"/>
                                        <p:tgtEl>
                                          <p:spTgt spid="1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barn(inVertical)">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wipe(down)">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wipe(down)">
                                      <p:cBhvr>
                                        <p:cTn id="1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p:bldP spid="9" grpId="0"/>
      <p:bldP spid="11" grpId="0"/>
      <p:bldP spid="12" grpId="0" animBg="1"/>
      <p:bldP spid="15" grpId="0" animBg="1"/>
      <p:bldP spid="16" grpId="0" animBg="1"/>
      <p:bldP spid="19" grpId="0" animBg="1"/>
      <p:bldP spid="20" grpId="0" animBg="1"/>
      <p:bldP spid="28" grpId="0"/>
      <p:bldP spid="29" grpId="0" animBg="1"/>
      <p:bldP spid="30" grpId="0"/>
      <p:bldP spid="31" grpId="0" animBg="1"/>
      <p:bldP spid="32" grpId="0" animBg="1"/>
      <p:bldP spid="33" grpId="0"/>
      <p:bldP spid="34" grpId="0"/>
      <p:bldP spid="35" grpId="0" animBg="1"/>
      <p:bldP spid="36" grpId="0" animBg="1"/>
      <p:bldP spid="37" grpId="0"/>
      <p:bldP spid="38" grpId="0"/>
      <p:bldP spid="39" grpId="0" animBg="1"/>
      <p:bldP spid="41" grpId="0" animBg="1"/>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Plusvalía / Goodwill</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17" name="Text Box 10">
            <a:extLst>
              <a:ext uri="{FF2B5EF4-FFF2-40B4-BE49-F238E27FC236}">
                <a16:creationId xmlns:a16="http://schemas.microsoft.com/office/drawing/2014/main" id="{F9D1540B-E2B4-4309-AE38-B5B6BD8E9E7F}"/>
              </a:ext>
            </a:extLst>
          </p:cNvPr>
          <p:cNvSpPr txBox="1">
            <a:spLocks noChangeArrowheads="1"/>
          </p:cNvSpPr>
          <p:nvPr/>
        </p:nvSpPr>
        <p:spPr bwMode="auto">
          <a:xfrm>
            <a:off x="739284" y="1019855"/>
            <a:ext cx="4841710" cy="402291"/>
          </a:xfrm>
          <a:prstGeom prst="rect">
            <a:avLst/>
          </a:prstGeom>
          <a:solidFill>
            <a:srgbClr val="0000FF"/>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NIIF 3</a:t>
            </a:r>
          </a:p>
        </p:txBody>
      </p:sp>
      <p:sp>
        <p:nvSpPr>
          <p:cNvPr id="18" name="Rectangle 3">
            <a:extLst>
              <a:ext uri="{FF2B5EF4-FFF2-40B4-BE49-F238E27FC236}">
                <a16:creationId xmlns:a16="http://schemas.microsoft.com/office/drawing/2014/main" id="{A4361B28-07D1-451B-968F-D56A3344C243}"/>
              </a:ext>
            </a:extLst>
          </p:cNvPr>
          <p:cNvSpPr txBox="1">
            <a:spLocks noChangeArrowheads="1"/>
          </p:cNvSpPr>
          <p:nvPr/>
        </p:nvSpPr>
        <p:spPr>
          <a:xfrm>
            <a:off x="551881" y="1606398"/>
            <a:ext cx="5361473" cy="4698517"/>
          </a:xfrm>
          <a:prstGeom prst="rect">
            <a:avLst/>
          </a:prstGeom>
        </p:spPr>
        <p:txBody>
          <a:bodyPr/>
          <a:lstStyle/>
          <a:p>
            <a:pPr algn="just">
              <a:lnSpc>
                <a:spcPct val="125000"/>
              </a:lnSpc>
              <a:spcBef>
                <a:spcPct val="30000"/>
              </a:spcBef>
              <a:defRPr/>
            </a:pPr>
            <a:r>
              <a:rPr lang="es-MX" dirty="0">
                <a:solidFill>
                  <a:srgbClr val="0000FF"/>
                </a:solidFill>
                <a:latin typeface="Georgia" panose="02040502050405020303" pitchFamily="18" charset="0"/>
              </a:rPr>
              <a:t>La plusvalía debe reconocerse en una combinación de negocios siempre que la adquirente transfiera una contraprestación superior al valor razonable de los activos netos de la adquirida, tal como lo exige la NIIF 3. Posteriormente, la plusvalía no se amortiza, sino que se deberá comprobar, al menos una vez al año, si la(s) unidad(es) generadora(s) de efectivo (UGE) a la(s) que fue asignada se encuentra(n) deteriorada(s). Antes de la publicación de la NIIF 3 en 2004, la plusvalía se amortizaba.</a:t>
            </a:r>
            <a:endParaRPr lang="es-CL" dirty="0">
              <a:solidFill>
                <a:srgbClr val="0000FF"/>
              </a:solidFill>
              <a:latin typeface="Georgia" panose="02040502050405020303" pitchFamily="18" charset="0"/>
            </a:endParaRPr>
          </a:p>
        </p:txBody>
      </p:sp>
      <p:sp>
        <p:nvSpPr>
          <p:cNvPr id="23" name="Text Box 10">
            <a:extLst>
              <a:ext uri="{FF2B5EF4-FFF2-40B4-BE49-F238E27FC236}">
                <a16:creationId xmlns:a16="http://schemas.microsoft.com/office/drawing/2014/main" id="{A8C53255-FF6B-4510-99C5-B607A2D5E5CB}"/>
              </a:ext>
            </a:extLst>
          </p:cNvPr>
          <p:cNvSpPr txBox="1">
            <a:spLocks noChangeArrowheads="1"/>
          </p:cNvSpPr>
          <p:nvPr/>
        </p:nvSpPr>
        <p:spPr bwMode="auto">
          <a:xfrm>
            <a:off x="6611006" y="992108"/>
            <a:ext cx="4841710" cy="710067"/>
          </a:xfrm>
          <a:prstGeom prst="rect">
            <a:avLst/>
          </a:prstGeom>
          <a:solidFill>
            <a:schemeClr val="tx1"/>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Ley Sobre Impuesto a la Renta   Art. 31 N°9</a:t>
            </a:r>
          </a:p>
        </p:txBody>
      </p:sp>
      <p:sp>
        <p:nvSpPr>
          <p:cNvPr id="25" name="Rectangle 3">
            <a:extLst>
              <a:ext uri="{FF2B5EF4-FFF2-40B4-BE49-F238E27FC236}">
                <a16:creationId xmlns:a16="http://schemas.microsoft.com/office/drawing/2014/main" id="{1CC7146D-05F0-485F-839E-385DC423DACE}"/>
              </a:ext>
            </a:extLst>
          </p:cNvPr>
          <p:cNvSpPr txBox="1">
            <a:spLocks noChangeArrowheads="1"/>
          </p:cNvSpPr>
          <p:nvPr/>
        </p:nvSpPr>
        <p:spPr>
          <a:xfrm>
            <a:off x="6465234" y="1775368"/>
            <a:ext cx="5174885" cy="4243972"/>
          </a:xfrm>
          <a:prstGeom prst="rect">
            <a:avLst/>
          </a:prstGeom>
        </p:spPr>
        <p:txBody>
          <a:bodyPr/>
          <a:lstStyle/>
          <a:p>
            <a:pPr algn="just">
              <a:lnSpc>
                <a:spcPct val="125000"/>
              </a:lnSpc>
              <a:spcBef>
                <a:spcPct val="30000"/>
              </a:spcBef>
              <a:defRPr/>
            </a:pPr>
            <a:r>
              <a:rPr lang="es-ES" dirty="0">
                <a:latin typeface="Georgia" panose="02040502050405020303" pitchFamily="18" charset="0"/>
                <a:cs typeface="Arial" panose="020B0604020202020204" pitchFamily="34" charset="0"/>
              </a:rPr>
              <a:t>Cuando con motivo de fusión de sociedades, comprendiéndose dentro de este concepto la reunión total de los derechos o acciones de una sociedad de una misma persona, el valor total de la inversión resulte mayor al capital propio de la sociedad absorbida, </a:t>
            </a:r>
            <a:r>
              <a:rPr lang="es-ES" dirty="0">
                <a:solidFill>
                  <a:srgbClr val="FF0000"/>
                </a:solidFill>
                <a:latin typeface="Georgia" panose="02040502050405020303" pitchFamily="18" charset="0"/>
                <a:cs typeface="Arial" panose="020B0604020202020204" pitchFamily="34" charset="0"/>
              </a:rPr>
              <a:t>la diferencia se distribuirá entre los activos no monetarios cuyo valor tributario sea inferior al corriente en plaza</a:t>
            </a:r>
            <a:r>
              <a:rPr lang="es-ES" dirty="0">
                <a:latin typeface="Georgia" panose="02040502050405020303" pitchFamily="18" charset="0"/>
                <a:cs typeface="Arial" panose="020B0604020202020204" pitchFamily="34" charset="0"/>
              </a:rPr>
              <a:t>, si queda una diferencia, </a:t>
            </a:r>
            <a:r>
              <a:rPr lang="es-ES" dirty="0">
                <a:solidFill>
                  <a:srgbClr val="0000FF"/>
                </a:solidFill>
                <a:latin typeface="Georgia" panose="02040502050405020303" pitchFamily="18" charset="0"/>
                <a:cs typeface="Arial" panose="020B0604020202020204" pitchFamily="34" charset="0"/>
              </a:rPr>
              <a:t>está se considerará como un activo intangible, el cual será castigado a la disolución de la empresa o bien al término de giro. </a:t>
            </a:r>
          </a:p>
          <a:p>
            <a:pPr algn="just">
              <a:lnSpc>
                <a:spcPct val="125000"/>
              </a:lnSpc>
              <a:spcBef>
                <a:spcPct val="30000"/>
              </a:spcBef>
              <a:defRPr/>
            </a:pPr>
            <a:endParaRPr lang="es-CL" dirty="0">
              <a:latin typeface="Georgia" panose="02040502050405020303" pitchFamily="18" charset="0"/>
            </a:endParaRPr>
          </a:p>
        </p:txBody>
      </p:sp>
      <p:sp>
        <p:nvSpPr>
          <p:cNvPr id="5" name="Rectángulo 4">
            <a:extLst>
              <a:ext uri="{FF2B5EF4-FFF2-40B4-BE49-F238E27FC236}">
                <a16:creationId xmlns:a16="http://schemas.microsoft.com/office/drawing/2014/main" id="{2B58688A-2A86-47E3-4EEE-599FCEB2145E}"/>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9506CE0E-192C-4996-B23F-4A4FD1FC0B38}"/>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1949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p:bldP spid="23"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(NIIF 3)</a:t>
            </a:r>
            <a:endParaRPr lang="es-CL" sz="2800" dirty="0">
              <a:solidFill>
                <a:schemeClr val="tx1"/>
              </a:solidFill>
              <a:latin typeface="Georgia" panose="02040502050405020303" pitchFamily="18" charset="0"/>
              <a:cs typeface="Arial" panose="020B0604020202020204" pitchFamily="34" charset="0"/>
            </a:endParaRPr>
          </a:p>
        </p:txBody>
      </p:sp>
      <p:pic>
        <p:nvPicPr>
          <p:cNvPr id="9" name="Imagen 1">
            <a:extLst>
              <a:ext uri="{FF2B5EF4-FFF2-40B4-BE49-F238E27FC236}">
                <a16:creationId xmlns:a16="http://schemas.microsoft.com/office/drawing/2014/main" id="{878936C3-3184-41C1-8BA0-2342CEA294F9}"/>
              </a:ext>
            </a:extLst>
          </p:cNvPr>
          <p:cNvPicPr>
            <a:picLocks noChangeAspect="1"/>
          </p:cNvPicPr>
          <p:nvPr/>
        </p:nvPicPr>
        <p:blipFill>
          <a:blip r:embed="rId2"/>
          <a:stretch>
            <a:fillRect/>
          </a:stretch>
        </p:blipFill>
        <p:spPr>
          <a:xfrm>
            <a:off x="2471251" y="2258644"/>
            <a:ext cx="2675592" cy="1431553"/>
          </a:xfrm>
          <a:prstGeom prst="rect">
            <a:avLst/>
          </a:prstGeom>
        </p:spPr>
      </p:pic>
      <p:sp>
        <p:nvSpPr>
          <p:cNvPr id="10" name="6 Rectángulo redondeado">
            <a:extLst>
              <a:ext uri="{FF2B5EF4-FFF2-40B4-BE49-F238E27FC236}">
                <a16:creationId xmlns:a16="http://schemas.microsoft.com/office/drawing/2014/main" id="{BADB7A29-57F9-4E6C-9D7B-41C998EA3338}"/>
              </a:ext>
            </a:extLst>
          </p:cNvPr>
          <p:cNvSpPr/>
          <p:nvPr/>
        </p:nvSpPr>
        <p:spPr>
          <a:xfrm>
            <a:off x="438291" y="1348823"/>
            <a:ext cx="2160240" cy="936104"/>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ENTIDAD</a:t>
            </a:r>
          </a:p>
        </p:txBody>
      </p:sp>
      <p:pic>
        <p:nvPicPr>
          <p:cNvPr id="11" name="Picture 12" descr="Resultado de imagen para CHINA">
            <a:extLst>
              <a:ext uri="{FF2B5EF4-FFF2-40B4-BE49-F238E27FC236}">
                <a16:creationId xmlns:a16="http://schemas.microsoft.com/office/drawing/2014/main" id="{ACC64B6B-7163-4742-B942-2C86EB7A5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11" y="2723874"/>
            <a:ext cx="1905000" cy="85979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4" name="9 Conector recto de flecha">
            <a:extLst>
              <a:ext uri="{FF2B5EF4-FFF2-40B4-BE49-F238E27FC236}">
                <a16:creationId xmlns:a16="http://schemas.microsoft.com/office/drawing/2014/main" id="{BA396E8C-26AB-4BCD-A229-9B37F9E6DD59}"/>
              </a:ext>
            </a:extLst>
          </p:cNvPr>
          <p:cNvCxnSpPr/>
          <p:nvPr/>
        </p:nvCxnSpPr>
        <p:spPr>
          <a:xfrm>
            <a:off x="1518411" y="2284927"/>
            <a:ext cx="0" cy="360040"/>
          </a:xfrm>
          <a:prstGeom prst="straightConnector1">
            <a:avLst/>
          </a:prstGeom>
          <a:ln w="222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10 Rectángulo redondeado">
            <a:extLst>
              <a:ext uri="{FF2B5EF4-FFF2-40B4-BE49-F238E27FC236}">
                <a16:creationId xmlns:a16="http://schemas.microsoft.com/office/drawing/2014/main" id="{93F1778D-EE65-488A-B065-73749A417DE0}"/>
              </a:ext>
            </a:extLst>
          </p:cNvPr>
          <p:cNvSpPr/>
          <p:nvPr/>
        </p:nvSpPr>
        <p:spPr>
          <a:xfrm>
            <a:off x="5130312" y="2538490"/>
            <a:ext cx="2448272" cy="98872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Patrimonio Copec</a:t>
            </a:r>
          </a:p>
          <a:p>
            <a:pPr algn="ctr"/>
            <a:r>
              <a:rPr lang="es-CL" b="1" dirty="0">
                <a:latin typeface="Georgia" panose="02040502050405020303" pitchFamily="18" charset="0"/>
                <a:cs typeface="Arial" panose="020B0604020202020204" pitchFamily="34" charset="0"/>
              </a:rPr>
              <a:t>600.000.000</a:t>
            </a:r>
          </a:p>
        </p:txBody>
      </p:sp>
      <p:sp>
        <p:nvSpPr>
          <p:cNvPr id="16" name="11 Flecha derecha">
            <a:extLst>
              <a:ext uri="{FF2B5EF4-FFF2-40B4-BE49-F238E27FC236}">
                <a16:creationId xmlns:a16="http://schemas.microsoft.com/office/drawing/2014/main" id="{321ED2F6-4BCD-4C7F-81A5-87BCFE4984EF}"/>
              </a:ext>
            </a:extLst>
          </p:cNvPr>
          <p:cNvSpPr/>
          <p:nvPr/>
        </p:nvSpPr>
        <p:spPr>
          <a:xfrm>
            <a:off x="2777344" y="1516824"/>
            <a:ext cx="2675593" cy="667463"/>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rPr>
              <a:t>900.000.000</a:t>
            </a:r>
          </a:p>
        </p:txBody>
      </p:sp>
      <p:pic>
        <p:nvPicPr>
          <p:cNvPr id="17" name="Imagen 16">
            <a:extLst>
              <a:ext uri="{FF2B5EF4-FFF2-40B4-BE49-F238E27FC236}">
                <a16:creationId xmlns:a16="http://schemas.microsoft.com/office/drawing/2014/main" id="{1BE4E744-BCB2-49AA-9377-BAF1E36DBCF3}"/>
              </a:ext>
            </a:extLst>
          </p:cNvPr>
          <p:cNvPicPr>
            <a:picLocks noChangeAspect="1"/>
          </p:cNvPicPr>
          <p:nvPr/>
        </p:nvPicPr>
        <p:blipFill>
          <a:blip r:embed="rId4"/>
          <a:stretch>
            <a:fillRect/>
          </a:stretch>
        </p:blipFill>
        <p:spPr>
          <a:xfrm>
            <a:off x="1669238" y="4134339"/>
            <a:ext cx="8712967" cy="1798037"/>
          </a:xfrm>
          <a:prstGeom prst="rect">
            <a:avLst/>
          </a:prstGeom>
        </p:spPr>
      </p:pic>
      <p:sp>
        <p:nvSpPr>
          <p:cNvPr id="18" name="CuadroTexto 17">
            <a:extLst>
              <a:ext uri="{FF2B5EF4-FFF2-40B4-BE49-F238E27FC236}">
                <a16:creationId xmlns:a16="http://schemas.microsoft.com/office/drawing/2014/main" id="{A440F45E-4FEC-47E5-A4B3-9DF1D8124E8B}"/>
              </a:ext>
            </a:extLst>
          </p:cNvPr>
          <p:cNvSpPr txBox="1"/>
          <p:nvPr/>
        </p:nvSpPr>
        <p:spPr>
          <a:xfrm>
            <a:off x="1710212" y="4625649"/>
            <a:ext cx="8893495" cy="338554"/>
          </a:xfrm>
          <a:prstGeom prst="rect">
            <a:avLst/>
          </a:prstGeom>
          <a:noFill/>
        </p:spPr>
        <p:txBody>
          <a:bodyPr wrap="square" rtlCol="0">
            <a:spAutoFit/>
          </a:bodyPr>
          <a:lstStyle/>
          <a:p>
            <a:r>
              <a:rPr lang="es-CL" sz="1600" b="1" dirty="0">
                <a:latin typeface="Georgia" panose="02040502050405020303" pitchFamily="18" charset="0"/>
              </a:rPr>
              <a:t>Activo              Inversión relacionada “Copec”                  600.000.000</a:t>
            </a:r>
          </a:p>
        </p:txBody>
      </p:sp>
      <p:sp>
        <p:nvSpPr>
          <p:cNvPr id="19" name="CuadroTexto 18">
            <a:extLst>
              <a:ext uri="{FF2B5EF4-FFF2-40B4-BE49-F238E27FC236}">
                <a16:creationId xmlns:a16="http://schemas.microsoft.com/office/drawing/2014/main" id="{D949DF5E-C87F-4DB0-A65A-2CA8205C0545}"/>
              </a:ext>
            </a:extLst>
          </p:cNvPr>
          <p:cNvSpPr txBox="1"/>
          <p:nvPr/>
        </p:nvSpPr>
        <p:spPr>
          <a:xfrm>
            <a:off x="1727960" y="5336890"/>
            <a:ext cx="8893495" cy="338554"/>
          </a:xfrm>
          <a:prstGeom prst="rect">
            <a:avLst/>
          </a:prstGeom>
          <a:noFill/>
        </p:spPr>
        <p:txBody>
          <a:bodyPr wrap="square" rtlCol="0">
            <a:spAutoFit/>
          </a:bodyPr>
          <a:lstStyle/>
          <a:p>
            <a:r>
              <a:rPr lang="es-CL" sz="1600" b="1" dirty="0">
                <a:latin typeface="Georgia" panose="02040502050405020303" pitchFamily="18" charset="0"/>
              </a:rPr>
              <a:t>Pasivo                                    Cuenta por Pagar                                                    900.000.000</a:t>
            </a:r>
          </a:p>
        </p:txBody>
      </p:sp>
      <p:sp>
        <p:nvSpPr>
          <p:cNvPr id="20" name="CuadroTexto 19">
            <a:extLst>
              <a:ext uri="{FF2B5EF4-FFF2-40B4-BE49-F238E27FC236}">
                <a16:creationId xmlns:a16="http://schemas.microsoft.com/office/drawing/2014/main" id="{D9667873-F025-4776-B5CF-4AEF0F87AC89}"/>
              </a:ext>
            </a:extLst>
          </p:cNvPr>
          <p:cNvSpPr txBox="1"/>
          <p:nvPr/>
        </p:nvSpPr>
        <p:spPr>
          <a:xfrm>
            <a:off x="1689725" y="4964203"/>
            <a:ext cx="8893495" cy="338554"/>
          </a:xfrm>
          <a:prstGeom prst="rect">
            <a:avLst/>
          </a:prstGeom>
          <a:noFill/>
        </p:spPr>
        <p:txBody>
          <a:bodyPr wrap="square" rtlCol="0">
            <a:spAutoFit/>
          </a:bodyPr>
          <a:lstStyle/>
          <a:p>
            <a:r>
              <a:rPr lang="es-CL" sz="1600" b="1" dirty="0">
                <a:solidFill>
                  <a:srgbClr val="FF3300"/>
                </a:solidFill>
                <a:latin typeface="Georgia" panose="02040502050405020303" pitchFamily="18" charset="0"/>
              </a:rPr>
              <a:t>Activo               Plusvalía / goodwill                                        300.000.000</a:t>
            </a:r>
          </a:p>
        </p:txBody>
      </p:sp>
      <p:pic>
        <p:nvPicPr>
          <p:cNvPr id="1026" name="Picture 2" descr="Copec - Copec agregó una foto nueva.">
            <a:extLst>
              <a:ext uri="{FF2B5EF4-FFF2-40B4-BE49-F238E27FC236}">
                <a16:creationId xmlns:a16="http://schemas.microsoft.com/office/drawing/2014/main" id="{1654AA75-EA93-F436-6834-ADB6EEE30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057" y="1189524"/>
            <a:ext cx="1884080" cy="1314834"/>
          </a:xfrm>
          <a:prstGeom prst="rect">
            <a:avLst/>
          </a:prstGeom>
          <a:noFill/>
          <a:extLst>
            <a:ext uri="{909E8E84-426E-40DD-AFC4-6F175D3DCCD1}">
              <a14:hiddenFill xmlns:a14="http://schemas.microsoft.com/office/drawing/2010/main">
                <a:solidFill>
                  <a:srgbClr val="FFFFFF"/>
                </a:solidFill>
              </a14:hiddenFill>
            </a:ext>
          </a:extLst>
        </p:spPr>
      </p:pic>
      <p:sp>
        <p:nvSpPr>
          <p:cNvPr id="2" name="Cerrar llave 1">
            <a:extLst>
              <a:ext uri="{FF2B5EF4-FFF2-40B4-BE49-F238E27FC236}">
                <a16:creationId xmlns:a16="http://schemas.microsoft.com/office/drawing/2014/main" id="{C3A2D28A-E337-6C39-CD50-53569DF12DDE}"/>
              </a:ext>
            </a:extLst>
          </p:cNvPr>
          <p:cNvSpPr/>
          <p:nvPr/>
        </p:nvSpPr>
        <p:spPr>
          <a:xfrm>
            <a:off x="7254531" y="1154499"/>
            <a:ext cx="745640" cy="272454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4" name="Tabla 4">
            <a:extLst>
              <a:ext uri="{FF2B5EF4-FFF2-40B4-BE49-F238E27FC236}">
                <a16:creationId xmlns:a16="http://schemas.microsoft.com/office/drawing/2014/main" id="{886059B7-7637-0B9A-C93B-3506441F1844}"/>
              </a:ext>
            </a:extLst>
          </p:cNvPr>
          <p:cNvGraphicFramePr>
            <a:graphicFrameLocks noGrp="1"/>
          </p:cNvGraphicFramePr>
          <p:nvPr/>
        </p:nvGraphicFramePr>
        <p:xfrm>
          <a:off x="8042580" y="1527570"/>
          <a:ext cx="4076902" cy="2021840"/>
        </p:xfrm>
        <a:graphic>
          <a:graphicData uri="http://schemas.openxmlformats.org/drawingml/2006/table">
            <a:tbl>
              <a:tblPr firstRow="1" bandRow="1">
                <a:tableStyleId>{5C22544A-7EE6-4342-B048-85BDC9FD1C3A}</a:tableStyleId>
              </a:tblPr>
              <a:tblGrid>
                <a:gridCol w="2432380">
                  <a:extLst>
                    <a:ext uri="{9D8B030D-6E8A-4147-A177-3AD203B41FA5}">
                      <a16:colId xmlns:a16="http://schemas.microsoft.com/office/drawing/2014/main" val="3276691051"/>
                    </a:ext>
                  </a:extLst>
                </a:gridCol>
                <a:gridCol w="1644522">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Capital</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Resultado Acumulado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3811533212"/>
                  </a:ext>
                </a:extLst>
              </a:tr>
              <a:tr h="370840">
                <a:tc>
                  <a:txBody>
                    <a:bodyPr/>
                    <a:lstStyle/>
                    <a:p>
                      <a:r>
                        <a:rPr lang="es-CL" b="0" dirty="0">
                          <a:solidFill>
                            <a:schemeClr val="tx1"/>
                          </a:solidFill>
                          <a:latin typeface="Georgia" panose="02040502050405020303" pitchFamily="18" charset="0"/>
                        </a:rPr>
                        <a:t>Otras Reservas</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3974805121"/>
                  </a:ext>
                </a:extLst>
              </a:tr>
              <a:tr h="370840">
                <a:tc>
                  <a:txBody>
                    <a:bodyPr/>
                    <a:lstStyle/>
                    <a:p>
                      <a:r>
                        <a:rPr lang="es-CL" b="0" dirty="0">
                          <a:solidFill>
                            <a:schemeClr val="tx1"/>
                          </a:solidFill>
                          <a:latin typeface="Georgia" panose="02040502050405020303" pitchFamily="18" charset="0"/>
                        </a:rPr>
                        <a:t>Ut. del Ejercicio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2110302823"/>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Patrimonio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501306036"/>
                  </a:ext>
                </a:extLst>
              </a:tr>
            </a:tbl>
          </a:graphicData>
        </a:graphic>
      </p:graphicFrame>
      <p:sp>
        <p:nvSpPr>
          <p:cNvPr id="5" name="Shape 1945">
            <a:extLst>
              <a:ext uri="{FF2B5EF4-FFF2-40B4-BE49-F238E27FC236}">
                <a16:creationId xmlns:a16="http://schemas.microsoft.com/office/drawing/2014/main" id="{368B187E-C12D-A599-17BC-2D83AFDFD75B}"/>
              </a:ext>
            </a:extLst>
          </p:cNvPr>
          <p:cNvSpPr/>
          <p:nvPr/>
        </p:nvSpPr>
        <p:spPr>
          <a:xfrm>
            <a:off x="10149250" y="1639331"/>
            <a:ext cx="1904330"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250.000.000</a:t>
            </a:r>
            <a:endParaRPr sz="1500" dirty="0">
              <a:latin typeface="Georgia" panose="02040502050405020303" pitchFamily="18" charset="0"/>
              <a:ea typeface="Roboto Light"/>
              <a:cs typeface="Roboto Light"/>
              <a:sym typeface="Roboto Light"/>
            </a:endParaRPr>
          </a:p>
        </p:txBody>
      </p:sp>
      <p:sp>
        <p:nvSpPr>
          <p:cNvPr id="6" name="Shape 1945">
            <a:extLst>
              <a:ext uri="{FF2B5EF4-FFF2-40B4-BE49-F238E27FC236}">
                <a16:creationId xmlns:a16="http://schemas.microsoft.com/office/drawing/2014/main" id="{7E3F96BE-8C4D-D868-2430-780428DAF1C6}"/>
              </a:ext>
            </a:extLst>
          </p:cNvPr>
          <p:cNvSpPr/>
          <p:nvPr/>
        </p:nvSpPr>
        <p:spPr>
          <a:xfrm>
            <a:off x="10138339" y="1984904"/>
            <a:ext cx="1904330"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200.000.000</a:t>
            </a:r>
            <a:endParaRPr sz="1500" dirty="0">
              <a:latin typeface="Georgia" panose="02040502050405020303" pitchFamily="18" charset="0"/>
              <a:ea typeface="Roboto Light"/>
              <a:cs typeface="Roboto Light"/>
              <a:sym typeface="Roboto Light"/>
            </a:endParaRPr>
          </a:p>
        </p:txBody>
      </p:sp>
      <p:sp>
        <p:nvSpPr>
          <p:cNvPr id="7" name="Shape 1945">
            <a:extLst>
              <a:ext uri="{FF2B5EF4-FFF2-40B4-BE49-F238E27FC236}">
                <a16:creationId xmlns:a16="http://schemas.microsoft.com/office/drawing/2014/main" id="{3399624B-8FDA-7115-DBE0-BBCE26609149}"/>
              </a:ext>
            </a:extLst>
          </p:cNvPr>
          <p:cNvSpPr/>
          <p:nvPr/>
        </p:nvSpPr>
        <p:spPr>
          <a:xfrm>
            <a:off x="10158659" y="2370984"/>
            <a:ext cx="1904330"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100.000.000</a:t>
            </a:r>
            <a:endParaRPr sz="1500" dirty="0">
              <a:latin typeface="Georgia" panose="02040502050405020303" pitchFamily="18" charset="0"/>
              <a:ea typeface="Roboto Light"/>
              <a:cs typeface="Roboto Light"/>
              <a:sym typeface="Roboto Light"/>
            </a:endParaRPr>
          </a:p>
        </p:txBody>
      </p:sp>
      <p:sp>
        <p:nvSpPr>
          <p:cNvPr id="23" name="Shape 1945">
            <a:extLst>
              <a:ext uri="{FF2B5EF4-FFF2-40B4-BE49-F238E27FC236}">
                <a16:creationId xmlns:a16="http://schemas.microsoft.com/office/drawing/2014/main" id="{9DB6650D-BBD2-B85A-E485-59831E88D961}"/>
              </a:ext>
            </a:extLst>
          </p:cNvPr>
          <p:cNvSpPr/>
          <p:nvPr/>
        </p:nvSpPr>
        <p:spPr>
          <a:xfrm>
            <a:off x="10158659" y="2746904"/>
            <a:ext cx="1904330"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50.000.000</a:t>
            </a:r>
            <a:endParaRPr sz="1500" dirty="0">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6A468C99-F7F0-7A85-C658-4F9FE6E3161B}"/>
              </a:ext>
            </a:extLst>
          </p:cNvPr>
          <p:cNvSpPr/>
          <p:nvPr/>
        </p:nvSpPr>
        <p:spPr>
          <a:xfrm>
            <a:off x="10168819" y="3265064"/>
            <a:ext cx="1904330"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600.000.000</a:t>
            </a:r>
            <a:endParaRPr sz="1500" dirty="0">
              <a:latin typeface="Georgia" panose="02040502050405020303" pitchFamily="18" charset="0"/>
              <a:ea typeface="Roboto Light"/>
              <a:cs typeface="Roboto Light"/>
              <a:sym typeface="Roboto Light"/>
            </a:endParaRPr>
          </a:p>
        </p:txBody>
      </p:sp>
      <p:pic>
        <p:nvPicPr>
          <p:cNvPr id="8" name="Picture 2">
            <a:extLst>
              <a:ext uri="{FF2B5EF4-FFF2-40B4-BE49-F238E27FC236}">
                <a16:creationId xmlns:a16="http://schemas.microsoft.com/office/drawing/2014/main" id="{6097A28D-C96D-EB2D-8405-A931B28D5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355" y="3287314"/>
            <a:ext cx="1104900" cy="7334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a:extLst>
              <a:ext uri="{FF2B5EF4-FFF2-40B4-BE49-F238E27FC236}">
                <a16:creationId xmlns:a16="http://schemas.microsoft.com/office/drawing/2014/main" id="{2EC15473-7A5A-604E-616C-55068B3281C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C3F3544A-7288-3640-144D-A0CA3A84056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8733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par>
                                <p:cTn id="48" presetID="16" presetClass="entr" presetSubtype="2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circle(in)">
                                      <p:cBhvr>
                                        <p:cTn id="55" dur="2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circle(in)">
                                      <p:cBhvr>
                                        <p:cTn id="91" dur="20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circle(in)">
                                      <p:cBhvr>
                                        <p:cTn id="96" dur="2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circle(in)">
                                      <p:cBhvr>
                                        <p:cTn id="10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5" grpId="0" animBg="1"/>
      <p:bldP spid="16" grpId="0" animBg="1"/>
      <p:bldP spid="18" grpId="0"/>
      <p:bldP spid="19" grpId="0"/>
      <p:bldP spid="20" grpId="0"/>
      <p:bldP spid="2" grpId="0" animBg="1"/>
      <p:bldP spid="5" grpId="0" animBg="1"/>
      <p:bldP spid="6" grpId="0" animBg="1"/>
      <p:bldP spid="7"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Deterioro Plusvalía NIIF (UGE)</a:t>
            </a:r>
            <a:endParaRPr lang="es-CL" sz="2800" dirty="0">
              <a:solidFill>
                <a:schemeClr val="tx1"/>
              </a:solidFill>
              <a:latin typeface="Georgia" panose="02040502050405020303" pitchFamily="18" charset="0"/>
              <a:cs typeface="Arial" panose="020B0604020202020204" pitchFamily="34" charset="0"/>
            </a:endParaRPr>
          </a:p>
        </p:txBody>
      </p:sp>
      <p:pic>
        <p:nvPicPr>
          <p:cNvPr id="3" name="Picture 2" descr="Copec - Copec agregó una foto nueva.">
            <a:extLst>
              <a:ext uri="{FF2B5EF4-FFF2-40B4-BE49-F238E27FC236}">
                <a16:creationId xmlns:a16="http://schemas.microsoft.com/office/drawing/2014/main" id="{250D06A8-A529-57A4-6D04-801E78770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3" y="2348292"/>
            <a:ext cx="1313234" cy="1314834"/>
          </a:xfrm>
          <a:prstGeom prst="rect">
            <a:avLst/>
          </a:prstGeom>
          <a:noFill/>
          <a:extLst>
            <a:ext uri="{909E8E84-426E-40DD-AFC4-6F175D3DCCD1}">
              <a14:hiddenFill xmlns:a14="http://schemas.microsoft.com/office/drawing/2010/main">
                <a:solidFill>
                  <a:srgbClr val="FFFFFF"/>
                </a:solidFill>
              </a14:hiddenFill>
            </a:ext>
          </a:extLst>
        </p:spPr>
      </p:pic>
      <p:sp>
        <p:nvSpPr>
          <p:cNvPr id="8" name="Cerrar llave 7">
            <a:extLst>
              <a:ext uri="{FF2B5EF4-FFF2-40B4-BE49-F238E27FC236}">
                <a16:creationId xmlns:a16="http://schemas.microsoft.com/office/drawing/2014/main" id="{62E455FB-1C25-65B4-9D79-240F39CE349D}"/>
              </a:ext>
            </a:extLst>
          </p:cNvPr>
          <p:cNvSpPr/>
          <p:nvPr/>
        </p:nvSpPr>
        <p:spPr>
          <a:xfrm>
            <a:off x="841853" y="1585068"/>
            <a:ext cx="745640" cy="272454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26" name="Imagen 25">
            <a:extLst>
              <a:ext uri="{FF2B5EF4-FFF2-40B4-BE49-F238E27FC236}">
                <a16:creationId xmlns:a16="http://schemas.microsoft.com/office/drawing/2014/main" id="{774A6B04-30F7-5D61-2F48-E47DE8AFDEF5}"/>
              </a:ext>
            </a:extLst>
          </p:cNvPr>
          <p:cNvPicPr>
            <a:picLocks noChangeAspect="1"/>
          </p:cNvPicPr>
          <p:nvPr/>
        </p:nvPicPr>
        <p:blipFill>
          <a:blip r:embed="rId3"/>
          <a:stretch>
            <a:fillRect/>
          </a:stretch>
        </p:blipFill>
        <p:spPr>
          <a:xfrm>
            <a:off x="1822468" y="1522823"/>
            <a:ext cx="967824" cy="701101"/>
          </a:xfrm>
          <a:prstGeom prst="rect">
            <a:avLst/>
          </a:prstGeom>
        </p:spPr>
      </p:pic>
      <p:pic>
        <p:nvPicPr>
          <p:cNvPr id="28" name="Imagen 27">
            <a:extLst>
              <a:ext uri="{FF2B5EF4-FFF2-40B4-BE49-F238E27FC236}">
                <a16:creationId xmlns:a16="http://schemas.microsoft.com/office/drawing/2014/main" id="{F2405133-6CEE-FD95-3E60-06B83191CCDD}"/>
              </a:ext>
            </a:extLst>
          </p:cNvPr>
          <p:cNvPicPr>
            <a:picLocks noChangeAspect="1"/>
          </p:cNvPicPr>
          <p:nvPr/>
        </p:nvPicPr>
        <p:blipFill>
          <a:blip r:embed="rId4"/>
          <a:stretch>
            <a:fillRect/>
          </a:stretch>
        </p:blipFill>
        <p:spPr>
          <a:xfrm>
            <a:off x="1600541" y="2211672"/>
            <a:ext cx="1470787" cy="662997"/>
          </a:xfrm>
          <a:prstGeom prst="rect">
            <a:avLst/>
          </a:prstGeom>
        </p:spPr>
      </p:pic>
      <p:pic>
        <p:nvPicPr>
          <p:cNvPr id="30" name="Imagen 29">
            <a:extLst>
              <a:ext uri="{FF2B5EF4-FFF2-40B4-BE49-F238E27FC236}">
                <a16:creationId xmlns:a16="http://schemas.microsoft.com/office/drawing/2014/main" id="{2F56CBE1-3842-EFA8-6CF3-3D337B1423FE}"/>
              </a:ext>
            </a:extLst>
          </p:cNvPr>
          <p:cNvPicPr>
            <a:picLocks noChangeAspect="1"/>
          </p:cNvPicPr>
          <p:nvPr/>
        </p:nvPicPr>
        <p:blipFill>
          <a:blip r:embed="rId5"/>
          <a:stretch>
            <a:fillRect/>
          </a:stretch>
        </p:blipFill>
        <p:spPr>
          <a:xfrm>
            <a:off x="1725502" y="2828910"/>
            <a:ext cx="1356478" cy="586791"/>
          </a:xfrm>
          <a:prstGeom prst="rect">
            <a:avLst/>
          </a:prstGeom>
        </p:spPr>
      </p:pic>
      <p:pic>
        <p:nvPicPr>
          <p:cNvPr id="32" name="Imagen 31">
            <a:extLst>
              <a:ext uri="{FF2B5EF4-FFF2-40B4-BE49-F238E27FC236}">
                <a16:creationId xmlns:a16="http://schemas.microsoft.com/office/drawing/2014/main" id="{D085229E-E18C-9A7E-22C0-0F2197A2E3E7}"/>
              </a:ext>
            </a:extLst>
          </p:cNvPr>
          <p:cNvPicPr>
            <a:picLocks noChangeAspect="1"/>
          </p:cNvPicPr>
          <p:nvPr/>
        </p:nvPicPr>
        <p:blipFill>
          <a:blip r:embed="rId6"/>
          <a:stretch>
            <a:fillRect/>
          </a:stretch>
        </p:blipFill>
        <p:spPr>
          <a:xfrm>
            <a:off x="1890624" y="3449405"/>
            <a:ext cx="1044030" cy="685859"/>
          </a:xfrm>
          <a:prstGeom prst="rect">
            <a:avLst/>
          </a:prstGeom>
        </p:spPr>
      </p:pic>
      <p:pic>
        <p:nvPicPr>
          <p:cNvPr id="34" name="Imagen 33">
            <a:extLst>
              <a:ext uri="{FF2B5EF4-FFF2-40B4-BE49-F238E27FC236}">
                <a16:creationId xmlns:a16="http://schemas.microsoft.com/office/drawing/2014/main" id="{51AF1815-438C-1A53-5F00-68DC53088335}"/>
              </a:ext>
            </a:extLst>
          </p:cNvPr>
          <p:cNvPicPr>
            <a:picLocks noChangeAspect="1"/>
          </p:cNvPicPr>
          <p:nvPr/>
        </p:nvPicPr>
        <p:blipFill>
          <a:blip r:embed="rId7"/>
          <a:stretch>
            <a:fillRect/>
          </a:stretch>
        </p:blipFill>
        <p:spPr>
          <a:xfrm>
            <a:off x="1542205" y="4113985"/>
            <a:ext cx="1813717" cy="472481"/>
          </a:xfrm>
          <a:prstGeom prst="rect">
            <a:avLst/>
          </a:prstGeom>
        </p:spPr>
      </p:pic>
      <p:pic>
        <p:nvPicPr>
          <p:cNvPr id="36" name="Imagen 35">
            <a:extLst>
              <a:ext uri="{FF2B5EF4-FFF2-40B4-BE49-F238E27FC236}">
                <a16:creationId xmlns:a16="http://schemas.microsoft.com/office/drawing/2014/main" id="{6CA85B27-124C-5A89-64B7-0B517FE2BD61}"/>
              </a:ext>
            </a:extLst>
          </p:cNvPr>
          <p:cNvPicPr>
            <a:picLocks noChangeAspect="1"/>
          </p:cNvPicPr>
          <p:nvPr/>
        </p:nvPicPr>
        <p:blipFill>
          <a:blip r:embed="rId8"/>
          <a:stretch>
            <a:fillRect/>
          </a:stretch>
        </p:blipFill>
        <p:spPr>
          <a:xfrm>
            <a:off x="1609090" y="1031296"/>
            <a:ext cx="1394581" cy="541067"/>
          </a:xfrm>
          <a:prstGeom prst="rect">
            <a:avLst/>
          </a:prstGeom>
        </p:spPr>
      </p:pic>
      <p:sp>
        <p:nvSpPr>
          <p:cNvPr id="37" name="Shape 1960">
            <a:extLst>
              <a:ext uri="{FF2B5EF4-FFF2-40B4-BE49-F238E27FC236}">
                <a16:creationId xmlns:a16="http://schemas.microsoft.com/office/drawing/2014/main" id="{0D89EAFA-AF1E-3D01-6309-CE169D587870}"/>
              </a:ext>
            </a:extLst>
          </p:cNvPr>
          <p:cNvSpPr/>
          <p:nvPr/>
        </p:nvSpPr>
        <p:spPr>
          <a:xfrm>
            <a:off x="740701" y="1109442"/>
            <a:ext cx="3772934" cy="3559836"/>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lnTo>
                  <a:pt x="0" y="21600"/>
                </a:lnTo>
                <a:lnTo>
                  <a:pt x="21600" y="21600"/>
                </a:lnTo>
                <a:lnTo>
                  <a:pt x="21600" y="0"/>
                </a:lnTo>
                <a:lnTo>
                  <a:pt x="9891" y="0"/>
                </a:lnTo>
              </a:path>
            </a:pathLst>
          </a:custGeom>
          <a:ln w="25400">
            <a:solidFill>
              <a:srgbClr val="FF0000"/>
            </a:solidFill>
            <a:miter lim="400000"/>
          </a:ln>
        </p:spPr>
        <p:txBody>
          <a:bodyPr lIns="0" tIns="0" rIns="0" bIns="0" anchor="ctr"/>
          <a:lstStyle/>
          <a:p>
            <a:pPr lvl="0">
              <a:defRPr sz="3200"/>
            </a:pPr>
            <a:endParaRPr sz="1200">
              <a:solidFill>
                <a:srgbClr val="FF0000"/>
              </a:solidFill>
            </a:endParaRPr>
          </a:p>
        </p:txBody>
      </p:sp>
      <p:sp>
        <p:nvSpPr>
          <p:cNvPr id="38" name="Shape 1945">
            <a:extLst>
              <a:ext uri="{FF2B5EF4-FFF2-40B4-BE49-F238E27FC236}">
                <a16:creationId xmlns:a16="http://schemas.microsoft.com/office/drawing/2014/main" id="{8C0864DC-46B4-2022-A662-4054121AE945}"/>
              </a:ext>
            </a:extLst>
          </p:cNvPr>
          <p:cNvSpPr/>
          <p:nvPr/>
        </p:nvSpPr>
        <p:spPr>
          <a:xfrm>
            <a:off x="2778428" y="1153955"/>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40%</a:t>
            </a:r>
            <a:endParaRPr sz="16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57F42DD4-277C-140B-A258-B5F8B7B7CF3E}"/>
              </a:ext>
            </a:extLst>
          </p:cNvPr>
          <p:cNvSpPr/>
          <p:nvPr/>
        </p:nvSpPr>
        <p:spPr>
          <a:xfrm>
            <a:off x="2778428" y="1714134"/>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5%</a:t>
            </a:r>
            <a:endParaRPr sz="16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D181C71E-E388-3BF9-EA08-22DD299C6237}"/>
              </a:ext>
            </a:extLst>
          </p:cNvPr>
          <p:cNvSpPr/>
          <p:nvPr/>
        </p:nvSpPr>
        <p:spPr>
          <a:xfrm>
            <a:off x="2784868" y="2374243"/>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20%</a:t>
            </a:r>
            <a:endParaRPr sz="1600" dirty="0">
              <a:solidFill>
                <a:srgbClr val="0000FF"/>
              </a:solidFill>
              <a:latin typeface="Georgia" panose="02040502050405020303" pitchFamily="18" charset="0"/>
              <a:ea typeface="Roboto Light"/>
              <a:cs typeface="Roboto Light"/>
              <a:sym typeface="Roboto Light"/>
            </a:endParaRPr>
          </a:p>
        </p:txBody>
      </p:sp>
      <p:sp>
        <p:nvSpPr>
          <p:cNvPr id="41" name="Shape 1945">
            <a:extLst>
              <a:ext uri="{FF2B5EF4-FFF2-40B4-BE49-F238E27FC236}">
                <a16:creationId xmlns:a16="http://schemas.microsoft.com/office/drawing/2014/main" id="{F3E942CE-F114-FA63-3242-AF648DC66ECF}"/>
              </a:ext>
            </a:extLst>
          </p:cNvPr>
          <p:cNvSpPr/>
          <p:nvPr/>
        </p:nvSpPr>
        <p:spPr>
          <a:xfrm>
            <a:off x="2795520" y="3023616"/>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15%</a:t>
            </a:r>
            <a:endParaRPr sz="1600" dirty="0">
              <a:solidFill>
                <a:srgbClr val="0000FF"/>
              </a:solidFill>
              <a:latin typeface="Georgia" panose="02040502050405020303" pitchFamily="18" charset="0"/>
              <a:ea typeface="Roboto Light"/>
              <a:cs typeface="Roboto Light"/>
              <a:sym typeface="Roboto Light"/>
            </a:endParaRPr>
          </a:p>
        </p:txBody>
      </p:sp>
      <p:sp>
        <p:nvSpPr>
          <p:cNvPr id="42" name="Shape 1945">
            <a:extLst>
              <a:ext uri="{FF2B5EF4-FFF2-40B4-BE49-F238E27FC236}">
                <a16:creationId xmlns:a16="http://schemas.microsoft.com/office/drawing/2014/main" id="{C2B513C3-901C-AF23-3F97-297370978B30}"/>
              </a:ext>
            </a:extLst>
          </p:cNvPr>
          <p:cNvSpPr/>
          <p:nvPr/>
        </p:nvSpPr>
        <p:spPr>
          <a:xfrm>
            <a:off x="2784868" y="3671403"/>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12%</a:t>
            </a:r>
            <a:endParaRPr sz="1600" dirty="0">
              <a:solidFill>
                <a:srgbClr val="0000FF"/>
              </a:solidFill>
              <a:latin typeface="Georgia" panose="02040502050405020303" pitchFamily="18" charset="0"/>
              <a:ea typeface="Roboto Light"/>
              <a:cs typeface="Roboto Light"/>
              <a:sym typeface="Roboto Light"/>
            </a:endParaRPr>
          </a:p>
        </p:txBody>
      </p:sp>
      <p:sp>
        <p:nvSpPr>
          <p:cNvPr id="43" name="Shape 1945">
            <a:extLst>
              <a:ext uri="{FF2B5EF4-FFF2-40B4-BE49-F238E27FC236}">
                <a16:creationId xmlns:a16="http://schemas.microsoft.com/office/drawing/2014/main" id="{A2BB45F7-DC33-A1CC-B803-D8C4F1E84766}"/>
              </a:ext>
            </a:extLst>
          </p:cNvPr>
          <p:cNvSpPr/>
          <p:nvPr/>
        </p:nvSpPr>
        <p:spPr>
          <a:xfrm>
            <a:off x="2795520" y="4230531"/>
            <a:ext cx="1614344" cy="269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8%</a:t>
            </a:r>
            <a:endParaRPr sz="1600" dirty="0">
              <a:solidFill>
                <a:srgbClr val="0000FF"/>
              </a:solidFill>
              <a:latin typeface="Georgia" panose="02040502050405020303" pitchFamily="18" charset="0"/>
              <a:ea typeface="Roboto Light"/>
              <a:cs typeface="Roboto Light"/>
              <a:sym typeface="Roboto Light"/>
            </a:endParaRPr>
          </a:p>
        </p:txBody>
      </p:sp>
      <p:sp>
        <p:nvSpPr>
          <p:cNvPr id="44" name="Rectangle 3">
            <a:extLst>
              <a:ext uri="{FF2B5EF4-FFF2-40B4-BE49-F238E27FC236}">
                <a16:creationId xmlns:a16="http://schemas.microsoft.com/office/drawing/2014/main" id="{8B40AC43-DEE3-1CAA-FD93-7CCEBD8CE6C2}"/>
              </a:ext>
            </a:extLst>
          </p:cNvPr>
          <p:cNvSpPr txBox="1">
            <a:spLocks noChangeArrowheads="1"/>
          </p:cNvSpPr>
          <p:nvPr/>
        </p:nvSpPr>
        <p:spPr>
          <a:xfrm>
            <a:off x="390591" y="4919283"/>
            <a:ext cx="5212541" cy="739399"/>
          </a:xfrm>
          <a:prstGeom prst="rect">
            <a:avLst/>
          </a:prstGeom>
        </p:spPr>
        <p:txBody>
          <a:bodyPr/>
          <a:lstStyle/>
          <a:p>
            <a:pPr algn="just">
              <a:lnSpc>
                <a:spcPct val="125000"/>
              </a:lnSpc>
              <a:spcBef>
                <a:spcPct val="30000"/>
              </a:spcBef>
              <a:defRPr/>
            </a:pPr>
            <a:r>
              <a:rPr lang="es-MX" dirty="0">
                <a:latin typeface="Georgia" panose="02040502050405020303" pitchFamily="18" charset="0"/>
              </a:rPr>
              <a:t>Se decide cerrar </a:t>
            </a:r>
            <a:r>
              <a:rPr lang="es-MX" b="1" dirty="0" err="1">
                <a:latin typeface="Georgia" panose="02040502050405020303" pitchFamily="18" charset="0"/>
              </a:rPr>
              <a:t>Sonacol</a:t>
            </a:r>
            <a:r>
              <a:rPr lang="es-MX" dirty="0">
                <a:latin typeface="Georgia" panose="02040502050405020303" pitchFamily="18" charset="0"/>
              </a:rPr>
              <a:t>, lo que significa calcular el deterioro de la Plusvalía por el 8%</a:t>
            </a:r>
            <a:endParaRPr lang="es-CL" dirty="0">
              <a:latin typeface="Georgia" panose="02040502050405020303" pitchFamily="18" charset="0"/>
            </a:endParaRPr>
          </a:p>
        </p:txBody>
      </p:sp>
      <p:sp>
        <p:nvSpPr>
          <p:cNvPr id="45" name="Signo de multiplicación 44">
            <a:extLst>
              <a:ext uri="{FF2B5EF4-FFF2-40B4-BE49-F238E27FC236}">
                <a16:creationId xmlns:a16="http://schemas.microsoft.com/office/drawing/2014/main" id="{4A222C02-4234-35B9-EF49-BF07E17EA419}"/>
              </a:ext>
            </a:extLst>
          </p:cNvPr>
          <p:cNvSpPr/>
          <p:nvPr/>
        </p:nvSpPr>
        <p:spPr>
          <a:xfrm>
            <a:off x="695355" y="3988775"/>
            <a:ext cx="3618689" cy="78794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46" name="Tabla 4">
            <a:extLst>
              <a:ext uri="{FF2B5EF4-FFF2-40B4-BE49-F238E27FC236}">
                <a16:creationId xmlns:a16="http://schemas.microsoft.com/office/drawing/2014/main" id="{6E9CC664-BD08-D5A7-3E6F-C47EE2170D4F}"/>
              </a:ext>
            </a:extLst>
          </p:cNvPr>
          <p:cNvGraphicFramePr>
            <a:graphicFrameLocks noGrp="1"/>
          </p:cNvGraphicFramePr>
          <p:nvPr/>
        </p:nvGraphicFramePr>
        <p:xfrm>
          <a:off x="5835043" y="1090569"/>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Patrimonio</a:t>
                      </a:r>
                    </a:p>
                  </a:txBody>
                  <a:tcPr>
                    <a:solidFill>
                      <a:schemeClr val="bg2"/>
                    </a:solidFill>
                  </a:tcPr>
                </a:tc>
                <a:tc>
                  <a:txBody>
                    <a:bodyPr/>
                    <a:lstStyle/>
                    <a:p>
                      <a:pPr algn="r"/>
                      <a:r>
                        <a:rPr lang="es-CL" sz="1500" dirty="0">
                          <a:solidFill>
                            <a:schemeClr val="tx1"/>
                          </a:solidFill>
                          <a:latin typeface="Georgia" panose="02040502050405020303" pitchFamily="18" charset="0"/>
                        </a:rPr>
                        <a:t>600.000.000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Plusvalía</a:t>
                      </a:r>
                    </a:p>
                  </a:txBody>
                  <a:tcPr>
                    <a:solidFill>
                      <a:schemeClr val="bg2"/>
                    </a:solidFill>
                  </a:tcPr>
                </a:tc>
                <a:tc>
                  <a:txBody>
                    <a:bodyPr/>
                    <a:lstStyle/>
                    <a:p>
                      <a:pPr algn="r"/>
                      <a:r>
                        <a:rPr lang="es-CL" sz="1500" dirty="0">
                          <a:solidFill>
                            <a:schemeClr val="tx1"/>
                          </a:solidFill>
                          <a:latin typeface="Georgia" panose="02040502050405020303" pitchFamily="18" charset="0"/>
                        </a:rPr>
                        <a:t>300.000.000</a:t>
                      </a:r>
                    </a:p>
                  </a:txBody>
                  <a:tcPr>
                    <a:solidFill>
                      <a:schemeClr val="bg2"/>
                    </a:solidFill>
                  </a:tcPr>
                </a:tc>
                <a:extLst>
                  <a:ext uri="{0D108BD9-81ED-4DB2-BD59-A6C34878D82A}">
                    <a16:rowId xmlns:a16="http://schemas.microsoft.com/office/drawing/2014/main" val="501306036"/>
                  </a:ext>
                </a:extLst>
              </a:tr>
            </a:tbl>
          </a:graphicData>
        </a:graphic>
      </p:graphicFrame>
      <p:graphicFrame>
        <p:nvGraphicFramePr>
          <p:cNvPr id="47" name="Tabla 2">
            <a:extLst>
              <a:ext uri="{FF2B5EF4-FFF2-40B4-BE49-F238E27FC236}">
                <a16:creationId xmlns:a16="http://schemas.microsoft.com/office/drawing/2014/main" id="{3D0CCDA1-6DEF-41E1-1370-A273412E4CF5}"/>
              </a:ext>
            </a:extLst>
          </p:cNvPr>
          <p:cNvGraphicFramePr>
            <a:graphicFrameLocks noGrp="1"/>
          </p:cNvGraphicFramePr>
          <p:nvPr/>
        </p:nvGraphicFramePr>
        <p:xfrm>
          <a:off x="4816766" y="2598320"/>
          <a:ext cx="6899075" cy="1508760"/>
        </p:xfrm>
        <a:graphic>
          <a:graphicData uri="http://schemas.openxmlformats.org/drawingml/2006/table">
            <a:tbl>
              <a:tblPr firstRow="1" bandRow="1">
                <a:tableStyleId>{5C22544A-7EE6-4342-B048-85BDC9FD1C3A}</a:tableStyleId>
              </a:tblPr>
              <a:tblGrid>
                <a:gridCol w="4036859">
                  <a:extLst>
                    <a:ext uri="{9D8B030D-6E8A-4147-A177-3AD203B41FA5}">
                      <a16:colId xmlns:a16="http://schemas.microsoft.com/office/drawing/2014/main" val="673469555"/>
                    </a:ext>
                  </a:extLst>
                </a:gridCol>
                <a:gridCol w="1429966">
                  <a:extLst>
                    <a:ext uri="{9D8B030D-6E8A-4147-A177-3AD203B41FA5}">
                      <a16:colId xmlns:a16="http://schemas.microsoft.com/office/drawing/2014/main" val="4185281390"/>
                    </a:ext>
                  </a:extLst>
                </a:gridCol>
                <a:gridCol w="1432250">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271256">
                <a:tc>
                  <a:txBody>
                    <a:bodyPr/>
                    <a:lstStyle/>
                    <a:p>
                      <a:pPr algn="l"/>
                      <a:r>
                        <a:rPr lang="es-CL" sz="1500" dirty="0">
                          <a:latin typeface="Georgia" panose="02040502050405020303" pitchFamily="18" charset="0"/>
                        </a:rPr>
                        <a:t>(Gasto) Deterioro Plusvalía</a:t>
                      </a:r>
                    </a:p>
                  </a:txBody>
                  <a:tcPr/>
                </a:tc>
                <a:tc>
                  <a:txBody>
                    <a:bodyPr/>
                    <a:lstStyle/>
                    <a:p>
                      <a:pPr algn="ctr"/>
                      <a:r>
                        <a:rPr lang="es-CL" sz="1500" dirty="0">
                          <a:latin typeface="Georgia" panose="02040502050405020303" pitchFamily="18" charset="0"/>
                        </a:rPr>
                        <a:t>24.000.000</a:t>
                      </a: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271256">
                <a:tc>
                  <a:txBody>
                    <a:bodyPr/>
                    <a:lstStyle/>
                    <a:p>
                      <a:pPr marL="0" indent="0" algn="ctr"/>
                      <a:r>
                        <a:rPr lang="es-CL" sz="1500" dirty="0">
                          <a:latin typeface="Georgia" panose="02040502050405020303" pitchFamily="18" charset="0"/>
                        </a:rPr>
                        <a:t>(Pasivo) Deterioro Acumulado Plusvalía</a:t>
                      </a:r>
                    </a:p>
                  </a:txBody>
                  <a:tcPr/>
                </a:tc>
                <a:tc>
                  <a:txBody>
                    <a:bodyPr/>
                    <a:lstStyle/>
                    <a:p>
                      <a:pPr algn="ctr"/>
                      <a:endParaRPr lang="es-CL" sz="1500" dirty="0">
                        <a:latin typeface="Georgia" panose="02040502050405020303" pitchFamily="18" charset="0"/>
                      </a:endParaRPr>
                    </a:p>
                  </a:txBody>
                  <a:tcPr/>
                </a:tc>
                <a:tc>
                  <a:txBody>
                    <a:bodyPr/>
                    <a:lstStyle/>
                    <a:p>
                      <a:pPr algn="ctr"/>
                      <a:r>
                        <a:rPr lang="es-CL" sz="1500" dirty="0">
                          <a:latin typeface="Georgia" panose="02040502050405020303" pitchFamily="18" charset="0"/>
                        </a:rPr>
                        <a:t>24.000.000</a:t>
                      </a:r>
                    </a:p>
                  </a:txBody>
                  <a:tcPr/>
                </a:tc>
                <a:extLst>
                  <a:ext uri="{0D108BD9-81ED-4DB2-BD59-A6C34878D82A}">
                    <a16:rowId xmlns:a16="http://schemas.microsoft.com/office/drawing/2014/main" val="3022649773"/>
                  </a:ext>
                </a:extLst>
              </a:tr>
              <a:tr h="271256">
                <a:tc>
                  <a:txBody>
                    <a:bodyPr/>
                    <a:lstStyle/>
                    <a:p>
                      <a:pPr marL="0" indent="0" algn="ctr"/>
                      <a:r>
                        <a:rPr lang="es-CL" sz="1500" dirty="0">
                          <a:latin typeface="Georgia" panose="02040502050405020303" pitchFamily="18" charset="0"/>
                        </a:rPr>
                        <a:t>Glosa: deterioro 8% de la plusvalía adquirida</a:t>
                      </a:r>
                    </a:p>
                    <a:p>
                      <a:pPr marL="0" indent="0" algn="ctr"/>
                      <a:r>
                        <a:rPr lang="es-CL" sz="1500" dirty="0">
                          <a:latin typeface="Georgia" panose="02040502050405020303" pitchFamily="18" charset="0"/>
                        </a:rPr>
                        <a:t>300.000.000 x 8%</a:t>
                      </a:r>
                    </a:p>
                  </a:txBody>
                  <a:tcPr/>
                </a:tc>
                <a:tc>
                  <a:txBody>
                    <a:bodyPr/>
                    <a:lstStyle/>
                    <a:p>
                      <a:pPr algn="ctr"/>
                      <a:endParaRPr lang="es-CL" sz="1500" dirty="0">
                        <a:latin typeface="Georgia" panose="02040502050405020303" pitchFamily="18" charset="0"/>
                      </a:endParaRP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932386031"/>
                  </a:ext>
                </a:extLst>
              </a:tr>
            </a:tbl>
          </a:graphicData>
        </a:graphic>
      </p:graphicFrame>
      <p:sp>
        <p:nvSpPr>
          <p:cNvPr id="5" name="Rectángulo 4">
            <a:extLst>
              <a:ext uri="{FF2B5EF4-FFF2-40B4-BE49-F238E27FC236}">
                <a16:creationId xmlns:a16="http://schemas.microsoft.com/office/drawing/2014/main" id="{BCCC5356-A2A4-64A5-B663-0D08B4DC090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FEF8F553-27AE-F816-C8BA-96F95C847E6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542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circle(in)">
                                      <p:cBhvr>
                                        <p:cTn id="53" dur="2000"/>
                                        <p:tgtEl>
                                          <p:spTgt spid="3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circle(in)">
                                      <p:cBhvr>
                                        <p:cTn id="64" dur="2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ircle(in)">
                                      <p:cBhvr>
                                        <p:cTn id="69" dur="2000"/>
                                        <p:tgtEl>
                                          <p:spTgt spid="3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circle(in)">
                                      <p:cBhvr>
                                        <p:cTn id="72" dur="2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down)">
                                      <p:cBhvr>
                                        <p:cTn id="77" dur="500"/>
                                        <p:tgtEl>
                                          <p:spTgt spid="45"/>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down)">
                                      <p:cBhvr>
                                        <p:cTn id="80" dur="5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1000"/>
                                        <p:tgtEl>
                                          <p:spTgt spid="46"/>
                                        </p:tgtEl>
                                      </p:cBhvr>
                                    </p:animEffect>
                                    <p:anim calcmode="lin" valueType="num">
                                      <p:cBhvr>
                                        <p:cTn id="86" dur="1000" fill="hold"/>
                                        <p:tgtEl>
                                          <p:spTgt spid="46"/>
                                        </p:tgtEl>
                                        <p:attrNameLst>
                                          <p:attrName>ppt_x</p:attrName>
                                        </p:attrNameLst>
                                      </p:cBhvr>
                                      <p:tavLst>
                                        <p:tav tm="0">
                                          <p:val>
                                            <p:strVal val="#ppt_x"/>
                                          </p:val>
                                        </p:tav>
                                        <p:tav tm="100000">
                                          <p:val>
                                            <p:strVal val="#ppt_x"/>
                                          </p:val>
                                        </p:tav>
                                      </p:tavLst>
                                    </p:anim>
                                    <p:anim calcmode="lin" valueType="num">
                                      <p:cBhvr>
                                        <p:cTn id="8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barn(inVertical)">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37" grpId="0" animBg="1"/>
      <p:bldP spid="38" grpId="0" animBg="1"/>
      <p:bldP spid="39" grpId="0" animBg="1"/>
      <p:bldP spid="40" grpId="0" animBg="1"/>
      <p:bldP spid="41" grpId="0" animBg="1"/>
      <p:bldP spid="42" grpId="0" animBg="1"/>
      <p:bldP spid="43" grpId="0" animBg="1"/>
      <p:bldP spid="44" grpId="0"/>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(Artículo 31 N°9 de la LIR)</a:t>
            </a:r>
            <a:endParaRPr lang="es-CL" sz="2800" dirty="0">
              <a:solidFill>
                <a:schemeClr val="tx1"/>
              </a:solidFill>
              <a:latin typeface="Georgia" panose="02040502050405020303" pitchFamily="18" charset="0"/>
              <a:cs typeface="Arial" panose="020B0604020202020204" pitchFamily="34" charset="0"/>
            </a:endParaRPr>
          </a:p>
        </p:txBody>
      </p:sp>
      <p:pic>
        <p:nvPicPr>
          <p:cNvPr id="12" name="Imagen 11">
            <a:extLst>
              <a:ext uri="{FF2B5EF4-FFF2-40B4-BE49-F238E27FC236}">
                <a16:creationId xmlns:a16="http://schemas.microsoft.com/office/drawing/2014/main" id="{985C9718-9FF4-DD1E-F0AB-DEFC2B6DA0E0}"/>
              </a:ext>
            </a:extLst>
          </p:cNvPr>
          <p:cNvPicPr>
            <a:picLocks noChangeAspect="1"/>
          </p:cNvPicPr>
          <p:nvPr/>
        </p:nvPicPr>
        <p:blipFill>
          <a:blip r:embed="rId2"/>
          <a:stretch>
            <a:fillRect/>
          </a:stretch>
        </p:blipFill>
        <p:spPr>
          <a:xfrm>
            <a:off x="57352" y="961665"/>
            <a:ext cx="3640006" cy="5169133"/>
          </a:xfrm>
          <a:prstGeom prst="rect">
            <a:avLst/>
          </a:prstGeom>
          <a:ln w="28575">
            <a:solidFill>
              <a:schemeClr val="tx1"/>
            </a:solidFill>
          </a:ln>
        </p:spPr>
      </p:pic>
      <p:pic>
        <p:nvPicPr>
          <p:cNvPr id="29" name="Imagen 28">
            <a:extLst>
              <a:ext uri="{FF2B5EF4-FFF2-40B4-BE49-F238E27FC236}">
                <a16:creationId xmlns:a16="http://schemas.microsoft.com/office/drawing/2014/main" id="{2C8FA59F-F544-5663-7BC6-85A53F17F627}"/>
              </a:ext>
            </a:extLst>
          </p:cNvPr>
          <p:cNvPicPr>
            <a:picLocks noChangeAspect="1"/>
          </p:cNvPicPr>
          <p:nvPr/>
        </p:nvPicPr>
        <p:blipFill>
          <a:blip r:embed="rId3"/>
          <a:stretch>
            <a:fillRect/>
          </a:stretch>
        </p:blipFill>
        <p:spPr>
          <a:xfrm>
            <a:off x="3773625" y="1725761"/>
            <a:ext cx="3501814" cy="3863675"/>
          </a:xfrm>
          <a:prstGeom prst="rect">
            <a:avLst/>
          </a:prstGeom>
          <a:ln w="28575">
            <a:solidFill>
              <a:srgbClr val="FF0000"/>
            </a:solidFill>
          </a:ln>
        </p:spPr>
      </p:pic>
      <p:sp>
        <p:nvSpPr>
          <p:cNvPr id="32" name="Rectángulo 31">
            <a:extLst>
              <a:ext uri="{FF2B5EF4-FFF2-40B4-BE49-F238E27FC236}">
                <a16:creationId xmlns:a16="http://schemas.microsoft.com/office/drawing/2014/main" id="{6A704049-7F32-3FB0-556F-32B48CC3FB3B}"/>
              </a:ext>
            </a:extLst>
          </p:cNvPr>
          <p:cNvSpPr/>
          <p:nvPr/>
        </p:nvSpPr>
        <p:spPr>
          <a:xfrm>
            <a:off x="5389123" y="5302871"/>
            <a:ext cx="992222" cy="317045"/>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Rectángulo 33">
            <a:extLst>
              <a:ext uri="{FF2B5EF4-FFF2-40B4-BE49-F238E27FC236}">
                <a16:creationId xmlns:a16="http://schemas.microsoft.com/office/drawing/2014/main" id="{4741E239-0DB0-8EC5-FAFC-EE3DD7EE2A06}"/>
              </a:ext>
            </a:extLst>
          </p:cNvPr>
          <p:cNvSpPr/>
          <p:nvPr/>
        </p:nvSpPr>
        <p:spPr>
          <a:xfrm>
            <a:off x="2740552" y="1963047"/>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36">
            <a:extLst>
              <a:ext uri="{FF2B5EF4-FFF2-40B4-BE49-F238E27FC236}">
                <a16:creationId xmlns:a16="http://schemas.microsoft.com/office/drawing/2014/main" id="{DABBE560-B9D0-9D6D-6E83-9B844E279BEE}"/>
              </a:ext>
            </a:extLst>
          </p:cNvPr>
          <p:cNvPicPr>
            <a:picLocks noChangeAspect="1"/>
          </p:cNvPicPr>
          <p:nvPr/>
        </p:nvPicPr>
        <p:blipFill>
          <a:blip r:embed="rId4"/>
          <a:stretch>
            <a:fillRect/>
          </a:stretch>
        </p:blipFill>
        <p:spPr>
          <a:xfrm>
            <a:off x="7330878" y="538478"/>
            <a:ext cx="4706208" cy="5747978"/>
          </a:xfrm>
          <a:prstGeom prst="rect">
            <a:avLst/>
          </a:prstGeom>
          <a:ln w="31750">
            <a:solidFill>
              <a:srgbClr val="0000FF"/>
            </a:solidFill>
          </a:ln>
        </p:spPr>
      </p:pic>
      <p:sp>
        <p:nvSpPr>
          <p:cNvPr id="33" name="Shape 1945">
            <a:extLst>
              <a:ext uri="{FF2B5EF4-FFF2-40B4-BE49-F238E27FC236}">
                <a16:creationId xmlns:a16="http://schemas.microsoft.com/office/drawing/2014/main" id="{749DD664-78BF-D8AB-1B66-318856BE9132}"/>
              </a:ext>
            </a:extLst>
          </p:cNvPr>
          <p:cNvSpPr/>
          <p:nvPr/>
        </p:nvSpPr>
        <p:spPr>
          <a:xfrm>
            <a:off x="10342275" y="571544"/>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solidFill>
                  <a:srgbClr val="0000FF"/>
                </a:solidFill>
                <a:latin typeface="Georgia" panose="02040502050405020303" pitchFamily="18" charset="0"/>
                <a:ea typeface="Roboto Light"/>
                <a:cs typeface="Roboto Light"/>
                <a:sym typeface="BebasNeueBold"/>
              </a:rPr>
              <a:t>850.000.000</a:t>
            </a:r>
            <a:endParaRPr sz="13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2E8797CB-A4E3-500B-BF38-9C47B9446B19}"/>
              </a:ext>
            </a:extLst>
          </p:cNvPr>
          <p:cNvSpPr/>
          <p:nvPr/>
        </p:nvSpPr>
        <p:spPr>
          <a:xfrm>
            <a:off x="10358489" y="996322"/>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42.000.000</a:t>
            </a:r>
            <a:endParaRPr sz="13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A424006E-BC2A-6A14-9BD8-0E111B39C69C}"/>
              </a:ext>
            </a:extLst>
          </p:cNvPr>
          <p:cNvSpPr/>
          <p:nvPr/>
        </p:nvSpPr>
        <p:spPr>
          <a:xfrm>
            <a:off x="10364977" y="1197362"/>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15.500.000</a:t>
            </a:r>
            <a:endParaRPr sz="13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B7FC2E12-BBB5-A3B6-B723-5D975C8BC4E8}"/>
              </a:ext>
            </a:extLst>
          </p:cNvPr>
          <p:cNvSpPr/>
          <p:nvPr/>
        </p:nvSpPr>
        <p:spPr>
          <a:xfrm>
            <a:off x="10355246" y="1372460"/>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270.000.000</a:t>
            </a:r>
            <a:endParaRPr sz="1300" dirty="0">
              <a:solidFill>
                <a:srgbClr val="0000FF"/>
              </a:solidFill>
              <a:latin typeface="Georgia" panose="02040502050405020303" pitchFamily="18" charset="0"/>
              <a:ea typeface="Roboto Light"/>
              <a:cs typeface="Roboto Light"/>
              <a:sym typeface="Roboto Light"/>
            </a:endParaRPr>
          </a:p>
        </p:txBody>
      </p:sp>
      <p:sp>
        <p:nvSpPr>
          <p:cNvPr id="41" name="Shape 1945">
            <a:extLst>
              <a:ext uri="{FF2B5EF4-FFF2-40B4-BE49-F238E27FC236}">
                <a16:creationId xmlns:a16="http://schemas.microsoft.com/office/drawing/2014/main" id="{C26CD435-F5F7-FABF-15BB-6F670CF50F55}"/>
              </a:ext>
            </a:extLst>
          </p:cNvPr>
          <p:cNvSpPr/>
          <p:nvPr/>
        </p:nvSpPr>
        <p:spPr>
          <a:xfrm>
            <a:off x="10361730" y="1563772"/>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220.000.000</a:t>
            </a:r>
            <a:endParaRPr sz="1300" dirty="0">
              <a:solidFill>
                <a:srgbClr val="0000FF"/>
              </a:solidFill>
              <a:latin typeface="Georgia" panose="02040502050405020303" pitchFamily="18" charset="0"/>
              <a:ea typeface="Roboto Light"/>
              <a:cs typeface="Roboto Light"/>
              <a:sym typeface="Roboto Light"/>
            </a:endParaRPr>
          </a:p>
        </p:txBody>
      </p:sp>
      <p:sp>
        <p:nvSpPr>
          <p:cNvPr id="42" name="Shape 1945">
            <a:extLst>
              <a:ext uri="{FF2B5EF4-FFF2-40B4-BE49-F238E27FC236}">
                <a16:creationId xmlns:a16="http://schemas.microsoft.com/office/drawing/2014/main" id="{87972472-184E-E59B-2EAE-126AB4F6FA94}"/>
              </a:ext>
            </a:extLst>
          </p:cNvPr>
          <p:cNvSpPr/>
          <p:nvPr/>
        </p:nvSpPr>
        <p:spPr>
          <a:xfrm>
            <a:off x="10348760" y="1755084"/>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547.500.000</a:t>
            </a:r>
            <a:endParaRPr sz="1300" b="1" dirty="0">
              <a:latin typeface="Georgia" panose="02040502050405020303" pitchFamily="18" charset="0"/>
              <a:ea typeface="Roboto Light"/>
              <a:cs typeface="Roboto Light"/>
              <a:sym typeface="Roboto Light"/>
            </a:endParaRPr>
          </a:p>
        </p:txBody>
      </p:sp>
      <p:sp>
        <p:nvSpPr>
          <p:cNvPr id="43" name="Shape 1945">
            <a:extLst>
              <a:ext uri="{FF2B5EF4-FFF2-40B4-BE49-F238E27FC236}">
                <a16:creationId xmlns:a16="http://schemas.microsoft.com/office/drawing/2014/main" id="{404A35F7-B3B9-B0BE-7123-C671061E3036}"/>
              </a:ext>
            </a:extLst>
          </p:cNvPr>
          <p:cNvSpPr/>
          <p:nvPr/>
        </p:nvSpPr>
        <p:spPr>
          <a:xfrm>
            <a:off x="10345519" y="2131220"/>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(225.000.000)</a:t>
            </a:r>
            <a:endParaRPr sz="1300" dirty="0">
              <a:solidFill>
                <a:srgbClr val="FF0000"/>
              </a:solidFill>
              <a:latin typeface="Georgia" panose="02040502050405020303" pitchFamily="18" charset="0"/>
              <a:ea typeface="Roboto Light"/>
              <a:cs typeface="Roboto Light"/>
              <a:sym typeface="Roboto Light"/>
            </a:endParaRPr>
          </a:p>
        </p:txBody>
      </p:sp>
      <p:sp>
        <p:nvSpPr>
          <p:cNvPr id="44" name="Shape 1945">
            <a:extLst>
              <a:ext uri="{FF2B5EF4-FFF2-40B4-BE49-F238E27FC236}">
                <a16:creationId xmlns:a16="http://schemas.microsoft.com/office/drawing/2014/main" id="{2BCB6FB5-126A-D773-B6A8-D377D82DB53E}"/>
              </a:ext>
            </a:extLst>
          </p:cNvPr>
          <p:cNvSpPr/>
          <p:nvPr/>
        </p:nvSpPr>
        <p:spPr>
          <a:xfrm>
            <a:off x="10371458" y="2312804"/>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(40.000.000)</a:t>
            </a:r>
            <a:endParaRPr sz="1300" dirty="0">
              <a:solidFill>
                <a:srgbClr val="FF0000"/>
              </a:solidFill>
              <a:latin typeface="Georgia" panose="02040502050405020303" pitchFamily="18" charset="0"/>
              <a:ea typeface="Roboto Light"/>
              <a:cs typeface="Roboto Light"/>
              <a:sym typeface="Roboto Light"/>
            </a:endParaRPr>
          </a:p>
        </p:txBody>
      </p:sp>
      <p:sp>
        <p:nvSpPr>
          <p:cNvPr id="45" name="Shape 1945">
            <a:extLst>
              <a:ext uri="{FF2B5EF4-FFF2-40B4-BE49-F238E27FC236}">
                <a16:creationId xmlns:a16="http://schemas.microsoft.com/office/drawing/2014/main" id="{DBE1560F-BE13-D390-9A89-6F974E41D408}"/>
              </a:ext>
            </a:extLst>
          </p:cNvPr>
          <p:cNvSpPr/>
          <p:nvPr/>
        </p:nvSpPr>
        <p:spPr>
          <a:xfrm>
            <a:off x="10358489" y="2504116"/>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(15.000.000)</a:t>
            </a:r>
            <a:endParaRPr sz="1300" dirty="0">
              <a:solidFill>
                <a:srgbClr val="FF0000"/>
              </a:solidFill>
              <a:latin typeface="Georgia" panose="02040502050405020303" pitchFamily="18" charset="0"/>
              <a:ea typeface="Roboto Light"/>
              <a:cs typeface="Roboto Light"/>
              <a:sym typeface="Roboto Light"/>
            </a:endParaRPr>
          </a:p>
        </p:txBody>
      </p:sp>
      <p:sp>
        <p:nvSpPr>
          <p:cNvPr id="46" name="Shape 1945">
            <a:extLst>
              <a:ext uri="{FF2B5EF4-FFF2-40B4-BE49-F238E27FC236}">
                <a16:creationId xmlns:a16="http://schemas.microsoft.com/office/drawing/2014/main" id="{4A98635B-BEE1-B989-CC4A-5E6522C46511}"/>
              </a:ext>
            </a:extLst>
          </p:cNvPr>
          <p:cNvSpPr/>
          <p:nvPr/>
        </p:nvSpPr>
        <p:spPr>
          <a:xfrm>
            <a:off x="10364973" y="2695428"/>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(250.000.000)</a:t>
            </a:r>
            <a:endParaRPr sz="1300" dirty="0">
              <a:solidFill>
                <a:srgbClr val="FF0000"/>
              </a:solidFill>
              <a:latin typeface="Georgia" panose="02040502050405020303" pitchFamily="18" charset="0"/>
              <a:ea typeface="Roboto Light"/>
              <a:cs typeface="Roboto Light"/>
              <a:sym typeface="Roboto Light"/>
            </a:endParaRPr>
          </a:p>
        </p:txBody>
      </p:sp>
      <p:sp>
        <p:nvSpPr>
          <p:cNvPr id="47" name="Shape 1945">
            <a:extLst>
              <a:ext uri="{FF2B5EF4-FFF2-40B4-BE49-F238E27FC236}">
                <a16:creationId xmlns:a16="http://schemas.microsoft.com/office/drawing/2014/main" id="{F2EF0F1B-C85A-4209-3964-A311777A9A60}"/>
              </a:ext>
            </a:extLst>
          </p:cNvPr>
          <p:cNvSpPr/>
          <p:nvPr/>
        </p:nvSpPr>
        <p:spPr>
          <a:xfrm>
            <a:off x="10361730" y="2867284"/>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(380.000.000)</a:t>
            </a:r>
            <a:endParaRPr sz="1300" dirty="0">
              <a:solidFill>
                <a:srgbClr val="FF0000"/>
              </a:solidFill>
              <a:latin typeface="Georgia" panose="02040502050405020303" pitchFamily="18" charset="0"/>
              <a:ea typeface="Roboto Light"/>
              <a:cs typeface="Roboto Light"/>
              <a:sym typeface="Roboto Light"/>
            </a:endParaRPr>
          </a:p>
        </p:txBody>
      </p:sp>
      <p:sp>
        <p:nvSpPr>
          <p:cNvPr id="48" name="Shape 1945">
            <a:extLst>
              <a:ext uri="{FF2B5EF4-FFF2-40B4-BE49-F238E27FC236}">
                <a16:creationId xmlns:a16="http://schemas.microsoft.com/office/drawing/2014/main" id="{48206262-01C4-75D0-9A9F-FF0682E985B9}"/>
              </a:ext>
            </a:extLst>
          </p:cNvPr>
          <p:cNvSpPr/>
          <p:nvPr/>
        </p:nvSpPr>
        <p:spPr>
          <a:xfrm>
            <a:off x="10358486" y="3058596"/>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(55.000.000)</a:t>
            </a:r>
            <a:endParaRPr sz="1300" dirty="0">
              <a:solidFill>
                <a:srgbClr val="FF0000"/>
              </a:solidFill>
              <a:latin typeface="Georgia" panose="02040502050405020303" pitchFamily="18" charset="0"/>
              <a:ea typeface="Roboto Light"/>
              <a:cs typeface="Roboto Light"/>
              <a:sym typeface="Roboto Light"/>
            </a:endParaRPr>
          </a:p>
        </p:txBody>
      </p:sp>
      <p:sp>
        <p:nvSpPr>
          <p:cNvPr id="49" name="Shape 1945">
            <a:extLst>
              <a:ext uri="{FF2B5EF4-FFF2-40B4-BE49-F238E27FC236}">
                <a16:creationId xmlns:a16="http://schemas.microsoft.com/office/drawing/2014/main" id="{9A81C8E8-CB3E-ABE0-FD89-DEC227724AA3}"/>
              </a:ext>
            </a:extLst>
          </p:cNvPr>
          <p:cNvSpPr/>
          <p:nvPr/>
        </p:nvSpPr>
        <p:spPr>
          <a:xfrm>
            <a:off x="10374699" y="3240180"/>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(965.000.000)</a:t>
            </a:r>
            <a:endParaRPr sz="1300" b="1" dirty="0">
              <a:solidFill>
                <a:srgbClr val="FF0000"/>
              </a:solidFill>
              <a:latin typeface="Georgia" panose="02040502050405020303" pitchFamily="18" charset="0"/>
              <a:ea typeface="Roboto Light"/>
              <a:cs typeface="Roboto Light"/>
              <a:sym typeface="Roboto Light"/>
            </a:endParaRPr>
          </a:p>
        </p:txBody>
      </p:sp>
      <p:sp>
        <p:nvSpPr>
          <p:cNvPr id="50" name="Shape 1945">
            <a:extLst>
              <a:ext uri="{FF2B5EF4-FFF2-40B4-BE49-F238E27FC236}">
                <a16:creationId xmlns:a16="http://schemas.microsoft.com/office/drawing/2014/main" id="{A9FD55FB-F8E7-66E0-2F2E-FD10FFB903EB}"/>
              </a:ext>
            </a:extLst>
          </p:cNvPr>
          <p:cNvSpPr/>
          <p:nvPr/>
        </p:nvSpPr>
        <p:spPr>
          <a:xfrm>
            <a:off x="10355242" y="3454188"/>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432.500.000</a:t>
            </a:r>
            <a:endParaRPr sz="1300" b="1" dirty="0">
              <a:latin typeface="Georgia" panose="02040502050405020303" pitchFamily="18" charset="0"/>
              <a:ea typeface="Roboto Light"/>
              <a:cs typeface="Roboto Light"/>
              <a:sym typeface="Roboto Light"/>
            </a:endParaRPr>
          </a:p>
        </p:txBody>
      </p:sp>
      <p:sp>
        <p:nvSpPr>
          <p:cNvPr id="51" name="Shape 1945">
            <a:extLst>
              <a:ext uri="{FF2B5EF4-FFF2-40B4-BE49-F238E27FC236}">
                <a16:creationId xmlns:a16="http://schemas.microsoft.com/office/drawing/2014/main" id="{BFE13B64-3B37-71ED-48DF-74EC9FC0CAB0}"/>
              </a:ext>
            </a:extLst>
          </p:cNvPr>
          <p:cNvSpPr/>
          <p:nvPr/>
        </p:nvSpPr>
        <p:spPr>
          <a:xfrm>
            <a:off x="9095479" y="3896103"/>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(800.000.000)</a:t>
            </a:r>
            <a:endParaRPr sz="1300" b="1" dirty="0">
              <a:solidFill>
                <a:srgbClr val="FF0000"/>
              </a:solidFill>
              <a:latin typeface="Georgia" panose="02040502050405020303" pitchFamily="18" charset="0"/>
              <a:ea typeface="Roboto Light"/>
              <a:cs typeface="Roboto Light"/>
              <a:sym typeface="Roboto Light"/>
            </a:endParaRPr>
          </a:p>
        </p:txBody>
      </p:sp>
      <p:sp>
        <p:nvSpPr>
          <p:cNvPr id="52" name="Shape 1945">
            <a:extLst>
              <a:ext uri="{FF2B5EF4-FFF2-40B4-BE49-F238E27FC236}">
                <a16:creationId xmlns:a16="http://schemas.microsoft.com/office/drawing/2014/main" id="{F624DD89-E67F-024D-2787-BD278D0CDA2B}"/>
              </a:ext>
            </a:extLst>
          </p:cNvPr>
          <p:cNvSpPr/>
          <p:nvPr/>
        </p:nvSpPr>
        <p:spPr>
          <a:xfrm>
            <a:off x="10345516" y="4310220"/>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12.000.000</a:t>
            </a:r>
            <a:endParaRPr sz="1300" dirty="0">
              <a:solidFill>
                <a:srgbClr val="0000FF"/>
              </a:solidFill>
              <a:latin typeface="Georgia" panose="02040502050405020303" pitchFamily="18" charset="0"/>
              <a:ea typeface="Roboto Light"/>
              <a:cs typeface="Roboto Light"/>
              <a:sym typeface="Roboto Light"/>
            </a:endParaRPr>
          </a:p>
        </p:txBody>
      </p:sp>
      <p:sp>
        <p:nvSpPr>
          <p:cNvPr id="53" name="Shape 1945">
            <a:extLst>
              <a:ext uri="{FF2B5EF4-FFF2-40B4-BE49-F238E27FC236}">
                <a16:creationId xmlns:a16="http://schemas.microsoft.com/office/drawing/2014/main" id="{0306380D-F5E1-BEF2-4752-69909DA43603}"/>
              </a:ext>
            </a:extLst>
          </p:cNvPr>
          <p:cNvSpPr/>
          <p:nvPr/>
        </p:nvSpPr>
        <p:spPr>
          <a:xfrm>
            <a:off x="10352000" y="4482076"/>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75.000.000</a:t>
            </a:r>
            <a:endParaRPr sz="1300" dirty="0">
              <a:solidFill>
                <a:srgbClr val="0000FF"/>
              </a:solidFill>
              <a:latin typeface="Georgia" panose="02040502050405020303" pitchFamily="18" charset="0"/>
              <a:ea typeface="Roboto Light"/>
              <a:cs typeface="Roboto Light"/>
              <a:sym typeface="Roboto Light"/>
            </a:endParaRPr>
          </a:p>
        </p:txBody>
      </p:sp>
      <p:sp>
        <p:nvSpPr>
          <p:cNvPr id="54" name="Shape 1945">
            <a:extLst>
              <a:ext uri="{FF2B5EF4-FFF2-40B4-BE49-F238E27FC236}">
                <a16:creationId xmlns:a16="http://schemas.microsoft.com/office/drawing/2014/main" id="{28D5F12A-BD0B-7DCC-37F6-2471974749FE}"/>
              </a:ext>
            </a:extLst>
          </p:cNvPr>
          <p:cNvSpPr/>
          <p:nvPr/>
        </p:nvSpPr>
        <p:spPr>
          <a:xfrm>
            <a:off x="10351998" y="4666902"/>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18.000.000</a:t>
            </a:r>
            <a:endParaRPr sz="1300" dirty="0">
              <a:solidFill>
                <a:srgbClr val="0000FF"/>
              </a:solidFill>
              <a:latin typeface="Georgia" panose="02040502050405020303" pitchFamily="18" charset="0"/>
              <a:ea typeface="Roboto Light"/>
              <a:cs typeface="Roboto Light"/>
              <a:sym typeface="Roboto Light"/>
            </a:endParaRPr>
          </a:p>
        </p:txBody>
      </p:sp>
      <p:sp>
        <p:nvSpPr>
          <p:cNvPr id="55" name="Shape 1945">
            <a:extLst>
              <a:ext uri="{FF2B5EF4-FFF2-40B4-BE49-F238E27FC236}">
                <a16:creationId xmlns:a16="http://schemas.microsoft.com/office/drawing/2014/main" id="{77989A9A-5327-07EB-74D0-4F80B0E96E67}"/>
              </a:ext>
            </a:extLst>
          </p:cNvPr>
          <p:cNvSpPr/>
          <p:nvPr/>
        </p:nvSpPr>
        <p:spPr>
          <a:xfrm>
            <a:off x="10358480" y="4848486"/>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57.580.000</a:t>
            </a:r>
            <a:endParaRPr sz="1300" dirty="0">
              <a:solidFill>
                <a:srgbClr val="0000FF"/>
              </a:solidFill>
              <a:latin typeface="Georgia" panose="02040502050405020303" pitchFamily="18" charset="0"/>
              <a:ea typeface="Roboto Light"/>
              <a:cs typeface="Roboto Light"/>
              <a:sym typeface="Roboto Light"/>
            </a:endParaRPr>
          </a:p>
        </p:txBody>
      </p:sp>
      <p:sp>
        <p:nvSpPr>
          <p:cNvPr id="56" name="Shape 1945">
            <a:extLst>
              <a:ext uri="{FF2B5EF4-FFF2-40B4-BE49-F238E27FC236}">
                <a16:creationId xmlns:a16="http://schemas.microsoft.com/office/drawing/2014/main" id="{71089B57-E300-7830-5695-4926A6F18165}"/>
              </a:ext>
            </a:extLst>
          </p:cNvPr>
          <p:cNvSpPr/>
          <p:nvPr/>
        </p:nvSpPr>
        <p:spPr>
          <a:xfrm>
            <a:off x="10335781" y="5030070"/>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8.000.000</a:t>
            </a:r>
            <a:endParaRPr sz="1300" dirty="0">
              <a:solidFill>
                <a:srgbClr val="0000FF"/>
              </a:solidFill>
              <a:latin typeface="Georgia" panose="02040502050405020303" pitchFamily="18" charset="0"/>
              <a:ea typeface="Roboto Light"/>
              <a:cs typeface="Roboto Light"/>
              <a:sym typeface="Roboto Light"/>
            </a:endParaRPr>
          </a:p>
        </p:txBody>
      </p:sp>
      <p:sp>
        <p:nvSpPr>
          <p:cNvPr id="57" name="Shape 1945">
            <a:extLst>
              <a:ext uri="{FF2B5EF4-FFF2-40B4-BE49-F238E27FC236}">
                <a16:creationId xmlns:a16="http://schemas.microsoft.com/office/drawing/2014/main" id="{E476F766-EDD7-25F1-F286-18094B069F7F}"/>
              </a:ext>
            </a:extLst>
          </p:cNvPr>
          <p:cNvSpPr/>
          <p:nvPr/>
        </p:nvSpPr>
        <p:spPr>
          <a:xfrm>
            <a:off x="10345509" y="5214899"/>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250.000.000</a:t>
            </a:r>
            <a:endParaRPr sz="1300" dirty="0">
              <a:solidFill>
                <a:srgbClr val="0000FF"/>
              </a:solidFill>
              <a:latin typeface="Georgia" panose="02040502050405020303" pitchFamily="18" charset="0"/>
              <a:ea typeface="Roboto Light"/>
              <a:cs typeface="Roboto Light"/>
              <a:sym typeface="Roboto Light"/>
            </a:endParaRPr>
          </a:p>
        </p:txBody>
      </p:sp>
      <p:sp>
        <p:nvSpPr>
          <p:cNvPr id="58" name="Shape 1945">
            <a:extLst>
              <a:ext uri="{FF2B5EF4-FFF2-40B4-BE49-F238E27FC236}">
                <a16:creationId xmlns:a16="http://schemas.microsoft.com/office/drawing/2014/main" id="{9DFB09F6-DF6E-36AD-70EE-A269804FCD79}"/>
              </a:ext>
            </a:extLst>
          </p:cNvPr>
          <p:cNvSpPr/>
          <p:nvPr/>
        </p:nvSpPr>
        <p:spPr>
          <a:xfrm>
            <a:off x="10345509" y="5399723"/>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200.000.000</a:t>
            </a:r>
            <a:endParaRPr sz="1300" dirty="0">
              <a:solidFill>
                <a:srgbClr val="0000FF"/>
              </a:solidFill>
              <a:latin typeface="Georgia" panose="02040502050405020303" pitchFamily="18" charset="0"/>
              <a:ea typeface="Roboto Light"/>
              <a:cs typeface="Roboto Light"/>
              <a:sym typeface="Roboto Light"/>
            </a:endParaRPr>
          </a:p>
        </p:txBody>
      </p:sp>
      <p:sp>
        <p:nvSpPr>
          <p:cNvPr id="59" name="Shape 1945">
            <a:extLst>
              <a:ext uri="{FF2B5EF4-FFF2-40B4-BE49-F238E27FC236}">
                <a16:creationId xmlns:a16="http://schemas.microsoft.com/office/drawing/2014/main" id="{DEABC496-6858-FE45-9F4E-7E5744131F0C}"/>
              </a:ext>
            </a:extLst>
          </p:cNvPr>
          <p:cNvSpPr/>
          <p:nvPr/>
        </p:nvSpPr>
        <p:spPr>
          <a:xfrm>
            <a:off x="10355235" y="5584547"/>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100.000.000</a:t>
            </a:r>
            <a:endParaRPr sz="1300" dirty="0">
              <a:solidFill>
                <a:srgbClr val="0000FF"/>
              </a:solidFill>
              <a:latin typeface="Georgia" panose="02040502050405020303" pitchFamily="18" charset="0"/>
              <a:ea typeface="Roboto Light"/>
              <a:cs typeface="Roboto Light"/>
              <a:sym typeface="Roboto Light"/>
            </a:endParaRPr>
          </a:p>
        </p:txBody>
      </p:sp>
      <p:sp>
        <p:nvSpPr>
          <p:cNvPr id="60" name="Shape 1945">
            <a:extLst>
              <a:ext uri="{FF2B5EF4-FFF2-40B4-BE49-F238E27FC236}">
                <a16:creationId xmlns:a16="http://schemas.microsoft.com/office/drawing/2014/main" id="{FD175D80-8C3B-FCAF-CFB0-AA92855B2DF6}"/>
              </a:ext>
            </a:extLst>
          </p:cNvPr>
          <p:cNvSpPr/>
          <p:nvPr/>
        </p:nvSpPr>
        <p:spPr>
          <a:xfrm>
            <a:off x="10345508" y="5779101"/>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(79.420.000)</a:t>
            </a:r>
            <a:endParaRPr sz="1300" b="1" dirty="0">
              <a:solidFill>
                <a:srgbClr val="FF0000"/>
              </a:solidFill>
              <a:latin typeface="Georgia" panose="02040502050405020303" pitchFamily="18" charset="0"/>
              <a:ea typeface="Roboto Light"/>
              <a:cs typeface="Roboto Light"/>
              <a:sym typeface="Roboto Light"/>
            </a:endParaRPr>
          </a:p>
        </p:txBody>
      </p:sp>
      <p:sp>
        <p:nvSpPr>
          <p:cNvPr id="61" name="Shape 1945">
            <a:extLst>
              <a:ext uri="{FF2B5EF4-FFF2-40B4-BE49-F238E27FC236}">
                <a16:creationId xmlns:a16="http://schemas.microsoft.com/office/drawing/2014/main" id="{78FC2E27-53FE-17BD-FC6E-7830C8B00232}"/>
              </a:ext>
            </a:extLst>
          </p:cNvPr>
          <p:cNvSpPr/>
          <p:nvPr/>
        </p:nvSpPr>
        <p:spPr>
          <a:xfrm>
            <a:off x="10342270" y="6028775"/>
            <a:ext cx="1614344" cy="2186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353.080.000</a:t>
            </a:r>
            <a:endParaRPr sz="1300" b="1" dirty="0">
              <a:latin typeface="Georgia" panose="02040502050405020303" pitchFamily="18" charset="0"/>
              <a:ea typeface="Roboto Light"/>
              <a:cs typeface="Roboto Light"/>
              <a:sym typeface="Roboto Light"/>
            </a:endParaRPr>
          </a:p>
        </p:txBody>
      </p:sp>
      <p:sp>
        <p:nvSpPr>
          <p:cNvPr id="62" name="Rectángulo 61">
            <a:extLst>
              <a:ext uri="{FF2B5EF4-FFF2-40B4-BE49-F238E27FC236}">
                <a16:creationId xmlns:a16="http://schemas.microsoft.com/office/drawing/2014/main" id="{80AAFD73-202C-8A6D-22C9-9F87FC92FA9A}"/>
              </a:ext>
            </a:extLst>
          </p:cNvPr>
          <p:cNvSpPr/>
          <p:nvPr/>
        </p:nvSpPr>
        <p:spPr>
          <a:xfrm>
            <a:off x="2747037" y="2134903"/>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3" name="Rectángulo 62">
            <a:extLst>
              <a:ext uri="{FF2B5EF4-FFF2-40B4-BE49-F238E27FC236}">
                <a16:creationId xmlns:a16="http://schemas.microsoft.com/office/drawing/2014/main" id="{6037F3E5-213A-8EBF-4EF7-58CBEC20C6FA}"/>
              </a:ext>
            </a:extLst>
          </p:cNvPr>
          <p:cNvSpPr/>
          <p:nvPr/>
        </p:nvSpPr>
        <p:spPr>
          <a:xfrm>
            <a:off x="2743791" y="2306759"/>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4" name="Rectángulo 63">
            <a:extLst>
              <a:ext uri="{FF2B5EF4-FFF2-40B4-BE49-F238E27FC236}">
                <a16:creationId xmlns:a16="http://schemas.microsoft.com/office/drawing/2014/main" id="{E452D646-8C44-23CA-9F15-89000BE2523A}"/>
              </a:ext>
            </a:extLst>
          </p:cNvPr>
          <p:cNvSpPr/>
          <p:nvPr/>
        </p:nvSpPr>
        <p:spPr>
          <a:xfrm>
            <a:off x="2730815" y="2643988"/>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5" name="Rectángulo 64">
            <a:extLst>
              <a:ext uri="{FF2B5EF4-FFF2-40B4-BE49-F238E27FC236}">
                <a16:creationId xmlns:a16="http://schemas.microsoft.com/office/drawing/2014/main" id="{23144885-9B32-104F-9AF9-AEF7A79F23E8}"/>
              </a:ext>
            </a:extLst>
          </p:cNvPr>
          <p:cNvSpPr/>
          <p:nvPr/>
        </p:nvSpPr>
        <p:spPr>
          <a:xfrm>
            <a:off x="6336120" y="2369326"/>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6" name="Rectángulo 65">
            <a:extLst>
              <a:ext uri="{FF2B5EF4-FFF2-40B4-BE49-F238E27FC236}">
                <a16:creationId xmlns:a16="http://schemas.microsoft.com/office/drawing/2014/main" id="{8381BEB1-4770-86DB-9C2E-8F8E56625C62}"/>
              </a:ext>
            </a:extLst>
          </p:cNvPr>
          <p:cNvSpPr/>
          <p:nvPr/>
        </p:nvSpPr>
        <p:spPr>
          <a:xfrm>
            <a:off x="6352328" y="3085950"/>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7" name="Rectángulo 66">
            <a:extLst>
              <a:ext uri="{FF2B5EF4-FFF2-40B4-BE49-F238E27FC236}">
                <a16:creationId xmlns:a16="http://schemas.microsoft.com/office/drawing/2014/main" id="{1DCCDF55-BAAF-57FC-0EB9-FDA0DBFC6A62}"/>
              </a:ext>
            </a:extLst>
          </p:cNvPr>
          <p:cNvSpPr/>
          <p:nvPr/>
        </p:nvSpPr>
        <p:spPr>
          <a:xfrm>
            <a:off x="6339352" y="3958222"/>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8" name="Rectángulo 67">
            <a:extLst>
              <a:ext uri="{FF2B5EF4-FFF2-40B4-BE49-F238E27FC236}">
                <a16:creationId xmlns:a16="http://schemas.microsoft.com/office/drawing/2014/main" id="{4E0AAB65-B68C-0779-8171-6182CC7C4C07}"/>
              </a:ext>
            </a:extLst>
          </p:cNvPr>
          <p:cNvSpPr/>
          <p:nvPr/>
        </p:nvSpPr>
        <p:spPr>
          <a:xfrm>
            <a:off x="6345832" y="4139806"/>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9" name="Rectángulo 68">
            <a:extLst>
              <a:ext uri="{FF2B5EF4-FFF2-40B4-BE49-F238E27FC236}">
                <a16:creationId xmlns:a16="http://schemas.microsoft.com/office/drawing/2014/main" id="{4F1BCE19-0FB6-7056-1F96-B084B4A4A5D5}"/>
              </a:ext>
            </a:extLst>
          </p:cNvPr>
          <p:cNvSpPr/>
          <p:nvPr/>
        </p:nvSpPr>
        <p:spPr>
          <a:xfrm>
            <a:off x="6342584" y="4311662"/>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0" name="Rectángulo 69">
            <a:extLst>
              <a:ext uri="{FF2B5EF4-FFF2-40B4-BE49-F238E27FC236}">
                <a16:creationId xmlns:a16="http://schemas.microsoft.com/office/drawing/2014/main" id="{F2FBBC8D-A757-E221-BCAC-9C1A543EBDA4}"/>
              </a:ext>
            </a:extLst>
          </p:cNvPr>
          <p:cNvSpPr/>
          <p:nvPr/>
        </p:nvSpPr>
        <p:spPr>
          <a:xfrm>
            <a:off x="6349064" y="4493246"/>
            <a:ext cx="906895" cy="518832"/>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1" name="Rectángulo 70">
            <a:extLst>
              <a:ext uri="{FF2B5EF4-FFF2-40B4-BE49-F238E27FC236}">
                <a16:creationId xmlns:a16="http://schemas.microsoft.com/office/drawing/2014/main" id="{E0428E22-7FDA-401D-B18A-2B83A234307E}"/>
              </a:ext>
            </a:extLst>
          </p:cNvPr>
          <p:cNvSpPr/>
          <p:nvPr/>
        </p:nvSpPr>
        <p:spPr>
          <a:xfrm>
            <a:off x="2740552" y="2483161"/>
            <a:ext cx="906895" cy="16731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2" name="Rectángulo 71">
            <a:extLst>
              <a:ext uri="{FF2B5EF4-FFF2-40B4-BE49-F238E27FC236}">
                <a16:creationId xmlns:a16="http://schemas.microsoft.com/office/drawing/2014/main" id="{D4FB985D-6AD3-D260-2008-649CED4EEF6F}"/>
              </a:ext>
            </a:extLst>
          </p:cNvPr>
          <p:cNvSpPr/>
          <p:nvPr/>
        </p:nvSpPr>
        <p:spPr>
          <a:xfrm>
            <a:off x="5445266" y="255708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3" name="Rectángulo 72">
            <a:extLst>
              <a:ext uri="{FF2B5EF4-FFF2-40B4-BE49-F238E27FC236}">
                <a16:creationId xmlns:a16="http://schemas.microsoft.com/office/drawing/2014/main" id="{F64DAA2A-A451-0650-28E5-B7272C0144F9}"/>
              </a:ext>
            </a:extLst>
          </p:cNvPr>
          <p:cNvSpPr/>
          <p:nvPr/>
        </p:nvSpPr>
        <p:spPr>
          <a:xfrm>
            <a:off x="5451746" y="2728944"/>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 name="Rectángulo 73">
            <a:extLst>
              <a:ext uri="{FF2B5EF4-FFF2-40B4-BE49-F238E27FC236}">
                <a16:creationId xmlns:a16="http://schemas.microsoft.com/office/drawing/2014/main" id="{A836DD09-A18A-A231-49FA-750514ABC642}"/>
              </a:ext>
            </a:extLst>
          </p:cNvPr>
          <p:cNvSpPr/>
          <p:nvPr/>
        </p:nvSpPr>
        <p:spPr>
          <a:xfrm>
            <a:off x="5438770" y="2920256"/>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 name="Rectángulo 74">
            <a:extLst>
              <a:ext uri="{FF2B5EF4-FFF2-40B4-BE49-F238E27FC236}">
                <a16:creationId xmlns:a16="http://schemas.microsoft.com/office/drawing/2014/main" id="{6276251C-D200-C654-3053-9FD8CADDF2B6}"/>
              </a:ext>
            </a:extLst>
          </p:cNvPr>
          <p:cNvSpPr/>
          <p:nvPr/>
        </p:nvSpPr>
        <p:spPr>
          <a:xfrm>
            <a:off x="5445250" y="325748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6" name="Rectángulo 75">
            <a:extLst>
              <a:ext uri="{FF2B5EF4-FFF2-40B4-BE49-F238E27FC236}">
                <a16:creationId xmlns:a16="http://schemas.microsoft.com/office/drawing/2014/main" id="{1D5C4358-5FFB-E7F6-0633-E84E37D9DE1C}"/>
              </a:ext>
            </a:extLst>
          </p:cNvPr>
          <p:cNvSpPr/>
          <p:nvPr/>
        </p:nvSpPr>
        <p:spPr>
          <a:xfrm>
            <a:off x="5442002" y="3429344"/>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7" name="Rectángulo 76">
            <a:extLst>
              <a:ext uri="{FF2B5EF4-FFF2-40B4-BE49-F238E27FC236}">
                <a16:creationId xmlns:a16="http://schemas.microsoft.com/office/drawing/2014/main" id="{40D95E66-E8DD-61DB-CA1A-1E701FB3EB16}"/>
              </a:ext>
            </a:extLst>
          </p:cNvPr>
          <p:cNvSpPr/>
          <p:nvPr/>
        </p:nvSpPr>
        <p:spPr>
          <a:xfrm>
            <a:off x="6349063" y="5006896"/>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B51DD137-F7E4-88D0-5F7F-D4D105323705}"/>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49C382D2-93AE-C866-6838-9857CC5C0A7F}"/>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7161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circle(in)">
                                      <p:cBhvr>
                                        <p:cTn id="41" dur="2000"/>
                                        <p:tgtEl>
                                          <p:spTgt spid="3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barn(inVertical)">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ircle(in)">
                                      <p:cBhvr>
                                        <p:cTn id="57" dur="2000"/>
                                        <p:tgtEl>
                                          <p:spTgt spid="4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circle(in)">
                                      <p:cBhvr>
                                        <p:cTn id="60" dur="20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down)">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anim calcmode="lin" valueType="num">
                                      <p:cBhvr>
                                        <p:cTn id="74" dur="1000" fill="hold"/>
                                        <p:tgtEl>
                                          <p:spTgt spid="42"/>
                                        </p:tgtEl>
                                        <p:attrNameLst>
                                          <p:attrName>ppt_x</p:attrName>
                                        </p:attrNameLst>
                                      </p:cBhvr>
                                      <p:tavLst>
                                        <p:tav tm="0">
                                          <p:val>
                                            <p:strVal val="#ppt_x"/>
                                          </p:val>
                                        </p:tav>
                                        <p:tav tm="100000">
                                          <p:val>
                                            <p:strVal val="#ppt_x"/>
                                          </p:val>
                                        </p:tav>
                                      </p:tavLst>
                                    </p:anim>
                                    <p:anim calcmode="lin" valueType="num">
                                      <p:cBhvr>
                                        <p:cTn id="7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heel(1)">
                                      <p:cBhvr>
                                        <p:cTn id="80" dur="2000"/>
                                        <p:tgtEl>
                                          <p:spTgt spid="43"/>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heel(1)">
                                      <p:cBhvr>
                                        <p:cTn id="83" dur="20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500"/>
                                        <p:tgtEl>
                                          <p:spTgt spid="4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dow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circle(in)">
                                      <p:cBhvr>
                                        <p:cTn id="96" dur="2000"/>
                                        <p:tgtEl>
                                          <p:spTgt spid="45"/>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circle(in)">
                                      <p:cBhvr>
                                        <p:cTn id="99" dur="2000"/>
                                        <p:tgtEl>
                                          <p:spTgt spid="73"/>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circle(in)">
                                      <p:cBhvr>
                                        <p:cTn id="104" dur="2000"/>
                                        <p:tgtEl>
                                          <p:spTgt spid="46"/>
                                        </p:tgtEl>
                                      </p:cBhvr>
                                    </p:animEffect>
                                  </p:childTnLst>
                                </p:cTn>
                              </p:par>
                              <p:par>
                                <p:cTn id="105" presetID="6" presetClass="entr" presetSubtype="16" fill="hold" grpId="0" nodeType="with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circle(in)">
                                      <p:cBhvr>
                                        <p:cTn id="107" dur="2000"/>
                                        <p:tgtEl>
                                          <p:spTgt spid="74"/>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circle(in)">
                                      <p:cBhvr>
                                        <p:cTn id="112" dur="2000"/>
                                        <p:tgtEl>
                                          <p:spTgt spid="4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circle(in)">
                                      <p:cBhvr>
                                        <p:cTn id="115" dur="2000"/>
                                        <p:tgtEl>
                                          <p:spTgt spid="75"/>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circle(in)">
                                      <p:cBhvr>
                                        <p:cTn id="120" dur="2000"/>
                                        <p:tgtEl>
                                          <p:spTgt spid="48"/>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Effect transition="in" filter="circle(in)">
                                      <p:cBhvr>
                                        <p:cTn id="123" dur="2000"/>
                                        <p:tgtEl>
                                          <p:spTgt spid="76"/>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1000"/>
                                        <p:tgtEl>
                                          <p:spTgt spid="49"/>
                                        </p:tgtEl>
                                      </p:cBhvr>
                                    </p:animEffect>
                                    <p:anim calcmode="lin" valueType="num">
                                      <p:cBhvr>
                                        <p:cTn id="129" dur="1000" fill="hold"/>
                                        <p:tgtEl>
                                          <p:spTgt spid="49"/>
                                        </p:tgtEl>
                                        <p:attrNameLst>
                                          <p:attrName>ppt_x</p:attrName>
                                        </p:attrNameLst>
                                      </p:cBhvr>
                                      <p:tavLst>
                                        <p:tav tm="0">
                                          <p:val>
                                            <p:strVal val="#ppt_x"/>
                                          </p:val>
                                        </p:tav>
                                        <p:tav tm="100000">
                                          <p:val>
                                            <p:strVal val="#ppt_x"/>
                                          </p:val>
                                        </p:tav>
                                      </p:tavLst>
                                    </p:anim>
                                    <p:anim calcmode="lin" valueType="num">
                                      <p:cBhvr>
                                        <p:cTn id="1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fade">
                                      <p:cBhvr>
                                        <p:cTn id="135" dur="1000"/>
                                        <p:tgtEl>
                                          <p:spTgt spid="50"/>
                                        </p:tgtEl>
                                      </p:cBhvr>
                                    </p:animEffect>
                                    <p:anim calcmode="lin" valueType="num">
                                      <p:cBhvr>
                                        <p:cTn id="136" dur="1000" fill="hold"/>
                                        <p:tgtEl>
                                          <p:spTgt spid="50"/>
                                        </p:tgtEl>
                                        <p:attrNameLst>
                                          <p:attrName>ppt_x</p:attrName>
                                        </p:attrNameLst>
                                      </p:cBhvr>
                                      <p:tavLst>
                                        <p:tav tm="0">
                                          <p:val>
                                            <p:strVal val="#ppt_x"/>
                                          </p:val>
                                        </p:tav>
                                        <p:tav tm="100000">
                                          <p:val>
                                            <p:strVal val="#ppt_x"/>
                                          </p:val>
                                        </p:tav>
                                      </p:tavLst>
                                    </p:anim>
                                    <p:anim calcmode="lin" valueType="num">
                                      <p:cBhvr>
                                        <p:cTn id="1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1" presetClass="entr" presetSubtype="1" fill="hold" grpId="0" nodeType="click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wheel(1)">
                                      <p:cBhvr>
                                        <p:cTn id="142" dur="2000"/>
                                        <p:tgtEl>
                                          <p:spTgt spid="51"/>
                                        </p:tgtEl>
                                      </p:cBhvr>
                                    </p:animEffect>
                                  </p:childTnLst>
                                </p:cTn>
                              </p:par>
                              <p:par>
                                <p:cTn id="143" presetID="21" presetClass="entr" presetSubtype="1"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wheel(1)">
                                      <p:cBhvr>
                                        <p:cTn id="145" dur="2000"/>
                                        <p:tgtEl>
                                          <p:spTgt spid="77"/>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randombar(horizontal)">
                                      <p:cBhvr>
                                        <p:cTn id="150" dur="500"/>
                                        <p:tgtEl>
                                          <p:spTgt spid="52"/>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65"/>
                                        </p:tgtEl>
                                        <p:attrNameLst>
                                          <p:attrName>style.visibility</p:attrName>
                                        </p:attrNameLst>
                                      </p:cBhvr>
                                      <p:to>
                                        <p:strVal val="visible"/>
                                      </p:to>
                                    </p:set>
                                    <p:animEffect transition="in" filter="randombar(horizontal)">
                                      <p:cBhvr>
                                        <p:cTn id="153" dur="500"/>
                                        <p:tgtEl>
                                          <p:spTgt spid="65"/>
                                        </p:tgtEl>
                                      </p:cBhvr>
                                    </p:animEffec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randombar(horizontal)">
                                      <p:cBhvr>
                                        <p:cTn id="158" dur="500"/>
                                        <p:tgtEl>
                                          <p:spTgt spid="53"/>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randombar(horizontal)">
                                      <p:cBhvr>
                                        <p:cTn id="161" dur="500"/>
                                        <p:tgtEl>
                                          <p:spTgt spid="66"/>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randombar(horizontal)">
                                      <p:cBhvr>
                                        <p:cTn id="166" dur="500"/>
                                        <p:tgtEl>
                                          <p:spTgt spid="54"/>
                                        </p:tgtEl>
                                      </p:cBhvr>
                                    </p:animEffect>
                                  </p:childTnLst>
                                </p:cTn>
                              </p:par>
                              <p:par>
                                <p:cTn id="167" presetID="14" presetClass="entr" presetSubtype="10" fill="hold" grpId="0" nodeType="with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randombar(horizontal)">
                                      <p:cBhvr>
                                        <p:cTn id="169" dur="500"/>
                                        <p:tgtEl>
                                          <p:spTgt spid="67"/>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68"/>
                                        </p:tgtEl>
                                        <p:attrNameLst>
                                          <p:attrName>style.visibility</p:attrName>
                                        </p:attrNameLst>
                                      </p:cBhvr>
                                      <p:to>
                                        <p:strVal val="visible"/>
                                      </p:to>
                                    </p:set>
                                    <p:animEffect transition="in" filter="randombar(horizontal)">
                                      <p:cBhvr>
                                        <p:cTn id="174" dur="500"/>
                                        <p:tgtEl>
                                          <p:spTgt spid="68"/>
                                        </p:tgtEl>
                                      </p:cBhvr>
                                    </p:animEffect>
                                  </p:childTnLst>
                                </p:cTn>
                              </p:par>
                              <p:par>
                                <p:cTn id="175" presetID="14" presetClass="entr" presetSubtype="10" fill="hold" grpId="0" nodeType="with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randombar(horizontal)">
                                      <p:cBhvr>
                                        <p:cTn id="177" dur="500"/>
                                        <p:tgtEl>
                                          <p:spTgt spid="55"/>
                                        </p:tgtEl>
                                      </p:cBhvr>
                                    </p:animEffect>
                                  </p:childTnLst>
                                </p:cTn>
                              </p:par>
                            </p:childTnLst>
                          </p:cTn>
                        </p:par>
                      </p:childTnLst>
                    </p:cTn>
                  </p:par>
                  <p:par>
                    <p:cTn id="178" fill="hold">
                      <p:stCondLst>
                        <p:cond delay="indefinite"/>
                      </p:stCondLst>
                      <p:childTnLst>
                        <p:par>
                          <p:cTn id="179" fill="hold">
                            <p:stCondLst>
                              <p:cond delay="0"/>
                            </p:stCondLst>
                            <p:childTnLst>
                              <p:par>
                                <p:cTn id="180" presetID="14" presetClass="entr" presetSubtype="10" fill="hold" grpId="0" nodeType="clickEffect">
                                  <p:stCondLst>
                                    <p:cond delay="0"/>
                                  </p:stCondLst>
                                  <p:childTnLst>
                                    <p:set>
                                      <p:cBhvr>
                                        <p:cTn id="181" dur="1" fill="hold">
                                          <p:stCondLst>
                                            <p:cond delay="0"/>
                                          </p:stCondLst>
                                        </p:cTn>
                                        <p:tgtEl>
                                          <p:spTgt spid="69"/>
                                        </p:tgtEl>
                                        <p:attrNameLst>
                                          <p:attrName>style.visibility</p:attrName>
                                        </p:attrNameLst>
                                      </p:cBhvr>
                                      <p:to>
                                        <p:strVal val="visible"/>
                                      </p:to>
                                    </p:set>
                                    <p:animEffect transition="in" filter="randombar(horizontal)">
                                      <p:cBhvr>
                                        <p:cTn id="182" dur="500"/>
                                        <p:tgtEl>
                                          <p:spTgt spid="69"/>
                                        </p:tgtEl>
                                      </p:cBhvr>
                                    </p:animEffect>
                                  </p:childTnLst>
                                </p:cTn>
                              </p:par>
                              <p:par>
                                <p:cTn id="183" presetID="14" presetClass="entr" presetSubtype="10" fill="hold" grpId="0" nodeType="with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randombar(horizontal)">
                                      <p:cBhvr>
                                        <p:cTn id="185" dur="500"/>
                                        <p:tgtEl>
                                          <p:spTgt spid="56"/>
                                        </p:tgtEl>
                                      </p:cBhvr>
                                    </p:animEffect>
                                  </p:childTnLst>
                                </p:cTn>
                              </p:par>
                            </p:childTnLst>
                          </p:cTn>
                        </p:par>
                      </p:childTnLst>
                    </p:cTn>
                  </p:par>
                  <p:par>
                    <p:cTn id="186" fill="hold">
                      <p:stCondLst>
                        <p:cond delay="indefinite"/>
                      </p:stCondLst>
                      <p:childTnLst>
                        <p:par>
                          <p:cTn id="187" fill="hold">
                            <p:stCondLst>
                              <p:cond delay="0"/>
                            </p:stCondLst>
                            <p:childTnLst>
                              <p:par>
                                <p:cTn id="188" presetID="14" presetClass="entr" presetSubtype="10" fill="hold" grpId="0" nodeType="clickEffect">
                                  <p:stCondLst>
                                    <p:cond delay="0"/>
                                  </p:stCondLst>
                                  <p:childTnLst>
                                    <p:set>
                                      <p:cBhvr>
                                        <p:cTn id="189" dur="1" fill="hold">
                                          <p:stCondLst>
                                            <p:cond delay="0"/>
                                          </p:stCondLst>
                                        </p:cTn>
                                        <p:tgtEl>
                                          <p:spTgt spid="70"/>
                                        </p:tgtEl>
                                        <p:attrNameLst>
                                          <p:attrName>style.visibility</p:attrName>
                                        </p:attrNameLst>
                                      </p:cBhvr>
                                      <p:to>
                                        <p:strVal val="visible"/>
                                      </p:to>
                                    </p:set>
                                    <p:animEffect transition="in" filter="randombar(horizontal)">
                                      <p:cBhvr>
                                        <p:cTn id="190" dur="500"/>
                                        <p:tgtEl>
                                          <p:spTgt spid="70"/>
                                        </p:tgtEl>
                                      </p:cBhvr>
                                    </p:animEffect>
                                  </p:childTnLst>
                                </p:cTn>
                              </p:par>
                              <p:par>
                                <p:cTn id="191" presetID="14" presetClass="entr" presetSubtype="10" fill="hold" grpId="0" nodeType="withEffect">
                                  <p:stCondLst>
                                    <p:cond delay="0"/>
                                  </p:stCondLst>
                                  <p:childTnLst>
                                    <p:set>
                                      <p:cBhvr>
                                        <p:cTn id="192" dur="1" fill="hold">
                                          <p:stCondLst>
                                            <p:cond delay="0"/>
                                          </p:stCondLst>
                                        </p:cTn>
                                        <p:tgtEl>
                                          <p:spTgt spid="57"/>
                                        </p:tgtEl>
                                        <p:attrNameLst>
                                          <p:attrName>style.visibility</p:attrName>
                                        </p:attrNameLst>
                                      </p:cBhvr>
                                      <p:to>
                                        <p:strVal val="visible"/>
                                      </p:to>
                                    </p:set>
                                    <p:animEffect transition="in" filter="randombar(horizontal)">
                                      <p:cBhvr>
                                        <p:cTn id="193" dur="500"/>
                                        <p:tgtEl>
                                          <p:spTgt spid="57"/>
                                        </p:tgtEl>
                                      </p:cBhvr>
                                    </p:animEffect>
                                  </p:childTnLst>
                                </p:cTn>
                              </p:par>
                              <p:par>
                                <p:cTn id="194" presetID="14" presetClass="entr" presetSubtype="10" fill="hold" grpId="0" nodeType="withEffect">
                                  <p:stCondLst>
                                    <p:cond delay="0"/>
                                  </p:stCondLst>
                                  <p:childTnLst>
                                    <p:set>
                                      <p:cBhvr>
                                        <p:cTn id="195" dur="1" fill="hold">
                                          <p:stCondLst>
                                            <p:cond delay="0"/>
                                          </p:stCondLst>
                                        </p:cTn>
                                        <p:tgtEl>
                                          <p:spTgt spid="58"/>
                                        </p:tgtEl>
                                        <p:attrNameLst>
                                          <p:attrName>style.visibility</p:attrName>
                                        </p:attrNameLst>
                                      </p:cBhvr>
                                      <p:to>
                                        <p:strVal val="visible"/>
                                      </p:to>
                                    </p:set>
                                    <p:animEffect transition="in" filter="randombar(horizontal)">
                                      <p:cBhvr>
                                        <p:cTn id="196" dur="500"/>
                                        <p:tgtEl>
                                          <p:spTgt spid="58"/>
                                        </p:tgtEl>
                                      </p:cBhvr>
                                    </p:animEffect>
                                  </p:childTnLst>
                                </p:cTn>
                              </p:par>
                              <p:par>
                                <p:cTn id="197" presetID="14" presetClass="entr" presetSubtype="10" fill="hold" grpId="0" nodeType="withEffect">
                                  <p:stCondLst>
                                    <p:cond delay="0"/>
                                  </p:stCondLst>
                                  <p:childTnLst>
                                    <p:set>
                                      <p:cBhvr>
                                        <p:cTn id="198" dur="1" fill="hold">
                                          <p:stCondLst>
                                            <p:cond delay="0"/>
                                          </p:stCondLst>
                                        </p:cTn>
                                        <p:tgtEl>
                                          <p:spTgt spid="59"/>
                                        </p:tgtEl>
                                        <p:attrNameLst>
                                          <p:attrName>style.visibility</p:attrName>
                                        </p:attrNameLst>
                                      </p:cBhvr>
                                      <p:to>
                                        <p:strVal val="visible"/>
                                      </p:to>
                                    </p:set>
                                    <p:animEffect transition="in" filter="randombar(horizontal)">
                                      <p:cBhvr>
                                        <p:cTn id="199" dur="500"/>
                                        <p:tgtEl>
                                          <p:spTgt spid="59"/>
                                        </p:tgtEl>
                                      </p:cBhvr>
                                    </p:animEffect>
                                  </p:childTnLst>
                                </p:cTn>
                              </p:par>
                            </p:childTnLst>
                          </p:cTn>
                        </p:par>
                      </p:childTnLst>
                    </p:cTn>
                  </p:par>
                  <p:par>
                    <p:cTn id="200" fill="hold">
                      <p:stCondLst>
                        <p:cond delay="indefinite"/>
                      </p:stCondLst>
                      <p:childTnLst>
                        <p:par>
                          <p:cTn id="201" fill="hold">
                            <p:stCondLst>
                              <p:cond delay="0"/>
                            </p:stCondLst>
                            <p:childTnLst>
                              <p:par>
                                <p:cTn id="202" presetID="42" presetClass="entr" presetSubtype="0" fill="hold" grpId="0" nodeType="clickEffect">
                                  <p:stCondLst>
                                    <p:cond delay="0"/>
                                  </p:stCondLst>
                                  <p:childTnLst>
                                    <p:set>
                                      <p:cBhvr>
                                        <p:cTn id="203" dur="1" fill="hold">
                                          <p:stCondLst>
                                            <p:cond delay="0"/>
                                          </p:stCondLst>
                                        </p:cTn>
                                        <p:tgtEl>
                                          <p:spTgt spid="60"/>
                                        </p:tgtEl>
                                        <p:attrNameLst>
                                          <p:attrName>style.visibility</p:attrName>
                                        </p:attrNameLst>
                                      </p:cBhvr>
                                      <p:to>
                                        <p:strVal val="visible"/>
                                      </p:to>
                                    </p:set>
                                    <p:animEffect transition="in" filter="fade">
                                      <p:cBhvr>
                                        <p:cTn id="204" dur="1000"/>
                                        <p:tgtEl>
                                          <p:spTgt spid="60"/>
                                        </p:tgtEl>
                                      </p:cBhvr>
                                    </p:animEffect>
                                    <p:anim calcmode="lin" valueType="num">
                                      <p:cBhvr>
                                        <p:cTn id="205" dur="1000" fill="hold"/>
                                        <p:tgtEl>
                                          <p:spTgt spid="60"/>
                                        </p:tgtEl>
                                        <p:attrNameLst>
                                          <p:attrName>ppt_x</p:attrName>
                                        </p:attrNameLst>
                                      </p:cBhvr>
                                      <p:tavLst>
                                        <p:tav tm="0">
                                          <p:val>
                                            <p:strVal val="#ppt_x"/>
                                          </p:val>
                                        </p:tav>
                                        <p:tav tm="100000">
                                          <p:val>
                                            <p:strVal val="#ppt_x"/>
                                          </p:val>
                                        </p:tav>
                                      </p:tavLst>
                                    </p:anim>
                                    <p:anim calcmode="lin" valueType="num">
                                      <p:cBhvr>
                                        <p:cTn id="20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61"/>
                                        </p:tgtEl>
                                        <p:attrNameLst>
                                          <p:attrName>style.visibility</p:attrName>
                                        </p:attrNameLst>
                                      </p:cBhvr>
                                      <p:to>
                                        <p:strVal val="visible"/>
                                      </p:to>
                                    </p:set>
                                    <p:animEffect transition="in" filter="fade">
                                      <p:cBhvr>
                                        <p:cTn id="211" dur="1000"/>
                                        <p:tgtEl>
                                          <p:spTgt spid="61"/>
                                        </p:tgtEl>
                                      </p:cBhvr>
                                    </p:animEffect>
                                    <p:anim calcmode="lin" valueType="num">
                                      <p:cBhvr>
                                        <p:cTn id="212" dur="1000" fill="hold"/>
                                        <p:tgtEl>
                                          <p:spTgt spid="61"/>
                                        </p:tgtEl>
                                        <p:attrNameLst>
                                          <p:attrName>ppt_x</p:attrName>
                                        </p:attrNameLst>
                                      </p:cBhvr>
                                      <p:tavLst>
                                        <p:tav tm="0">
                                          <p:val>
                                            <p:strVal val="#ppt_x"/>
                                          </p:val>
                                        </p:tav>
                                        <p:tav tm="100000">
                                          <p:val>
                                            <p:strVal val="#ppt_x"/>
                                          </p:val>
                                        </p:tav>
                                      </p:tavLst>
                                    </p:anim>
                                    <p:anim calcmode="lin" valueType="num">
                                      <p:cBhvr>
                                        <p:cTn id="21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33"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(Artículo 31 N°9 de la LIR)</a:t>
            </a:r>
            <a:endParaRPr lang="es-CL" sz="2800" dirty="0">
              <a:solidFill>
                <a:schemeClr val="tx1"/>
              </a:solidFill>
              <a:latin typeface="Georgia" panose="02040502050405020303" pitchFamily="18" charset="0"/>
              <a:cs typeface="Arial" panose="020B0604020202020204" pitchFamily="34" charset="0"/>
            </a:endParaRPr>
          </a:p>
        </p:txBody>
      </p:sp>
      <p:pic>
        <p:nvPicPr>
          <p:cNvPr id="26" name="Imagen 25">
            <a:extLst>
              <a:ext uri="{FF2B5EF4-FFF2-40B4-BE49-F238E27FC236}">
                <a16:creationId xmlns:a16="http://schemas.microsoft.com/office/drawing/2014/main" id="{E8719364-596A-DD63-B75A-2AD6CCC6CAE6}"/>
              </a:ext>
            </a:extLst>
          </p:cNvPr>
          <p:cNvPicPr>
            <a:picLocks noChangeAspect="1"/>
          </p:cNvPicPr>
          <p:nvPr/>
        </p:nvPicPr>
        <p:blipFill>
          <a:blip r:embed="rId2"/>
          <a:stretch>
            <a:fillRect/>
          </a:stretch>
        </p:blipFill>
        <p:spPr>
          <a:xfrm>
            <a:off x="84083" y="1050590"/>
            <a:ext cx="5197290" cy="5080208"/>
          </a:xfrm>
          <a:prstGeom prst="rect">
            <a:avLst/>
          </a:prstGeom>
          <a:ln w="31750">
            <a:solidFill>
              <a:schemeClr val="tx1"/>
            </a:solidFill>
          </a:ln>
        </p:spPr>
      </p:pic>
      <p:pic>
        <p:nvPicPr>
          <p:cNvPr id="41" name="Imagen 1">
            <a:extLst>
              <a:ext uri="{FF2B5EF4-FFF2-40B4-BE49-F238E27FC236}">
                <a16:creationId xmlns:a16="http://schemas.microsoft.com/office/drawing/2014/main" id="{56741E92-AB00-680C-B770-97E8850B8434}"/>
              </a:ext>
            </a:extLst>
          </p:cNvPr>
          <p:cNvPicPr>
            <a:picLocks noChangeAspect="1"/>
          </p:cNvPicPr>
          <p:nvPr/>
        </p:nvPicPr>
        <p:blipFill>
          <a:blip r:embed="rId3"/>
          <a:stretch>
            <a:fillRect/>
          </a:stretch>
        </p:blipFill>
        <p:spPr>
          <a:xfrm>
            <a:off x="6566595" y="1530211"/>
            <a:ext cx="2675592" cy="1431553"/>
          </a:xfrm>
          <a:prstGeom prst="rect">
            <a:avLst/>
          </a:prstGeom>
        </p:spPr>
      </p:pic>
      <p:sp>
        <p:nvSpPr>
          <p:cNvPr id="42" name="6 Rectángulo redondeado">
            <a:extLst>
              <a:ext uri="{FF2B5EF4-FFF2-40B4-BE49-F238E27FC236}">
                <a16:creationId xmlns:a16="http://schemas.microsoft.com/office/drawing/2014/main" id="{065B69C8-EBA7-927A-A7A7-7FA71BE38108}"/>
              </a:ext>
            </a:extLst>
          </p:cNvPr>
          <p:cNvSpPr/>
          <p:nvPr/>
        </p:nvSpPr>
        <p:spPr>
          <a:xfrm>
            <a:off x="4533635" y="620390"/>
            <a:ext cx="2160240" cy="936104"/>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ENTIDAD</a:t>
            </a:r>
          </a:p>
        </p:txBody>
      </p:sp>
      <p:pic>
        <p:nvPicPr>
          <p:cNvPr id="43" name="Picture 12" descr="Resultado de imagen para CHINA">
            <a:extLst>
              <a:ext uri="{FF2B5EF4-FFF2-40B4-BE49-F238E27FC236}">
                <a16:creationId xmlns:a16="http://schemas.microsoft.com/office/drawing/2014/main" id="{325AF9B9-2D0C-FFE5-8E87-629219DCF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255" y="1995441"/>
            <a:ext cx="1905000" cy="85979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4" name="9 Conector recto de flecha">
            <a:extLst>
              <a:ext uri="{FF2B5EF4-FFF2-40B4-BE49-F238E27FC236}">
                <a16:creationId xmlns:a16="http://schemas.microsoft.com/office/drawing/2014/main" id="{13FA266F-F519-8D45-F6DE-ECAF3CEEC03B}"/>
              </a:ext>
            </a:extLst>
          </p:cNvPr>
          <p:cNvCxnSpPr/>
          <p:nvPr/>
        </p:nvCxnSpPr>
        <p:spPr>
          <a:xfrm>
            <a:off x="5613755" y="1556494"/>
            <a:ext cx="0" cy="360040"/>
          </a:xfrm>
          <a:prstGeom prst="straightConnector1">
            <a:avLst/>
          </a:prstGeom>
          <a:ln w="222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45" name="10 Rectángulo redondeado">
            <a:extLst>
              <a:ext uri="{FF2B5EF4-FFF2-40B4-BE49-F238E27FC236}">
                <a16:creationId xmlns:a16="http://schemas.microsoft.com/office/drawing/2014/main" id="{400DEFF5-51CE-8196-DEF2-6BA2F7A1A60E}"/>
              </a:ext>
            </a:extLst>
          </p:cNvPr>
          <p:cNvSpPr/>
          <p:nvPr/>
        </p:nvSpPr>
        <p:spPr>
          <a:xfrm>
            <a:off x="9225656" y="1810057"/>
            <a:ext cx="2448272" cy="98872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Patrimonio Copec</a:t>
            </a:r>
          </a:p>
          <a:p>
            <a:pPr algn="ctr"/>
            <a:r>
              <a:rPr lang="es-CL" b="1" dirty="0">
                <a:latin typeface="Georgia" panose="02040502050405020303" pitchFamily="18" charset="0"/>
                <a:cs typeface="Arial" panose="020B0604020202020204" pitchFamily="34" charset="0"/>
              </a:rPr>
              <a:t>600.000.000</a:t>
            </a:r>
          </a:p>
        </p:txBody>
      </p:sp>
      <p:sp>
        <p:nvSpPr>
          <p:cNvPr id="46" name="11 Flecha derecha">
            <a:extLst>
              <a:ext uri="{FF2B5EF4-FFF2-40B4-BE49-F238E27FC236}">
                <a16:creationId xmlns:a16="http://schemas.microsoft.com/office/drawing/2014/main" id="{81BCF92C-BC70-78C3-9756-CC70613B57B7}"/>
              </a:ext>
            </a:extLst>
          </p:cNvPr>
          <p:cNvSpPr/>
          <p:nvPr/>
        </p:nvSpPr>
        <p:spPr>
          <a:xfrm>
            <a:off x="6872688" y="788391"/>
            <a:ext cx="2675593" cy="667463"/>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rPr>
              <a:t>900.000.000</a:t>
            </a:r>
          </a:p>
        </p:txBody>
      </p:sp>
      <p:pic>
        <p:nvPicPr>
          <p:cNvPr id="47" name="Picture 2" descr="Copec - Copec agregó una foto nueva.">
            <a:extLst>
              <a:ext uri="{FF2B5EF4-FFF2-40B4-BE49-F238E27FC236}">
                <a16:creationId xmlns:a16="http://schemas.microsoft.com/office/drawing/2014/main" id="{03F166B7-E21C-709B-62ED-A74095957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401" y="620389"/>
            <a:ext cx="1884080" cy="11555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5" name="Tabla 4">
            <a:extLst>
              <a:ext uri="{FF2B5EF4-FFF2-40B4-BE49-F238E27FC236}">
                <a16:creationId xmlns:a16="http://schemas.microsoft.com/office/drawing/2014/main" id="{18B907FF-8F66-C66E-3B70-8A3046CBC6B0}"/>
              </a:ext>
            </a:extLst>
          </p:cNvPr>
          <p:cNvGraphicFramePr>
            <a:graphicFrameLocks noGrp="1"/>
          </p:cNvGraphicFramePr>
          <p:nvPr/>
        </p:nvGraphicFramePr>
        <p:xfrm>
          <a:off x="6081540" y="2944216"/>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sp>
        <p:nvSpPr>
          <p:cNvPr id="56" name="Rectangle 3">
            <a:extLst>
              <a:ext uri="{FF2B5EF4-FFF2-40B4-BE49-F238E27FC236}">
                <a16:creationId xmlns:a16="http://schemas.microsoft.com/office/drawing/2014/main" id="{CD94198B-D8E6-3FA4-16D0-39E2ECDEBF95}"/>
              </a:ext>
            </a:extLst>
          </p:cNvPr>
          <p:cNvSpPr txBox="1">
            <a:spLocks noChangeArrowheads="1"/>
          </p:cNvSpPr>
          <p:nvPr/>
        </p:nvSpPr>
        <p:spPr>
          <a:xfrm>
            <a:off x="5417279" y="4300657"/>
            <a:ext cx="6256649" cy="1552910"/>
          </a:xfrm>
          <a:prstGeom prst="rect">
            <a:avLst/>
          </a:prstGeom>
        </p:spPr>
        <p:txBody>
          <a:bodyPr/>
          <a:lstStyle/>
          <a:p>
            <a:pPr algn="just">
              <a:lnSpc>
                <a:spcPct val="125000"/>
              </a:lnSpc>
              <a:spcBef>
                <a:spcPct val="30000"/>
              </a:spcBef>
              <a:defRPr/>
            </a:pPr>
            <a:r>
              <a:rPr lang="es-ES" dirty="0">
                <a:latin typeface="Georgia" panose="02040502050405020303" pitchFamily="18" charset="0"/>
                <a:cs typeface="Arial" panose="020B0604020202020204" pitchFamily="34" charset="0"/>
              </a:rPr>
              <a:t>La diferencia así determinada, se distribuye entre los activos no monetarios que se reciben producto de la fusión.  Si subsiste la diferencia o una parte de ella, ésta será considerada como un Activo Intangible, este activo será castigado o amortizado a la disolución o al término de giro</a:t>
            </a:r>
          </a:p>
          <a:p>
            <a:pPr algn="just">
              <a:lnSpc>
                <a:spcPct val="125000"/>
              </a:lnSpc>
              <a:spcBef>
                <a:spcPct val="30000"/>
              </a:spcBef>
              <a:defRPr/>
            </a:pPr>
            <a:endParaRPr lang="es-CL" dirty="0">
              <a:latin typeface="Georgia" panose="02040502050405020303" pitchFamily="18" charset="0"/>
            </a:endParaRPr>
          </a:p>
        </p:txBody>
      </p:sp>
      <p:pic>
        <p:nvPicPr>
          <p:cNvPr id="3" name="Picture 2">
            <a:extLst>
              <a:ext uri="{FF2B5EF4-FFF2-40B4-BE49-F238E27FC236}">
                <a16:creationId xmlns:a16="http://schemas.microsoft.com/office/drawing/2014/main" id="{C1B4F896-02A4-F4C9-D435-D02123C31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2531" y="2446485"/>
            <a:ext cx="1104900" cy="733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0DA29C7-EC9C-206E-8BB2-1BE532614EE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26AC8B5A-1D18-DAC6-D94B-0BDF4601948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1196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par>
                                <p:cTn id="16" presetID="16" presetClass="entr" presetSubtype="2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par>
                                <p:cTn id="22" presetID="16" presetClass="entr" presetSubtype="21"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anim calcmode="lin" valueType="num">
                                      <p:cBhvr>
                                        <p:cTn id="44" dur="1000" fill="hold"/>
                                        <p:tgtEl>
                                          <p:spTgt spid="55"/>
                                        </p:tgtEl>
                                        <p:attrNameLst>
                                          <p:attrName>ppt_x</p:attrName>
                                        </p:attrNameLst>
                                      </p:cBhvr>
                                      <p:tavLst>
                                        <p:tav tm="0">
                                          <p:val>
                                            <p:strVal val="#ppt_x"/>
                                          </p:val>
                                        </p:tav>
                                        <p:tav tm="100000">
                                          <p:val>
                                            <p:strVal val="#ppt_x"/>
                                          </p:val>
                                        </p:tav>
                                      </p:tavLst>
                                    </p:anim>
                                    <p:anim calcmode="lin" valueType="num">
                                      <p:cBhvr>
                                        <p:cTn id="4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animBg="1"/>
      <p:bldP spid="45" grpId="0" animBg="1"/>
      <p:bldP spid="46" grpId="0" animBg="1"/>
      <p:bldP spid="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pic>
        <p:nvPicPr>
          <p:cNvPr id="2" name="Imagen 1">
            <a:extLst>
              <a:ext uri="{FF2B5EF4-FFF2-40B4-BE49-F238E27FC236}">
                <a16:creationId xmlns:a16="http://schemas.microsoft.com/office/drawing/2014/main" id="{28CACA21-4DBA-64C0-E14C-698A1310956C}"/>
              </a:ext>
            </a:extLst>
          </p:cNvPr>
          <p:cNvPicPr>
            <a:picLocks noChangeAspect="1"/>
          </p:cNvPicPr>
          <p:nvPr/>
        </p:nvPicPr>
        <p:blipFill>
          <a:blip r:embed="rId2"/>
          <a:stretch>
            <a:fillRect/>
          </a:stretch>
        </p:blipFill>
        <p:spPr>
          <a:xfrm>
            <a:off x="84083" y="1050590"/>
            <a:ext cx="5197290" cy="5080208"/>
          </a:xfrm>
          <a:prstGeom prst="rect">
            <a:avLst/>
          </a:prstGeom>
          <a:ln w="31750">
            <a:solidFill>
              <a:schemeClr val="tx1"/>
            </a:solidFill>
          </a:ln>
        </p:spPr>
      </p:pic>
      <p:graphicFrame>
        <p:nvGraphicFramePr>
          <p:cNvPr id="55" name="Tabla 4">
            <a:extLst>
              <a:ext uri="{FF2B5EF4-FFF2-40B4-BE49-F238E27FC236}">
                <a16:creationId xmlns:a16="http://schemas.microsoft.com/office/drawing/2014/main" id="{18B907FF-8F66-C66E-3B70-8A3046CBC6B0}"/>
              </a:ext>
            </a:extLst>
          </p:cNvPr>
          <p:cNvGraphicFramePr>
            <a:graphicFrameLocks noGrp="1"/>
          </p:cNvGraphicFramePr>
          <p:nvPr/>
        </p:nvGraphicFramePr>
        <p:xfrm>
          <a:off x="6274340" y="1057067"/>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sp>
        <p:nvSpPr>
          <p:cNvPr id="3" name="Rectángulo 2">
            <a:extLst>
              <a:ext uri="{FF2B5EF4-FFF2-40B4-BE49-F238E27FC236}">
                <a16:creationId xmlns:a16="http://schemas.microsoft.com/office/drawing/2014/main" id="{0CFF0E4A-5A59-482B-2704-848F414CF6C9}"/>
              </a:ext>
            </a:extLst>
          </p:cNvPr>
          <p:cNvSpPr/>
          <p:nvPr/>
        </p:nvSpPr>
        <p:spPr>
          <a:xfrm>
            <a:off x="3130083" y="240814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9A0E4B0A-2853-C1D8-F2C1-9718ED812333}"/>
              </a:ext>
            </a:extLst>
          </p:cNvPr>
          <p:cNvSpPr/>
          <p:nvPr/>
        </p:nvSpPr>
        <p:spPr>
          <a:xfrm>
            <a:off x="3107381" y="1772610"/>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errar llave 4">
            <a:extLst>
              <a:ext uri="{FF2B5EF4-FFF2-40B4-BE49-F238E27FC236}">
                <a16:creationId xmlns:a16="http://schemas.microsoft.com/office/drawing/2014/main" id="{9061A13E-B1B5-BB4B-E311-480129F504A9}"/>
              </a:ext>
            </a:extLst>
          </p:cNvPr>
          <p:cNvSpPr/>
          <p:nvPr/>
        </p:nvSpPr>
        <p:spPr>
          <a:xfrm>
            <a:off x="5310728" y="1817768"/>
            <a:ext cx="856034" cy="209899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6421120" y="2568436"/>
          <a:ext cx="5008598" cy="1280160"/>
        </p:xfrm>
        <a:graphic>
          <a:graphicData uri="http://schemas.openxmlformats.org/drawingml/2006/table">
            <a:tbl>
              <a:tblPr firstRow="1" bandRow="1">
                <a:tableStyleId>{5C22544A-7EE6-4342-B048-85BDC9FD1C3A}</a:tableStyleId>
              </a:tblPr>
              <a:tblGrid>
                <a:gridCol w="2904954">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70840">
                <a:tc>
                  <a:txBody>
                    <a:bodyPr/>
                    <a:lstStyle/>
                    <a:p>
                      <a:r>
                        <a:rPr lang="es-CL" b="0" dirty="0" err="1">
                          <a:solidFill>
                            <a:schemeClr val="bg1"/>
                          </a:solidFill>
                          <a:latin typeface="Georgia" panose="02040502050405020303" pitchFamily="18" charset="0"/>
                        </a:rPr>
                        <a:t>Dep</a:t>
                      </a:r>
                      <a:r>
                        <a:rPr lang="es-CL" b="0" dirty="0">
                          <a:solidFill>
                            <a:schemeClr val="bg1"/>
                          </a:solidFill>
                          <a:latin typeface="Georgia" panose="02040502050405020303" pitchFamily="18" charset="0"/>
                        </a:rPr>
                        <a:t>. </a:t>
                      </a:r>
                      <a:r>
                        <a:rPr lang="es-CL" b="0" dirty="0" err="1">
                          <a:solidFill>
                            <a:schemeClr val="bg1"/>
                          </a:solidFill>
                          <a:latin typeface="Georgia" panose="02040502050405020303" pitchFamily="18" charset="0"/>
                        </a:rPr>
                        <a:t>Acum</a:t>
                      </a:r>
                      <a:r>
                        <a:rPr lang="es-CL"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0">
                <a:tc>
                  <a:txBody>
                    <a:bodyPr/>
                    <a:lstStyle/>
                    <a:p>
                      <a:endParaRPr lang="es-CL" sz="500" b="0" dirty="0">
                        <a:solidFill>
                          <a:schemeClr val="bg1"/>
                        </a:solidFill>
                        <a:latin typeface="Georgia" panose="02040502050405020303" pitchFamily="18" charset="0"/>
                      </a:endParaRPr>
                    </a:p>
                  </a:txBody>
                  <a:tcPr>
                    <a:solidFill>
                      <a:srgbClr val="FF0000"/>
                    </a:solidFill>
                  </a:tcPr>
                </a:tc>
                <a:tc>
                  <a:txBody>
                    <a:bodyPr/>
                    <a:lstStyle/>
                    <a:p>
                      <a:pPr algn="r"/>
                      <a:endParaRPr lang="es-CL" sz="5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70840">
                <a:tc>
                  <a:txBody>
                    <a:bodyPr/>
                    <a:lstStyle/>
                    <a:p>
                      <a:r>
                        <a:rPr lang="es-CL" b="1" dirty="0">
                          <a:solidFill>
                            <a:schemeClr val="bg1"/>
                          </a:solidFill>
                          <a:latin typeface="Georgia" panose="02040502050405020303" pitchFamily="18" charset="0"/>
                        </a:rPr>
                        <a:t>Valor Neto</a:t>
                      </a:r>
                    </a:p>
                  </a:txBody>
                  <a:tcPr>
                    <a:solidFill>
                      <a:srgbClr val="FF0000"/>
                    </a:solidFill>
                  </a:tcPr>
                </a:tc>
                <a:tc>
                  <a:txBody>
                    <a:bodyPr/>
                    <a:lstStyle/>
                    <a:p>
                      <a:pPr algn="r"/>
                      <a:r>
                        <a:rPr lang="es-CL" sz="15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sp>
        <p:nvSpPr>
          <p:cNvPr id="8" name="CuadroTexto 7">
            <a:extLst>
              <a:ext uri="{FF2B5EF4-FFF2-40B4-BE49-F238E27FC236}">
                <a16:creationId xmlns:a16="http://schemas.microsoft.com/office/drawing/2014/main" id="{A58B2F4E-8220-70AD-E4A1-5D6F815F61A8}"/>
              </a:ext>
            </a:extLst>
          </p:cNvPr>
          <p:cNvSpPr txBox="1"/>
          <p:nvPr/>
        </p:nvSpPr>
        <p:spPr>
          <a:xfrm>
            <a:off x="6274340" y="4179232"/>
            <a:ext cx="5327461" cy="1200329"/>
          </a:xfrm>
          <a:prstGeom prst="rect">
            <a:avLst/>
          </a:prstGeom>
          <a:noFill/>
        </p:spPr>
        <p:txBody>
          <a:bodyPr wrap="square">
            <a:spAutoFit/>
          </a:bodyPr>
          <a:lstStyle/>
          <a:p>
            <a:pPr algn="just"/>
            <a:r>
              <a:rPr lang="es-ES" dirty="0">
                <a:solidFill>
                  <a:srgbClr val="FF0000"/>
                </a:solidFill>
                <a:latin typeface="Georgia" panose="02040502050405020303" pitchFamily="18" charset="0"/>
                <a:cs typeface="Arial" panose="020B0604020202020204" pitchFamily="34" charset="0"/>
              </a:rPr>
              <a:t>La diferencia se distribuirá entre los activos no monetarios cuyo valor tributario sea inferior al corriente en plaza, si queda una diferencia, está se considerará como un activo intangible</a:t>
            </a:r>
            <a:endParaRPr lang="es-CL" dirty="0">
              <a:solidFill>
                <a:srgbClr val="FF0000"/>
              </a:solidFill>
            </a:endParaRPr>
          </a:p>
        </p:txBody>
      </p:sp>
      <p:sp>
        <p:nvSpPr>
          <p:cNvPr id="11" name="Rectángulo 10">
            <a:extLst>
              <a:ext uri="{FF2B5EF4-FFF2-40B4-BE49-F238E27FC236}">
                <a16:creationId xmlns:a16="http://schemas.microsoft.com/office/drawing/2014/main" id="{BAFA0C03-30A3-1067-EC50-4B38C6ED73C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29A9DEA4-ED73-60B1-64B2-116050231AF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2590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B1FA-AE1E-5ACD-7A4B-E8DF5019BA90}"/>
            </a:ext>
          </a:extLst>
        </p:cNvPr>
        <p:cNvGrpSpPr/>
        <p:nvPr/>
      </p:nvGrpSpPr>
      <p:grpSpPr>
        <a:xfrm>
          <a:off x="0" y="0"/>
          <a:ext cx="0" cy="0"/>
          <a:chOff x="0" y="0"/>
          <a:chExt cx="0" cy="0"/>
        </a:xfrm>
      </p:grpSpPr>
      <p:sp>
        <p:nvSpPr>
          <p:cNvPr id="15" name="4 Marcador de número de diapositiva">
            <a:extLst>
              <a:ext uri="{FF2B5EF4-FFF2-40B4-BE49-F238E27FC236}">
                <a16:creationId xmlns:a16="http://schemas.microsoft.com/office/drawing/2014/main" id="{B9227CC7-424A-9723-6F2C-60E4B7AE1963}"/>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
        <p:nvSpPr>
          <p:cNvPr id="6" name="Rectángulo 5">
            <a:extLst>
              <a:ext uri="{FF2B5EF4-FFF2-40B4-BE49-F238E27FC236}">
                <a16:creationId xmlns:a16="http://schemas.microsoft.com/office/drawing/2014/main" id="{9F597FDB-E363-0D48-1556-8A4AE64938F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6" name="Rectángulo 25">
            <a:extLst>
              <a:ext uri="{FF2B5EF4-FFF2-40B4-BE49-F238E27FC236}">
                <a16:creationId xmlns:a16="http://schemas.microsoft.com/office/drawing/2014/main" id="{89B8DB37-5CB6-CC28-EEDF-7814918C05A7}"/>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0058F6BE-A595-E211-183B-C0A57AA61DF6}"/>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541A06AD-C8D7-6830-32E7-78502E9C0C7F}"/>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214A0095-473D-2324-7117-00085E5D46E9}"/>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14" name="Rectángulo 13">
            <a:extLst>
              <a:ext uri="{FF2B5EF4-FFF2-40B4-BE49-F238E27FC236}">
                <a16:creationId xmlns:a16="http://schemas.microsoft.com/office/drawing/2014/main" id="{CD10F821-7C75-FB7F-DB73-FD7B33330CA2}"/>
              </a:ext>
            </a:extLst>
          </p:cNvPr>
          <p:cNvSpPr/>
          <p:nvPr/>
        </p:nvSpPr>
        <p:spPr>
          <a:xfrm>
            <a:off x="109971" y="552983"/>
            <a:ext cx="3824578" cy="5999911"/>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Inherente bajo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Activos estables:</a:t>
            </a:r>
            <a:endParaRPr lang="es-MX" sz="1400" dirty="0">
              <a:latin typeface="Georgia" panose="02040502050405020303" pitchFamily="18" charset="0"/>
            </a:endParaRPr>
          </a:p>
          <a:p>
            <a:r>
              <a:rPr lang="es-MX" sz="1400" dirty="0">
                <a:latin typeface="Georgia" panose="02040502050405020303" pitchFamily="18" charset="0"/>
              </a:rPr>
              <a:t>Las propiedades, planta y equipo son relativamente estables y no están sujetos a cambios frecuentes o significativos</a:t>
            </a:r>
          </a:p>
          <a:p>
            <a:endParaRPr lang="es-MX" sz="1000" dirty="0">
              <a:latin typeface="Georgia" panose="02040502050405020303" pitchFamily="18" charset="0"/>
            </a:endParaRPr>
          </a:p>
          <a:p>
            <a:r>
              <a:rPr lang="es-MX" sz="1400" b="1" dirty="0">
                <a:latin typeface="Georgia" panose="02040502050405020303" pitchFamily="18" charset="0"/>
              </a:rPr>
              <a:t>Transacciones simples:</a:t>
            </a:r>
            <a:endParaRPr lang="es-MX" sz="1400" dirty="0">
              <a:latin typeface="Georgia" panose="02040502050405020303" pitchFamily="18" charset="0"/>
            </a:endParaRPr>
          </a:p>
          <a:p>
            <a:r>
              <a:rPr lang="es-MX" sz="1400" dirty="0">
                <a:latin typeface="Georgia" panose="02040502050405020303" pitchFamily="18" charset="0"/>
              </a:rPr>
              <a:t>Las transacciones relacionadas con estos activos son sencillas y no involucran juicios contables complejos.</a:t>
            </a:r>
          </a:p>
          <a:p>
            <a:endParaRPr lang="es-MX" sz="1000" dirty="0">
              <a:latin typeface="Georgia" panose="02040502050405020303" pitchFamily="18" charset="0"/>
            </a:endParaRPr>
          </a:p>
          <a:p>
            <a:r>
              <a:rPr lang="es-MX" sz="1400" b="1" dirty="0">
                <a:latin typeface="Georgia" panose="02040502050405020303" pitchFamily="18" charset="0"/>
              </a:rPr>
              <a:t>Controles internos efectivos:</a:t>
            </a:r>
            <a:endParaRPr lang="es-MX" sz="1400" dirty="0">
              <a:latin typeface="Georgia" panose="02040502050405020303" pitchFamily="18" charset="0"/>
            </a:endParaRPr>
          </a:p>
          <a:p>
            <a:r>
              <a:rPr lang="es-MX" sz="1400" dirty="0">
                <a:latin typeface="Georgia" panose="02040502050405020303" pitchFamily="18" charset="0"/>
              </a:rPr>
              <a:t>La existencia de controles internos sólidos y bien implementados puede reducir aún más el riesgo inherente al minimizar la posibilidad de errores o fraudes.</a:t>
            </a:r>
          </a:p>
          <a:p>
            <a:endParaRPr lang="es-MX" sz="1000" dirty="0">
              <a:latin typeface="Georgia" panose="02040502050405020303" pitchFamily="18" charset="0"/>
            </a:endParaRPr>
          </a:p>
          <a:p>
            <a:r>
              <a:rPr lang="es-MX" sz="1400" b="1" dirty="0">
                <a:latin typeface="Georgia" panose="02040502050405020303" pitchFamily="18" charset="0"/>
              </a:rPr>
              <a:t>Valoración confiable:</a:t>
            </a:r>
            <a:endParaRPr lang="es-MX" sz="1400" dirty="0">
              <a:latin typeface="Georgia" panose="02040502050405020303" pitchFamily="18" charset="0"/>
            </a:endParaRPr>
          </a:p>
          <a:p>
            <a:r>
              <a:rPr lang="es-MX" sz="1400" dirty="0">
                <a:latin typeface="Georgia" panose="02040502050405020303" pitchFamily="18" charset="0"/>
              </a:rPr>
              <a:t>Si los activos pueden ser valorados con fiabilidad y precisión, se reduce el riesgo </a:t>
            </a:r>
          </a:p>
          <a:p>
            <a:endParaRPr lang="es-MX" sz="1000" b="1" dirty="0">
              <a:latin typeface="Georgia" panose="02040502050405020303" pitchFamily="18" charset="0"/>
            </a:endParaRPr>
          </a:p>
          <a:p>
            <a:r>
              <a:rPr lang="es-MX" sz="1400" b="1" dirty="0">
                <a:latin typeface="Georgia" panose="02040502050405020303" pitchFamily="18" charset="0"/>
              </a:rPr>
              <a:t>Información completa y precisa:</a:t>
            </a:r>
            <a:endParaRPr lang="es-MX" sz="1400" dirty="0">
              <a:latin typeface="Georgia" panose="02040502050405020303" pitchFamily="18" charset="0"/>
            </a:endParaRPr>
          </a:p>
          <a:p>
            <a:r>
              <a:rPr lang="es-MX" sz="1400" dirty="0">
                <a:latin typeface="Georgia" panose="02040502050405020303" pitchFamily="18" charset="0"/>
              </a:rPr>
              <a:t>La disponibilidad de información completa y precisa sobre las propiedades, planta y equipo, incluyendo costos, depreciación y mantenimientos, ayuda a disminuir el riesgo</a:t>
            </a:r>
          </a:p>
        </p:txBody>
      </p:sp>
      <p:sp>
        <p:nvSpPr>
          <p:cNvPr id="17" name="Rectángulo 16">
            <a:extLst>
              <a:ext uri="{FF2B5EF4-FFF2-40B4-BE49-F238E27FC236}">
                <a16:creationId xmlns:a16="http://schemas.microsoft.com/office/drawing/2014/main" id="{46762D0D-7122-16E7-00BA-622C79CE207E}"/>
              </a:ext>
            </a:extLst>
          </p:cNvPr>
          <p:cNvSpPr/>
          <p:nvPr/>
        </p:nvSpPr>
        <p:spPr>
          <a:xfrm>
            <a:off x="4044519" y="552982"/>
            <a:ext cx="4238872" cy="5999912"/>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Inherente medio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Complejidad en la valoración:</a:t>
            </a:r>
            <a:endParaRPr lang="es-MX" sz="1400" dirty="0">
              <a:latin typeface="Georgia" panose="02040502050405020303" pitchFamily="18" charset="0"/>
            </a:endParaRPr>
          </a:p>
          <a:p>
            <a:r>
              <a:rPr lang="es-MX" sz="1400" dirty="0">
                <a:latin typeface="Georgia" panose="02040502050405020303" pitchFamily="18" charset="0"/>
              </a:rPr>
              <a:t>Si la empresa utiliza métodos de valoración complejos para determinar el valor razonable de PPE, como valoraciones de mercado complejas o modelos financieros sofisticados, esto podría aumentar el riesgo </a:t>
            </a:r>
          </a:p>
          <a:p>
            <a:endParaRPr lang="es-MX" sz="1000" b="1" dirty="0">
              <a:latin typeface="Georgia" panose="02040502050405020303" pitchFamily="18" charset="0"/>
            </a:endParaRPr>
          </a:p>
          <a:p>
            <a:r>
              <a:rPr lang="es-MX" sz="1400" b="1" dirty="0">
                <a:latin typeface="Georgia" panose="02040502050405020303" pitchFamily="18" charset="0"/>
              </a:rPr>
              <a:t>Altos volúmenes de transacciones:</a:t>
            </a:r>
            <a:endParaRPr lang="es-MX" sz="1400" dirty="0">
              <a:latin typeface="Georgia" panose="02040502050405020303" pitchFamily="18" charset="0"/>
            </a:endParaRPr>
          </a:p>
          <a:p>
            <a:r>
              <a:rPr lang="es-MX" sz="1400" dirty="0">
                <a:latin typeface="Georgia" panose="02040502050405020303" pitchFamily="18" charset="0"/>
              </a:rPr>
              <a:t>Si la empresa realiza muchas transacciones de PPE (compra, venta, mejoras, etc.) en un período corto, esto puede aumentar la probabilidad de errores o fraudes.</a:t>
            </a:r>
          </a:p>
          <a:p>
            <a:endParaRPr lang="es-MX" sz="1000" dirty="0">
              <a:latin typeface="Georgia" panose="02040502050405020303" pitchFamily="18" charset="0"/>
            </a:endParaRPr>
          </a:p>
          <a:p>
            <a:r>
              <a:rPr lang="es-MX" sz="1400" b="1" dirty="0">
                <a:latin typeface="Georgia" panose="02040502050405020303" pitchFamily="18" charset="0"/>
              </a:rPr>
              <a:t>Falta de supervisión:</a:t>
            </a:r>
            <a:endParaRPr lang="es-MX" sz="1400" dirty="0">
              <a:latin typeface="Georgia" panose="02040502050405020303" pitchFamily="18" charset="0"/>
            </a:endParaRPr>
          </a:p>
          <a:p>
            <a:r>
              <a:rPr lang="es-MX" sz="1400" dirty="0">
                <a:latin typeface="Georgia" panose="02040502050405020303" pitchFamily="18" charset="0"/>
              </a:rPr>
              <a:t>Si la empresa no cuenta con un adecuado sistema de supervisión y control sobre las actividades relacionadas con PPE, como la autorización de compras o la aprobación de bajas, esto podría aumentar el riesgo</a:t>
            </a:r>
          </a:p>
          <a:p>
            <a:endParaRPr lang="es-MX" sz="1000" b="1" dirty="0">
              <a:latin typeface="Georgia" panose="02040502050405020303" pitchFamily="18" charset="0"/>
            </a:endParaRPr>
          </a:p>
          <a:p>
            <a:r>
              <a:rPr lang="es-MX" sz="1400" b="1" dirty="0">
                <a:latin typeface="Georgia" panose="02040502050405020303" pitchFamily="18" charset="0"/>
              </a:rPr>
              <a:t>Cambios significativos en las normas contables:</a:t>
            </a:r>
            <a:endParaRPr lang="es-MX" sz="1400" dirty="0">
              <a:latin typeface="Georgia" panose="02040502050405020303" pitchFamily="18" charset="0"/>
            </a:endParaRPr>
          </a:p>
          <a:p>
            <a:r>
              <a:rPr lang="es-MX" sz="1400" dirty="0">
                <a:latin typeface="Georgia" panose="02040502050405020303" pitchFamily="18" charset="0"/>
              </a:rPr>
              <a:t>Si la empresa debe aplicar cambios importantes en las normas contables relacionadas con PPE, esto puede aumentar el riesgo</a:t>
            </a:r>
          </a:p>
        </p:txBody>
      </p:sp>
      <p:sp>
        <p:nvSpPr>
          <p:cNvPr id="19" name="Rectángulo 18">
            <a:extLst>
              <a:ext uri="{FF2B5EF4-FFF2-40B4-BE49-F238E27FC236}">
                <a16:creationId xmlns:a16="http://schemas.microsoft.com/office/drawing/2014/main" id="{37467F51-0074-E63F-5500-41EFBCA6ECC4}"/>
              </a:ext>
            </a:extLst>
          </p:cNvPr>
          <p:cNvSpPr/>
          <p:nvPr/>
        </p:nvSpPr>
        <p:spPr>
          <a:xfrm>
            <a:off x="8452772" y="555818"/>
            <a:ext cx="3681162" cy="5880841"/>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400" b="1" dirty="0">
                <a:latin typeface="Georgia" panose="02040502050405020303" pitchFamily="18" charset="0"/>
              </a:rPr>
              <a:t>Riesgo Inherente alto en propiedades, planta y equipo: </a:t>
            </a:r>
          </a:p>
          <a:p>
            <a:endParaRPr lang="es-MX" sz="1400" dirty="0">
              <a:latin typeface="Georgia" panose="02040502050405020303" pitchFamily="18" charset="0"/>
            </a:endParaRPr>
          </a:p>
          <a:p>
            <a:pPr fontAlgn="ctr"/>
            <a:r>
              <a:rPr lang="es-MX" sz="1400" b="1" dirty="0">
                <a:latin typeface="Georgia" panose="02040502050405020303" pitchFamily="18" charset="0"/>
              </a:rPr>
              <a:t>Naturaleza de los activos:</a:t>
            </a:r>
            <a:endParaRPr lang="es-MX" sz="1400" dirty="0">
              <a:latin typeface="Georgia" panose="02040502050405020303" pitchFamily="18" charset="0"/>
            </a:endParaRPr>
          </a:p>
          <a:p>
            <a:pPr fontAlgn="ctr"/>
            <a:r>
              <a:rPr lang="es-MX" sz="1400" dirty="0">
                <a:latin typeface="Georgia" panose="02040502050405020303" pitchFamily="18" charset="0"/>
              </a:rPr>
              <a:t>Activos como propiedades, maquinaria y equipo pueden ser difíciles de valorar, sujetos a obsolescencia, o susceptibles a daños y robos, elevando el </a:t>
            </a:r>
          </a:p>
          <a:p>
            <a:pPr fontAlgn="ctr"/>
            <a:endParaRPr lang="es-MX" sz="1000" b="1" dirty="0">
              <a:latin typeface="Georgia" panose="02040502050405020303" pitchFamily="18" charset="0"/>
            </a:endParaRPr>
          </a:p>
          <a:p>
            <a:pPr fontAlgn="ctr"/>
            <a:r>
              <a:rPr lang="es-MX" sz="1400" b="1" dirty="0">
                <a:latin typeface="Georgia" panose="02040502050405020303" pitchFamily="18" charset="0"/>
              </a:rPr>
              <a:t>Frecuencia de las transacciones:</a:t>
            </a:r>
            <a:endParaRPr lang="es-MX" sz="1400" dirty="0">
              <a:latin typeface="Georgia" panose="02040502050405020303" pitchFamily="18" charset="0"/>
            </a:endParaRPr>
          </a:p>
          <a:p>
            <a:pPr fontAlgn="ctr"/>
            <a:r>
              <a:rPr lang="es-MX" sz="1400" dirty="0">
                <a:latin typeface="Georgia" panose="02040502050405020303" pitchFamily="18" charset="0"/>
              </a:rPr>
              <a:t>Una alta frecuencia de transacciones relacionadas con la compra, venta, depreciación, o mantenimiento de estos activos puede aumentar la probabilidad de errores y, por ende, el riesgo </a:t>
            </a:r>
          </a:p>
          <a:p>
            <a:endParaRPr lang="es-MX" sz="1000" b="1" dirty="0">
              <a:latin typeface="Georgia" panose="02040502050405020303" pitchFamily="18" charset="0"/>
            </a:endParaRPr>
          </a:p>
          <a:p>
            <a:r>
              <a:rPr lang="es-MX" sz="1400" b="1" dirty="0">
                <a:latin typeface="Georgia" panose="02040502050405020303" pitchFamily="18" charset="0"/>
              </a:rPr>
              <a:t>Control interno débil:</a:t>
            </a:r>
            <a:endParaRPr lang="es-MX" sz="1400" dirty="0">
              <a:latin typeface="Georgia" panose="02040502050405020303" pitchFamily="18" charset="0"/>
            </a:endParaRPr>
          </a:p>
          <a:p>
            <a:pPr fontAlgn="ctr"/>
            <a:r>
              <a:rPr lang="es-MX" sz="1400" dirty="0">
                <a:latin typeface="Georgia" panose="02040502050405020303" pitchFamily="18" charset="0"/>
              </a:rPr>
              <a:t>La falta de controles efectivos sobre la adquisición, registro, mantenimiento y disposición de propiedades, planta y equipo puede aumentar significativamente el riesgo inherente. </a:t>
            </a:r>
          </a:p>
          <a:p>
            <a:pPr fontAlgn="ctr"/>
            <a:endParaRPr lang="es-MX" sz="1000" dirty="0">
              <a:latin typeface="Georgia" panose="02040502050405020303" pitchFamily="18" charset="0"/>
            </a:endParaRPr>
          </a:p>
          <a:p>
            <a:r>
              <a:rPr lang="es-MX" sz="1400" b="1" dirty="0">
                <a:latin typeface="Georgia" panose="02040502050405020303" pitchFamily="18" charset="0"/>
              </a:rPr>
              <a:t>Evaluación y valoración:</a:t>
            </a:r>
            <a:endParaRPr lang="es-MX" sz="1400" dirty="0">
              <a:latin typeface="Georgia" panose="02040502050405020303" pitchFamily="18" charset="0"/>
            </a:endParaRPr>
          </a:p>
          <a:p>
            <a:pPr fontAlgn="ctr"/>
            <a:r>
              <a:rPr lang="es-MX" sz="1400" dirty="0">
                <a:latin typeface="Georgia" panose="02040502050405020303" pitchFamily="18" charset="0"/>
              </a:rPr>
              <a:t>Activos con valores complejos de determinar o con mercados poco líquidos pueden ser difíciles de valorar, lo que puede generar incertidumbre y aumentar el riesgo</a:t>
            </a:r>
          </a:p>
        </p:txBody>
      </p:sp>
    </p:spTree>
    <p:extLst>
      <p:ext uri="{BB962C8B-B14F-4D97-AF65-F5344CB8AC3E}">
        <p14:creationId xmlns:p14="http://schemas.microsoft.com/office/powerpoint/2010/main" val="26087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375920" y="1104133"/>
          <a:ext cx="4490548" cy="1366247"/>
        </p:xfrm>
        <a:graphic>
          <a:graphicData uri="http://schemas.openxmlformats.org/drawingml/2006/table">
            <a:tbl>
              <a:tblPr firstRow="1" bandRow="1">
                <a:tableStyleId>{5C22544A-7EE6-4342-B048-85BDC9FD1C3A}</a:tableStyleId>
              </a:tblPr>
              <a:tblGrid>
                <a:gridCol w="2634283">
                  <a:extLst>
                    <a:ext uri="{9D8B030D-6E8A-4147-A177-3AD203B41FA5}">
                      <a16:colId xmlns:a16="http://schemas.microsoft.com/office/drawing/2014/main" val="3276691051"/>
                    </a:ext>
                  </a:extLst>
                </a:gridCol>
                <a:gridCol w="1856265">
                  <a:extLst>
                    <a:ext uri="{9D8B030D-6E8A-4147-A177-3AD203B41FA5}">
                      <a16:colId xmlns:a16="http://schemas.microsoft.com/office/drawing/2014/main" val="3066978363"/>
                    </a:ext>
                  </a:extLst>
                </a:gridCol>
              </a:tblGrid>
              <a:tr h="395778">
                <a:tc>
                  <a:txBody>
                    <a:bodyPr/>
                    <a:lstStyle/>
                    <a:p>
                      <a:r>
                        <a:rPr lang="es-CL"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95778">
                <a:tc>
                  <a:txBody>
                    <a:bodyPr/>
                    <a:lstStyle/>
                    <a:p>
                      <a:r>
                        <a:rPr lang="es-CL" b="0" dirty="0" err="1">
                          <a:solidFill>
                            <a:schemeClr val="bg1"/>
                          </a:solidFill>
                          <a:latin typeface="Georgia" panose="02040502050405020303" pitchFamily="18" charset="0"/>
                        </a:rPr>
                        <a:t>Dep</a:t>
                      </a:r>
                      <a:r>
                        <a:rPr lang="es-CL" b="0" dirty="0">
                          <a:solidFill>
                            <a:schemeClr val="bg1"/>
                          </a:solidFill>
                          <a:latin typeface="Georgia" panose="02040502050405020303" pitchFamily="18" charset="0"/>
                        </a:rPr>
                        <a:t>. </a:t>
                      </a:r>
                      <a:r>
                        <a:rPr lang="es-CL" b="0" dirty="0" err="1">
                          <a:solidFill>
                            <a:schemeClr val="bg1"/>
                          </a:solidFill>
                          <a:latin typeface="Georgia" panose="02040502050405020303" pitchFamily="18" charset="0"/>
                        </a:rPr>
                        <a:t>Acum</a:t>
                      </a:r>
                      <a:r>
                        <a:rPr lang="es-CL"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178913">
                <a:tc>
                  <a:txBody>
                    <a:bodyPr/>
                    <a:lstStyle/>
                    <a:p>
                      <a:endParaRPr lang="es-CL" sz="500" b="0" dirty="0">
                        <a:solidFill>
                          <a:schemeClr val="bg1"/>
                        </a:solidFill>
                        <a:latin typeface="Georgia" panose="02040502050405020303" pitchFamily="18" charset="0"/>
                      </a:endParaRPr>
                    </a:p>
                  </a:txBody>
                  <a:tcPr>
                    <a:solidFill>
                      <a:srgbClr val="FF0000"/>
                    </a:solidFill>
                  </a:tcPr>
                </a:tc>
                <a:tc>
                  <a:txBody>
                    <a:bodyPr/>
                    <a:lstStyle/>
                    <a:p>
                      <a:pPr algn="r"/>
                      <a:endParaRPr lang="es-CL" sz="5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95778">
                <a:tc>
                  <a:txBody>
                    <a:bodyPr/>
                    <a:lstStyle/>
                    <a:p>
                      <a:r>
                        <a:rPr lang="es-CL" b="1" dirty="0">
                          <a:solidFill>
                            <a:schemeClr val="bg1"/>
                          </a:solidFill>
                          <a:latin typeface="Georgia" panose="02040502050405020303" pitchFamily="18" charset="0"/>
                        </a:rPr>
                        <a:t>Valor Neto</a:t>
                      </a:r>
                    </a:p>
                  </a:txBody>
                  <a:tcPr>
                    <a:solidFill>
                      <a:srgbClr val="FF0000"/>
                    </a:solidFill>
                  </a:tcPr>
                </a:tc>
                <a:tc>
                  <a:txBody>
                    <a:bodyPr/>
                    <a:lstStyle/>
                    <a:p>
                      <a:pPr algn="r"/>
                      <a:r>
                        <a:rPr lang="es-CL" sz="15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graphicFrame>
        <p:nvGraphicFramePr>
          <p:cNvPr id="7" name="Tabla 6">
            <a:extLst>
              <a:ext uri="{FF2B5EF4-FFF2-40B4-BE49-F238E27FC236}">
                <a16:creationId xmlns:a16="http://schemas.microsoft.com/office/drawing/2014/main" id="{ED55909F-98EB-5BC8-49B3-D52DCF8E2963}"/>
              </a:ext>
            </a:extLst>
          </p:cNvPr>
          <p:cNvGraphicFramePr>
            <a:graphicFrameLocks noGrp="1"/>
          </p:cNvGraphicFramePr>
          <p:nvPr/>
        </p:nvGraphicFramePr>
        <p:xfrm>
          <a:off x="908977" y="2939003"/>
          <a:ext cx="4157194" cy="2225040"/>
        </p:xfrm>
        <a:graphic>
          <a:graphicData uri="http://schemas.openxmlformats.org/drawingml/2006/table">
            <a:tbl>
              <a:tblPr firstRow="1" bandRow="1">
                <a:tableStyleId>{073A0DAA-6AF3-43AB-8588-CEC1D06C72B9}</a:tableStyleId>
              </a:tblPr>
              <a:tblGrid>
                <a:gridCol w="995952">
                  <a:extLst>
                    <a:ext uri="{9D8B030D-6E8A-4147-A177-3AD203B41FA5}">
                      <a16:colId xmlns:a16="http://schemas.microsoft.com/office/drawing/2014/main" val="4254109319"/>
                    </a:ext>
                  </a:extLst>
                </a:gridCol>
                <a:gridCol w="3161242">
                  <a:extLst>
                    <a:ext uri="{9D8B030D-6E8A-4147-A177-3AD203B41FA5}">
                      <a16:colId xmlns:a16="http://schemas.microsoft.com/office/drawing/2014/main" val="182651443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Corriente en Plaza</a:t>
                      </a:r>
                    </a:p>
                  </a:txBody>
                  <a:tcPr/>
                </a:tc>
                <a:extLst>
                  <a:ext uri="{0D108BD9-81ED-4DB2-BD59-A6C34878D82A}">
                    <a16:rowId xmlns:a16="http://schemas.microsoft.com/office/drawing/2014/main" val="379145885"/>
                  </a:ext>
                </a:extLst>
              </a:tr>
              <a:tr h="370840">
                <a:tc>
                  <a:txBody>
                    <a:bodyPr/>
                    <a:lstStyle/>
                    <a:p>
                      <a:pPr algn="ctr"/>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pPr algn="ctr"/>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pPr algn="ctr"/>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pPr algn="ctr"/>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pPr algn="ctr"/>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graphicFrame>
        <p:nvGraphicFramePr>
          <p:cNvPr id="8" name="Tabla 7">
            <a:extLst>
              <a:ext uri="{FF2B5EF4-FFF2-40B4-BE49-F238E27FC236}">
                <a16:creationId xmlns:a16="http://schemas.microsoft.com/office/drawing/2014/main" id="{2408F798-0E43-4A6F-8CDB-C62845347B9D}"/>
              </a:ext>
            </a:extLst>
          </p:cNvPr>
          <p:cNvGraphicFramePr>
            <a:graphicFrameLocks noGrp="1"/>
          </p:cNvGraphicFramePr>
          <p:nvPr/>
        </p:nvGraphicFramePr>
        <p:xfrm>
          <a:off x="5589970" y="2969745"/>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242.000.000</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265.000.000</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280.000.000</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310.000.000</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320.000.000</a:t>
                      </a:r>
                    </a:p>
                  </a:txBody>
                  <a:tcPr/>
                </a:tc>
                <a:extLst>
                  <a:ext uri="{0D108BD9-81ED-4DB2-BD59-A6C34878D82A}">
                    <a16:rowId xmlns:a16="http://schemas.microsoft.com/office/drawing/2014/main" val="1981372148"/>
                  </a:ext>
                </a:extLst>
              </a:tr>
            </a:tbl>
          </a:graphicData>
        </a:graphic>
      </p:graphicFrame>
      <p:sp>
        <p:nvSpPr>
          <p:cNvPr id="9" name="Rectángulo 8">
            <a:extLst>
              <a:ext uri="{FF2B5EF4-FFF2-40B4-BE49-F238E27FC236}">
                <a16:creationId xmlns:a16="http://schemas.microsoft.com/office/drawing/2014/main" id="{981D46F9-356C-0E5F-A5C5-E9C861EECC8F}"/>
              </a:ext>
            </a:extLst>
          </p:cNvPr>
          <p:cNvSpPr/>
          <p:nvPr/>
        </p:nvSpPr>
        <p:spPr>
          <a:xfrm>
            <a:off x="5480850" y="3611412"/>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9A0690B0-922E-4784-833C-77C25BA74B1B}"/>
              </a:ext>
            </a:extLst>
          </p:cNvPr>
          <p:cNvSpPr/>
          <p:nvPr/>
        </p:nvSpPr>
        <p:spPr>
          <a:xfrm>
            <a:off x="7908259" y="2662451"/>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Text Box 2">
            <a:extLst>
              <a:ext uri="{FF2B5EF4-FFF2-40B4-BE49-F238E27FC236}">
                <a16:creationId xmlns:a16="http://schemas.microsoft.com/office/drawing/2014/main" id="{02C837E3-6EA3-4EAB-710C-3B0F6868DE65}"/>
              </a:ext>
            </a:extLst>
          </p:cNvPr>
          <p:cNvSpPr txBox="1">
            <a:spLocks noChangeArrowheads="1"/>
          </p:cNvSpPr>
          <p:nvPr/>
        </p:nvSpPr>
        <p:spPr bwMode="auto">
          <a:xfrm>
            <a:off x="8367980" y="3618931"/>
            <a:ext cx="2470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Gautami" panose="020B0502040204020203" pitchFamily="34" charset="0"/>
              </a:rPr>
              <a:t>Valor Promedio</a:t>
            </a:r>
          </a:p>
          <a:p>
            <a:pPr marL="0" indent="0" algn="ctr" eaLnBrk="1" hangingPunct="1"/>
            <a:r>
              <a:rPr lang="es-MX" altLang="es-CL" sz="1500" b="1" dirty="0">
                <a:solidFill>
                  <a:srgbClr val="0000FF"/>
                </a:solidFill>
                <a:latin typeface="Georgia" panose="02040502050405020303" pitchFamily="18" charset="0"/>
                <a:cs typeface="Gautami" panose="020B0502040204020203" pitchFamily="34" charset="0"/>
              </a:rPr>
              <a:t>285.000.000</a:t>
            </a:r>
            <a:endParaRPr lang="es-MX" altLang="es-CL" sz="1500" b="1" dirty="0">
              <a:solidFill>
                <a:srgbClr val="FF0000"/>
              </a:solidFill>
              <a:latin typeface="Georgia" panose="02040502050405020303" pitchFamily="18" charset="0"/>
              <a:cs typeface="Gautami" panose="020B0502040204020203" pitchFamily="34" charset="0"/>
            </a:endParaRPr>
          </a:p>
        </p:txBody>
      </p:sp>
      <p:sp>
        <p:nvSpPr>
          <p:cNvPr id="12" name="Shape 1945">
            <a:extLst>
              <a:ext uri="{FF2B5EF4-FFF2-40B4-BE49-F238E27FC236}">
                <a16:creationId xmlns:a16="http://schemas.microsoft.com/office/drawing/2014/main" id="{FF720BE3-54B8-6A7F-51A3-4041BB951615}"/>
              </a:ext>
            </a:extLst>
          </p:cNvPr>
          <p:cNvSpPr/>
          <p:nvPr/>
        </p:nvSpPr>
        <p:spPr>
          <a:xfrm>
            <a:off x="2403286" y="3308788"/>
            <a:ext cx="1614344" cy="3363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242.000.000</a:t>
            </a:r>
            <a:endParaRPr sz="2000" dirty="0">
              <a:solidFill>
                <a:srgbClr val="0000FF"/>
              </a:solidFill>
              <a:latin typeface="Georgia" panose="02040502050405020303" pitchFamily="18" charset="0"/>
              <a:ea typeface="Roboto Light"/>
              <a:cs typeface="Roboto Light"/>
              <a:sym typeface="Roboto Light"/>
            </a:endParaRPr>
          </a:p>
        </p:txBody>
      </p:sp>
      <p:sp>
        <p:nvSpPr>
          <p:cNvPr id="14" name="Shape 1945">
            <a:extLst>
              <a:ext uri="{FF2B5EF4-FFF2-40B4-BE49-F238E27FC236}">
                <a16:creationId xmlns:a16="http://schemas.microsoft.com/office/drawing/2014/main" id="{3F933A09-35CA-95FC-C4D0-9F7A65BFBD68}"/>
              </a:ext>
            </a:extLst>
          </p:cNvPr>
          <p:cNvSpPr/>
          <p:nvPr/>
        </p:nvSpPr>
        <p:spPr>
          <a:xfrm>
            <a:off x="2385207" y="3709159"/>
            <a:ext cx="1614344" cy="3363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280.000.000</a:t>
            </a:r>
            <a:endParaRPr sz="2000" dirty="0">
              <a:solidFill>
                <a:srgbClr val="0000FF"/>
              </a:solidFill>
              <a:latin typeface="Georgia" panose="02040502050405020303" pitchFamily="18" charset="0"/>
              <a:ea typeface="Roboto Light"/>
              <a:cs typeface="Roboto Light"/>
              <a:sym typeface="Roboto Light"/>
            </a:endParaRPr>
          </a:p>
        </p:txBody>
      </p:sp>
      <p:sp>
        <p:nvSpPr>
          <p:cNvPr id="15" name="Shape 1945">
            <a:extLst>
              <a:ext uri="{FF2B5EF4-FFF2-40B4-BE49-F238E27FC236}">
                <a16:creationId xmlns:a16="http://schemas.microsoft.com/office/drawing/2014/main" id="{9819127D-DDC5-A889-B897-00D3BB5B56AD}"/>
              </a:ext>
            </a:extLst>
          </p:cNvPr>
          <p:cNvSpPr/>
          <p:nvPr/>
        </p:nvSpPr>
        <p:spPr>
          <a:xfrm>
            <a:off x="2367127" y="4078533"/>
            <a:ext cx="1614344" cy="3363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320.000.000</a:t>
            </a:r>
            <a:endParaRPr sz="2000" dirty="0">
              <a:solidFill>
                <a:srgbClr val="0000FF"/>
              </a:solidFill>
              <a:latin typeface="Georgia" panose="02040502050405020303" pitchFamily="18" charset="0"/>
              <a:ea typeface="Roboto Light"/>
              <a:cs typeface="Roboto Light"/>
              <a:sym typeface="Roboto Light"/>
            </a:endParaRPr>
          </a:p>
        </p:txBody>
      </p:sp>
      <p:sp>
        <p:nvSpPr>
          <p:cNvPr id="16" name="Shape 1945">
            <a:extLst>
              <a:ext uri="{FF2B5EF4-FFF2-40B4-BE49-F238E27FC236}">
                <a16:creationId xmlns:a16="http://schemas.microsoft.com/office/drawing/2014/main" id="{F9D6632B-56B5-E8C9-5798-D69F4BF75AF1}"/>
              </a:ext>
            </a:extLst>
          </p:cNvPr>
          <p:cNvSpPr/>
          <p:nvPr/>
        </p:nvSpPr>
        <p:spPr>
          <a:xfrm>
            <a:off x="2349047" y="4463406"/>
            <a:ext cx="1614344" cy="3363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265.000.000</a:t>
            </a:r>
            <a:endParaRPr sz="2000" dirty="0">
              <a:solidFill>
                <a:srgbClr val="0000FF"/>
              </a:solidFill>
              <a:latin typeface="Georgia" panose="02040502050405020303" pitchFamily="18" charset="0"/>
              <a:ea typeface="Roboto Light"/>
              <a:cs typeface="Roboto Light"/>
              <a:sym typeface="Roboto Light"/>
            </a:endParaRPr>
          </a:p>
        </p:txBody>
      </p:sp>
      <p:sp>
        <p:nvSpPr>
          <p:cNvPr id="17" name="Shape 1945">
            <a:extLst>
              <a:ext uri="{FF2B5EF4-FFF2-40B4-BE49-F238E27FC236}">
                <a16:creationId xmlns:a16="http://schemas.microsoft.com/office/drawing/2014/main" id="{BE3B8BAA-4A90-ACB4-108A-F56DB34D2F4A}"/>
              </a:ext>
            </a:extLst>
          </p:cNvPr>
          <p:cNvSpPr/>
          <p:nvPr/>
        </p:nvSpPr>
        <p:spPr>
          <a:xfrm>
            <a:off x="2346464" y="4801784"/>
            <a:ext cx="1614344" cy="3363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310.000.000</a:t>
            </a:r>
            <a:endParaRPr sz="2000" dirty="0">
              <a:solidFill>
                <a:srgbClr val="0000FF"/>
              </a:solidFill>
              <a:latin typeface="Georgia" panose="02040502050405020303" pitchFamily="18" charset="0"/>
              <a:ea typeface="Roboto Light"/>
              <a:cs typeface="Roboto Light"/>
              <a:sym typeface="Roboto Light"/>
            </a:endParaRPr>
          </a:p>
        </p:txBody>
      </p:sp>
      <p:sp>
        <p:nvSpPr>
          <p:cNvPr id="19" name="CuadroTexto 18">
            <a:extLst>
              <a:ext uri="{FF2B5EF4-FFF2-40B4-BE49-F238E27FC236}">
                <a16:creationId xmlns:a16="http://schemas.microsoft.com/office/drawing/2014/main" id="{7AF6403E-7FDF-A95E-3509-43FC32498397}"/>
              </a:ext>
            </a:extLst>
          </p:cNvPr>
          <p:cNvSpPr txBox="1"/>
          <p:nvPr/>
        </p:nvSpPr>
        <p:spPr>
          <a:xfrm>
            <a:off x="5164559" y="1204895"/>
            <a:ext cx="6307810" cy="1200329"/>
          </a:xfrm>
          <a:prstGeom prst="rect">
            <a:avLst/>
          </a:prstGeom>
          <a:noFill/>
        </p:spPr>
        <p:txBody>
          <a:bodyPr wrap="square">
            <a:spAutoFit/>
          </a:bodyPr>
          <a:lstStyle/>
          <a:p>
            <a:pPr algn="just"/>
            <a:r>
              <a:rPr lang="es-CL" dirty="0">
                <a:latin typeface="Georgia" panose="02040502050405020303" pitchFamily="18" charset="0"/>
              </a:rPr>
              <a:t>Método del mercado: Este enfoque implica comparar transacciones recientes de activos similares que hayan sido adquiridas y analizar el múltiplo del precio de compra. Se utilizan datos de mercado para estimar el valor </a:t>
            </a:r>
          </a:p>
        </p:txBody>
      </p:sp>
      <p:sp>
        <p:nvSpPr>
          <p:cNvPr id="5" name="Rectángulo 4">
            <a:extLst>
              <a:ext uri="{FF2B5EF4-FFF2-40B4-BE49-F238E27FC236}">
                <a16:creationId xmlns:a16="http://schemas.microsoft.com/office/drawing/2014/main" id="{275A6274-57AF-5F32-8345-89256ECB540A}"/>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194ECBBF-DBAC-7D98-8405-7ACC0CA6ADC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40282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arn(inVertical)">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p:bldP spid="12" grpId="0" animBg="1"/>
      <p:bldP spid="14" grpId="0" animBg="1"/>
      <p:bldP spid="15" grpId="0" animBg="1"/>
      <p:bldP spid="16" grpId="0" animBg="1"/>
      <p:bldP spid="17" grpId="0" animBg="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4472137" y="1237789"/>
          <a:ext cx="3289296" cy="1042238"/>
        </p:xfrm>
        <a:graphic>
          <a:graphicData uri="http://schemas.openxmlformats.org/drawingml/2006/table">
            <a:tbl>
              <a:tblPr firstRow="1" bandRow="1">
                <a:tableStyleId>{5C22544A-7EE6-4342-B048-85BDC9FD1C3A}</a:tableStyleId>
              </a:tblPr>
              <a:tblGrid>
                <a:gridCol w="2076923">
                  <a:extLst>
                    <a:ext uri="{9D8B030D-6E8A-4147-A177-3AD203B41FA5}">
                      <a16:colId xmlns:a16="http://schemas.microsoft.com/office/drawing/2014/main" val="3276691051"/>
                    </a:ext>
                  </a:extLst>
                </a:gridCol>
                <a:gridCol w="1212373">
                  <a:extLst>
                    <a:ext uri="{9D8B030D-6E8A-4147-A177-3AD203B41FA5}">
                      <a16:colId xmlns:a16="http://schemas.microsoft.com/office/drawing/2014/main" val="3066978363"/>
                    </a:ext>
                  </a:extLst>
                </a:gridCol>
              </a:tblGrid>
              <a:tr h="301918">
                <a:tc>
                  <a:txBody>
                    <a:bodyPr/>
                    <a:lstStyle/>
                    <a:p>
                      <a:r>
                        <a:rPr lang="es-CL" sz="1200"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2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01918">
                <a:tc>
                  <a:txBody>
                    <a:bodyPr/>
                    <a:lstStyle/>
                    <a:p>
                      <a:r>
                        <a:rPr lang="es-CL" sz="1200" b="0" dirty="0" err="1">
                          <a:solidFill>
                            <a:schemeClr val="bg1"/>
                          </a:solidFill>
                          <a:latin typeface="Georgia" panose="02040502050405020303" pitchFamily="18" charset="0"/>
                        </a:rPr>
                        <a:t>Dep</a:t>
                      </a:r>
                      <a:r>
                        <a:rPr lang="es-CL" sz="1200" b="0" dirty="0">
                          <a:solidFill>
                            <a:schemeClr val="bg1"/>
                          </a:solidFill>
                          <a:latin typeface="Georgia" panose="02040502050405020303" pitchFamily="18" charset="0"/>
                        </a:rPr>
                        <a:t>. </a:t>
                      </a:r>
                      <a:r>
                        <a:rPr lang="es-CL" sz="1200" b="0" dirty="0" err="1">
                          <a:solidFill>
                            <a:schemeClr val="bg1"/>
                          </a:solidFill>
                          <a:latin typeface="Georgia" panose="02040502050405020303" pitchFamily="18" charset="0"/>
                        </a:rPr>
                        <a:t>Acum</a:t>
                      </a:r>
                      <a:r>
                        <a:rPr lang="es-CL" sz="1200"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2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136484">
                <a:tc>
                  <a:txBody>
                    <a:bodyPr/>
                    <a:lstStyle/>
                    <a:p>
                      <a:endParaRPr lang="es-CL" sz="200" b="0" dirty="0">
                        <a:solidFill>
                          <a:schemeClr val="bg1"/>
                        </a:solidFill>
                        <a:latin typeface="Georgia" panose="02040502050405020303" pitchFamily="18" charset="0"/>
                      </a:endParaRPr>
                    </a:p>
                  </a:txBody>
                  <a:tcPr>
                    <a:solidFill>
                      <a:srgbClr val="FF0000"/>
                    </a:solidFill>
                  </a:tcPr>
                </a:tc>
                <a:tc>
                  <a:txBody>
                    <a:bodyPr/>
                    <a:lstStyle/>
                    <a:p>
                      <a:pPr algn="r"/>
                      <a:endParaRPr lang="es-CL" sz="2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01918">
                <a:tc>
                  <a:txBody>
                    <a:bodyPr/>
                    <a:lstStyle/>
                    <a:p>
                      <a:r>
                        <a:rPr lang="es-CL" sz="1200" b="1" dirty="0">
                          <a:solidFill>
                            <a:schemeClr val="bg1"/>
                          </a:solidFill>
                          <a:latin typeface="Georgia" panose="02040502050405020303" pitchFamily="18" charset="0"/>
                        </a:rPr>
                        <a:t>Valor Neto</a:t>
                      </a:r>
                    </a:p>
                  </a:txBody>
                  <a:tcPr>
                    <a:solidFill>
                      <a:srgbClr val="FF0000"/>
                    </a:solidFill>
                  </a:tcPr>
                </a:tc>
                <a:tc>
                  <a:txBody>
                    <a:bodyPr/>
                    <a:lstStyle/>
                    <a:p>
                      <a:pPr algn="r"/>
                      <a:r>
                        <a:rPr lang="es-CL" sz="12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sp>
        <p:nvSpPr>
          <p:cNvPr id="10" name="Cerrar llave 9">
            <a:extLst>
              <a:ext uri="{FF2B5EF4-FFF2-40B4-BE49-F238E27FC236}">
                <a16:creationId xmlns:a16="http://schemas.microsoft.com/office/drawing/2014/main" id="{9A0690B0-922E-4784-833C-77C25BA74B1B}"/>
              </a:ext>
            </a:extLst>
          </p:cNvPr>
          <p:cNvSpPr/>
          <p:nvPr/>
        </p:nvSpPr>
        <p:spPr>
          <a:xfrm>
            <a:off x="7706703" y="1036715"/>
            <a:ext cx="265352" cy="143786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Text Box 2">
            <a:extLst>
              <a:ext uri="{FF2B5EF4-FFF2-40B4-BE49-F238E27FC236}">
                <a16:creationId xmlns:a16="http://schemas.microsoft.com/office/drawing/2014/main" id="{02C837E3-6EA3-4EAB-710C-3B0F6868DE65}"/>
              </a:ext>
            </a:extLst>
          </p:cNvPr>
          <p:cNvSpPr txBox="1">
            <a:spLocks noChangeArrowheads="1"/>
          </p:cNvSpPr>
          <p:nvPr/>
        </p:nvSpPr>
        <p:spPr bwMode="auto">
          <a:xfrm>
            <a:off x="8151407" y="1400842"/>
            <a:ext cx="364824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Gautami" panose="020B0502040204020203" pitchFamily="34" charset="0"/>
              </a:rPr>
              <a:t>Valor Corriente en Plaza</a:t>
            </a:r>
          </a:p>
          <a:p>
            <a:pPr marL="0" indent="0" algn="ctr" eaLnBrk="1" hangingPunct="1"/>
            <a:r>
              <a:rPr lang="es-MX" altLang="es-CL" sz="1500" b="1" dirty="0">
                <a:solidFill>
                  <a:srgbClr val="0000FF"/>
                </a:solidFill>
                <a:latin typeface="Georgia" panose="02040502050405020303" pitchFamily="18" charset="0"/>
                <a:cs typeface="Gautami" panose="020B0502040204020203" pitchFamily="34" charset="0"/>
              </a:rPr>
              <a:t>285.000.000</a:t>
            </a:r>
            <a:endParaRPr lang="es-MX" altLang="es-CL" sz="1500" b="1" dirty="0">
              <a:solidFill>
                <a:srgbClr val="FF0000"/>
              </a:solidFill>
              <a:latin typeface="Georgia" panose="02040502050405020303" pitchFamily="18" charset="0"/>
              <a:cs typeface="Gautami" panose="020B0502040204020203" pitchFamily="34" charset="0"/>
            </a:endParaRPr>
          </a:p>
        </p:txBody>
      </p:sp>
      <p:graphicFrame>
        <p:nvGraphicFramePr>
          <p:cNvPr id="2" name="Tabla 4">
            <a:extLst>
              <a:ext uri="{FF2B5EF4-FFF2-40B4-BE49-F238E27FC236}">
                <a16:creationId xmlns:a16="http://schemas.microsoft.com/office/drawing/2014/main" id="{F921ED3A-520F-CFD8-ECD2-34870DA1BE95}"/>
              </a:ext>
            </a:extLst>
          </p:cNvPr>
          <p:cNvGraphicFramePr>
            <a:graphicFrameLocks noGrp="1"/>
          </p:cNvGraphicFramePr>
          <p:nvPr/>
        </p:nvGraphicFramePr>
        <p:xfrm>
          <a:off x="67081" y="1113861"/>
          <a:ext cx="4320091" cy="1280160"/>
        </p:xfrm>
        <a:graphic>
          <a:graphicData uri="http://schemas.openxmlformats.org/drawingml/2006/table">
            <a:tbl>
              <a:tblPr firstRow="1" bandRow="1">
                <a:tableStyleId>{5C22544A-7EE6-4342-B048-85BDC9FD1C3A}</a:tableStyleId>
              </a:tblPr>
              <a:tblGrid>
                <a:gridCol w="2780419">
                  <a:extLst>
                    <a:ext uri="{9D8B030D-6E8A-4147-A177-3AD203B41FA5}">
                      <a16:colId xmlns:a16="http://schemas.microsoft.com/office/drawing/2014/main" val="3276691051"/>
                    </a:ext>
                  </a:extLst>
                </a:gridCol>
                <a:gridCol w="1539672">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pic>
        <p:nvPicPr>
          <p:cNvPr id="4" name="Imagen 3">
            <a:extLst>
              <a:ext uri="{FF2B5EF4-FFF2-40B4-BE49-F238E27FC236}">
                <a16:creationId xmlns:a16="http://schemas.microsoft.com/office/drawing/2014/main" id="{C7DD92A7-4771-D7B1-1701-B2679998BD68}"/>
              </a:ext>
            </a:extLst>
          </p:cNvPr>
          <p:cNvPicPr>
            <a:picLocks noChangeAspect="1"/>
          </p:cNvPicPr>
          <p:nvPr/>
        </p:nvPicPr>
        <p:blipFill>
          <a:blip r:embed="rId2"/>
          <a:stretch>
            <a:fillRect/>
          </a:stretch>
        </p:blipFill>
        <p:spPr>
          <a:xfrm>
            <a:off x="290820" y="2588735"/>
            <a:ext cx="11508831" cy="1984354"/>
          </a:xfrm>
          <a:prstGeom prst="rect">
            <a:avLst/>
          </a:prstGeom>
          <a:ln w="38100">
            <a:solidFill>
              <a:schemeClr val="tx1"/>
            </a:solidFill>
          </a:ln>
        </p:spPr>
      </p:pic>
      <p:sp>
        <p:nvSpPr>
          <p:cNvPr id="18" name="CuadroTexto 17">
            <a:extLst>
              <a:ext uri="{FF2B5EF4-FFF2-40B4-BE49-F238E27FC236}">
                <a16:creationId xmlns:a16="http://schemas.microsoft.com/office/drawing/2014/main" id="{1036DE51-7594-937E-B76D-7FC4F815285B}"/>
              </a:ext>
            </a:extLst>
          </p:cNvPr>
          <p:cNvSpPr txBox="1"/>
          <p:nvPr/>
        </p:nvSpPr>
        <p:spPr>
          <a:xfrm>
            <a:off x="437741" y="4595587"/>
            <a:ext cx="11335461" cy="1477328"/>
          </a:xfrm>
          <a:prstGeom prst="rect">
            <a:avLst/>
          </a:prstGeom>
          <a:noFill/>
        </p:spPr>
        <p:txBody>
          <a:bodyPr wrap="square">
            <a:spAutoFit/>
          </a:bodyPr>
          <a:lstStyle/>
          <a:p>
            <a:pPr algn="just"/>
            <a:r>
              <a:rPr lang="es-MX" sz="1500" dirty="0">
                <a:latin typeface="Georgia" panose="02040502050405020303" pitchFamily="18" charset="0"/>
              </a:rPr>
              <a:t>Como se aprecia, antes de la Ley </a:t>
            </a:r>
            <a:r>
              <a:rPr lang="es-MX" sz="1500" dirty="0" err="1">
                <a:latin typeface="Georgia" panose="02040502050405020303" pitchFamily="18" charset="0"/>
              </a:rPr>
              <a:t>N°</a:t>
            </a:r>
            <a:r>
              <a:rPr lang="es-MX" sz="1500" dirty="0">
                <a:latin typeface="Georgia" panose="02040502050405020303" pitchFamily="18" charset="0"/>
              </a:rPr>
              <a:t> 20.630 el </a:t>
            </a:r>
            <a:r>
              <a:rPr lang="es-MX" sz="1500" dirty="0" err="1">
                <a:latin typeface="Georgia" panose="02040502050405020303" pitchFamily="18" charset="0"/>
              </a:rPr>
              <a:t>goodwill</a:t>
            </a:r>
            <a:r>
              <a:rPr lang="es-MX" sz="1500" dirty="0">
                <a:latin typeface="Georgia" panose="02040502050405020303" pitchFamily="18" charset="0"/>
              </a:rPr>
              <a:t> se asignaba en su totalidad al activo no monetario, con el consiguiente cargo a resultado, para efectos del ejemplo, a través de la depreciación o como mayor costo en caso de enajenación. Con la entrada en vigencia de la Ley </a:t>
            </a:r>
            <a:r>
              <a:rPr lang="es-MX" sz="1500" dirty="0" err="1">
                <a:latin typeface="Georgia" panose="02040502050405020303" pitchFamily="18" charset="0"/>
              </a:rPr>
              <a:t>N°</a:t>
            </a:r>
            <a:r>
              <a:rPr lang="es-MX" sz="1500" dirty="0">
                <a:latin typeface="Georgia" panose="02040502050405020303" pitchFamily="18" charset="0"/>
              </a:rPr>
              <a:t> 20.630 el </a:t>
            </a:r>
            <a:r>
              <a:rPr lang="es-MX" sz="1500" dirty="0" err="1">
                <a:latin typeface="Georgia" panose="02040502050405020303" pitchFamily="18" charset="0"/>
              </a:rPr>
              <a:t>goodwill</a:t>
            </a:r>
            <a:r>
              <a:rPr lang="es-MX" sz="1500" dirty="0">
                <a:latin typeface="Georgia" panose="02040502050405020303" pitchFamily="18" charset="0"/>
              </a:rPr>
              <a:t> sólo podía asignarse al activo no monetario hasta el valor corriente en plaza de dicho bien, correspondiendo la parte no asignada a un gasto diferido amortizable en cuotas iguales en un lapso de 10 años. Finalmente, con la entrada en vigencia de la Ley </a:t>
            </a:r>
            <a:r>
              <a:rPr lang="es-MX" sz="1500" dirty="0" err="1">
                <a:latin typeface="Georgia" panose="02040502050405020303" pitchFamily="18" charset="0"/>
              </a:rPr>
              <a:t>N°</a:t>
            </a:r>
            <a:r>
              <a:rPr lang="es-MX" sz="1500" dirty="0">
                <a:latin typeface="Georgia" panose="02040502050405020303" pitchFamily="18" charset="0"/>
              </a:rPr>
              <a:t> 20.780, el monto del </a:t>
            </a:r>
            <a:r>
              <a:rPr lang="es-MX" sz="1500" dirty="0" err="1">
                <a:latin typeface="Georgia" panose="02040502050405020303" pitchFamily="18" charset="0"/>
              </a:rPr>
              <a:t>goodwill</a:t>
            </a:r>
            <a:r>
              <a:rPr lang="es-MX" sz="1500" dirty="0">
                <a:latin typeface="Georgia" panose="02040502050405020303" pitchFamily="18" charset="0"/>
              </a:rPr>
              <a:t> no asignable pasa a ser un activo intangible el cual sólo generará efectos en los resultados de la sociedad absorbente al momento de la disolución o término de giro de la empresa</a:t>
            </a:r>
            <a:endParaRPr lang="es-CL" sz="1500" dirty="0">
              <a:latin typeface="Georgia" panose="02040502050405020303" pitchFamily="18" charset="0"/>
            </a:endParaRPr>
          </a:p>
        </p:txBody>
      </p:sp>
      <p:sp>
        <p:nvSpPr>
          <p:cNvPr id="20" name="Shape 1945">
            <a:extLst>
              <a:ext uri="{FF2B5EF4-FFF2-40B4-BE49-F238E27FC236}">
                <a16:creationId xmlns:a16="http://schemas.microsoft.com/office/drawing/2014/main" id="{C355CE00-95A5-F895-1965-22A3EFD9942D}"/>
              </a:ext>
            </a:extLst>
          </p:cNvPr>
          <p:cNvSpPr/>
          <p:nvPr/>
        </p:nvSpPr>
        <p:spPr>
          <a:xfrm>
            <a:off x="1994172" y="3259298"/>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3" name="Shape 1945">
            <a:extLst>
              <a:ext uri="{FF2B5EF4-FFF2-40B4-BE49-F238E27FC236}">
                <a16:creationId xmlns:a16="http://schemas.microsoft.com/office/drawing/2014/main" id="{72D562FB-B0CF-E136-0FEF-9A98E47F422B}"/>
              </a:ext>
            </a:extLst>
          </p:cNvPr>
          <p:cNvSpPr/>
          <p:nvPr/>
        </p:nvSpPr>
        <p:spPr>
          <a:xfrm>
            <a:off x="1981200" y="3713257"/>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F442BA26-C6C2-6E0E-4F20-9487F95DFEB1}"/>
              </a:ext>
            </a:extLst>
          </p:cNvPr>
          <p:cNvSpPr/>
          <p:nvPr/>
        </p:nvSpPr>
        <p:spPr>
          <a:xfrm>
            <a:off x="1958502" y="4186672"/>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6" name="Shape 1945">
            <a:extLst>
              <a:ext uri="{FF2B5EF4-FFF2-40B4-BE49-F238E27FC236}">
                <a16:creationId xmlns:a16="http://schemas.microsoft.com/office/drawing/2014/main" id="{BFFB7510-F5D3-ABBC-58A0-F7E5D7FAA38E}"/>
              </a:ext>
            </a:extLst>
          </p:cNvPr>
          <p:cNvSpPr/>
          <p:nvPr/>
        </p:nvSpPr>
        <p:spPr>
          <a:xfrm>
            <a:off x="3420901" y="3265781"/>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7" name="Shape 1945">
            <a:extLst>
              <a:ext uri="{FF2B5EF4-FFF2-40B4-BE49-F238E27FC236}">
                <a16:creationId xmlns:a16="http://schemas.microsoft.com/office/drawing/2014/main" id="{2A6124F7-0AB6-85FB-138F-A89A5F7AE48F}"/>
              </a:ext>
            </a:extLst>
          </p:cNvPr>
          <p:cNvSpPr/>
          <p:nvPr/>
        </p:nvSpPr>
        <p:spPr>
          <a:xfrm>
            <a:off x="3407929" y="3719740"/>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8" name="Shape 1945">
            <a:extLst>
              <a:ext uri="{FF2B5EF4-FFF2-40B4-BE49-F238E27FC236}">
                <a16:creationId xmlns:a16="http://schemas.microsoft.com/office/drawing/2014/main" id="{092DA5BF-C857-CB0D-4388-EFD0C86EA0CC}"/>
              </a:ext>
            </a:extLst>
          </p:cNvPr>
          <p:cNvSpPr/>
          <p:nvPr/>
        </p:nvSpPr>
        <p:spPr>
          <a:xfrm>
            <a:off x="3385231" y="4193155"/>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9" name="Shape 1945">
            <a:extLst>
              <a:ext uri="{FF2B5EF4-FFF2-40B4-BE49-F238E27FC236}">
                <a16:creationId xmlns:a16="http://schemas.microsoft.com/office/drawing/2014/main" id="{9A657D60-1A6B-4CD5-CA83-EABEE84105C1}"/>
              </a:ext>
            </a:extLst>
          </p:cNvPr>
          <p:cNvSpPr/>
          <p:nvPr/>
        </p:nvSpPr>
        <p:spPr>
          <a:xfrm>
            <a:off x="4857358" y="3281994"/>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0" name="Shape 1945">
            <a:extLst>
              <a:ext uri="{FF2B5EF4-FFF2-40B4-BE49-F238E27FC236}">
                <a16:creationId xmlns:a16="http://schemas.microsoft.com/office/drawing/2014/main" id="{04A9298E-832A-30DF-21C3-B7C186830D74}"/>
              </a:ext>
            </a:extLst>
          </p:cNvPr>
          <p:cNvSpPr/>
          <p:nvPr/>
        </p:nvSpPr>
        <p:spPr>
          <a:xfrm>
            <a:off x="4844386" y="3735953"/>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1" name="Shape 1945">
            <a:extLst>
              <a:ext uri="{FF2B5EF4-FFF2-40B4-BE49-F238E27FC236}">
                <a16:creationId xmlns:a16="http://schemas.microsoft.com/office/drawing/2014/main" id="{2E4CC9A2-67D1-0D08-3850-F77999A48798}"/>
              </a:ext>
            </a:extLst>
          </p:cNvPr>
          <p:cNvSpPr/>
          <p:nvPr/>
        </p:nvSpPr>
        <p:spPr>
          <a:xfrm>
            <a:off x="4821688" y="4209368"/>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2" name="Shape 1945">
            <a:extLst>
              <a:ext uri="{FF2B5EF4-FFF2-40B4-BE49-F238E27FC236}">
                <a16:creationId xmlns:a16="http://schemas.microsoft.com/office/drawing/2014/main" id="{18F8CFE3-5865-06F6-16E5-1899C39A8A5D}"/>
              </a:ext>
            </a:extLst>
          </p:cNvPr>
          <p:cNvSpPr/>
          <p:nvPr/>
        </p:nvSpPr>
        <p:spPr>
          <a:xfrm>
            <a:off x="6266559" y="3273659"/>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546.920.000</a:t>
            </a:r>
            <a:endParaRPr sz="1500" dirty="0">
              <a:latin typeface="Georgia" panose="02040502050405020303" pitchFamily="18" charset="0"/>
              <a:ea typeface="Roboto Light"/>
              <a:cs typeface="Roboto Light"/>
              <a:sym typeface="Roboto Light"/>
            </a:endParaRPr>
          </a:p>
        </p:txBody>
      </p:sp>
      <p:sp>
        <p:nvSpPr>
          <p:cNvPr id="33" name="Shape 1945">
            <a:extLst>
              <a:ext uri="{FF2B5EF4-FFF2-40B4-BE49-F238E27FC236}">
                <a16:creationId xmlns:a16="http://schemas.microsoft.com/office/drawing/2014/main" id="{3833B66F-41A9-149F-D50A-430511BAF1D4}"/>
              </a:ext>
            </a:extLst>
          </p:cNvPr>
          <p:cNvSpPr/>
          <p:nvPr/>
        </p:nvSpPr>
        <p:spPr>
          <a:xfrm>
            <a:off x="6253587" y="3727618"/>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240.000.000</a:t>
            </a:r>
            <a:endParaRPr sz="1500" dirty="0">
              <a:latin typeface="Georgia" panose="02040502050405020303" pitchFamily="18" charset="0"/>
              <a:ea typeface="Roboto Light"/>
              <a:cs typeface="Roboto Light"/>
              <a:sym typeface="Roboto Light"/>
            </a:endParaRPr>
          </a:p>
        </p:txBody>
      </p:sp>
      <p:sp>
        <p:nvSpPr>
          <p:cNvPr id="34" name="Shape 1945">
            <a:extLst>
              <a:ext uri="{FF2B5EF4-FFF2-40B4-BE49-F238E27FC236}">
                <a16:creationId xmlns:a16="http://schemas.microsoft.com/office/drawing/2014/main" id="{3C145BB3-3A49-C49F-3572-213882BAE480}"/>
              </a:ext>
            </a:extLst>
          </p:cNvPr>
          <p:cNvSpPr/>
          <p:nvPr/>
        </p:nvSpPr>
        <p:spPr>
          <a:xfrm>
            <a:off x="6230889" y="4201033"/>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240.000.000</a:t>
            </a:r>
            <a:endParaRPr sz="1500" dirty="0">
              <a:latin typeface="Georgia" panose="02040502050405020303" pitchFamily="18" charset="0"/>
              <a:ea typeface="Roboto Light"/>
              <a:cs typeface="Roboto Light"/>
              <a:sym typeface="Roboto Light"/>
            </a:endParaRPr>
          </a:p>
        </p:txBody>
      </p:sp>
      <p:sp>
        <p:nvSpPr>
          <p:cNvPr id="35" name="Shape 1945">
            <a:extLst>
              <a:ext uri="{FF2B5EF4-FFF2-40B4-BE49-F238E27FC236}">
                <a16:creationId xmlns:a16="http://schemas.microsoft.com/office/drawing/2014/main" id="{2C80E433-C894-A7E0-3A24-EE7C7C80B3AA}"/>
              </a:ext>
            </a:extLst>
          </p:cNvPr>
          <p:cNvSpPr/>
          <p:nvPr/>
        </p:nvSpPr>
        <p:spPr>
          <a:xfrm>
            <a:off x="7654378" y="3289871"/>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591.920.000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8D446E63-6C28-8ADA-78B2-13FF99096577}"/>
              </a:ext>
            </a:extLst>
          </p:cNvPr>
          <p:cNvSpPr/>
          <p:nvPr/>
        </p:nvSpPr>
        <p:spPr>
          <a:xfrm>
            <a:off x="7641406" y="3743830"/>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Shape 1945">
            <a:extLst>
              <a:ext uri="{FF2B5EF4-FFF2-40B4-BE49-F238E27FC236}">
                <a16:creationId xmlns:a16="http://schemas.microsoft.com/office/drawing/2014/main" id="{A989F13B-EB74-BBF8-859A-BA4EE04F6325}"/>
              </a:ext>
            </a:extLst>
          </p:cNvPr>
          <p:cNvSpPr/>
          <p:nvPr/>
        </p:nvSpPr>
        <p:spPr>
          <a:xfrm>
            <a:off x="7618708" y="4217245"/>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A5892BD2-D3CC-A752-E64F-B36A4F9FFCFB}"/>
              </a:ext>
            </a:extLst>
          </p:cNvPr>
          <p:cNvSpPr/>
          <p:nvPr/>
        </p:nvSpPr>
        <p:spPr>
          <a:xfrm>
            <a:off x="9099245" y="3741967"/>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306.920.000</a:t>
            </a:r>
            <a:endParaRPr sz="15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59C856C1-103C-77A2-4DBE-98200D5D2A51}"/>
              </a:ext>
            </a:extLst>
          </p:cNvPr>
          <p:cNvSpPr/>
          <p:nvPr/>
        </p:nvSpPr>
        <p:spPr>
          <a:xfrm>
            <a:off x="10512490" y="4179243"/>
            <a:ext cx="1250975" cy="2523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306.920.000</a:t>
            </a:r>
            <a:endParaRPr sz="1500" dirty="0">
              <a:solidFill>
                <a:srgbClr val="0000FF"/>
              </a:solidFill>
              <a:latin typeface="Georgia" panose="02040502050405020303" pitchFamily="18" charset="0"/>
              <a:ea typeface="Roboto Light"/>
              <a:cs typeface="Roboto Light"/>
              <a:sym typeface="Roboto Light"/>
            </a:endParaRPr>
          </a:p>
        </p:txBody>
      </p:sp>
      <p:sp>
        <p:nvSpPr>
          <p:cNvPr id="7" name="Rectángulo 6">
            <a:extLst>
              <a:ext uri="{FF2B5EF4-FFF2-40B4-BE49-F238E27FC236}">
                <a16:creationId xmlns:a16="http://schemas.microsoft.com/office/drawing/2014/main" id="{E4F24534-9DD1-F809-E477-2DFBEA4FA00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AB1C4ADB-F3CB-8CB9-D6B2-34A1C524256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9458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heel(1)">
                                      <p:cBhvr>
                                        <p:cTn id="63" dur="2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barn(inVertical)">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barn(inVertical)">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ircle(in)">
                                      <p:cBhvr>
                                        <p:cTn id="105" dur="2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circle(in)">
                                      <p:cBhvr>
                                        <p:cTn id="110" dur="20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down)">
                                      <p:cBhvr>
                                        <p:cTn id="1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p:bldP spid="18" grpId="0"/>
      <p:bldP spid="20"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36634" y="552983"/>
            <a:ext cx="11971283" cy="531178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ABD94D-3B37-470B-8F44-88C0ADEB23F5}"/>
              </a:ext>
            </a:extLst>
          </p:cNvPr>
          <p:cNvSpPr/>
          <p:nvPr/>
        </p:nvSpPr>
        <p:spPr>
          <a:xfrm>
            <a:off x="325821" y="130869"/>
            <a:ext cx="11575359" cy="59651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pic>
        <p:nvPicPr>
          <p:cNvPr id="13" name="Imagen 12">
            <a:extLst>
              <a:ext uri="{FF2B5EF4-FFF2-40B4-BE49-F238E27FC236}">
                <a16:creationId xmlns:a16="http://schemas.microsoft.com/office/drawing/2014/main" id="{5EE56644-40BE-4A3B-B251-F38211589E60}"/>
              </a:ext>
            </a:extLst>
          </p:cNvPr>
          <p:cNvPicPr>
            <a:picLocks noChangeAspect="1"/>
          </p:cNvPicPr>
          <p:nvPr/>
        </p:nvPicPr>
        <p:blipFill>
          <a:blip r:embed="rId2"/>
          <a:stretch>
            <a:fillRect/>
          </a:stretch>
        </p:blipFill>
        <p:spPr>
          <a:xfrm>
            <a:off x="6236996" y="2136434"/>
            <a:ext cx="2088232" cy="2144886"/>
          </a:xfrm>
          <a:prstGeom prst="rect">
            <a:avLst/>
          </a:prstGeom>
        </p:spPr>
      </p:pic>
      <p:pic>
        <p:nvPicPr>
          <p:cNvPr id="14" name="Imagen 13">
            <a:extLst>
              <a:ext uri="{FF2B5EF4-FFF2-40B4-BE49-F238E27FC236}">
                <a16:creationId xmlns:a16="http://schemas.microsoft.com/office/drawing/2014/main" id="{BC28CA2F-A873-4FC4-A570-4F7D94DEFA6F}"/>
              </a:ext>
            </a:extLst>
          </p:cNvPr>
          <p:cNvPicPr>
            <a:picLocks noChangeAspect="1"/>
          </p:cNvPicPr>
          <p:nvPr/>
        </p:nvPicPr>
        <p:blipFill>
          <a:blip r:embed="rId3"/>
          <a:stretch>
            <a:fillRect/>
          </a:stretch>
        </p:blipFill>
        <p:spPr>
          <a:xfrm>
            <a:off x="8611255" y="2136434"/>
            <a:ext cx="2267744" cy="2144886"/>
          </a:xfrm>
          <a:prstGeom prst="rect">
            <a:avLst/>
          </a:prstGeom>
        </p:spPr>
      </p:pic>
      <p:sp>
        <p:nvSpPr>
          <p:cNvPr id="15" name="Shape 1266">
            <a:extLst>
              <a:ext uri="{FF2B5EF4-FFF2-40B4-BE49-F238E27FC236}">
                <a16:creationId xmlns:a16="http://schemas.microsoft.com/office/drawing/2014/main" id="{1668FC20-EE23-4FA0-AB61-2E1269E582F1}"/>
              </a:ext>
            </a:extLst>
          </p:cNvPr>
          <p:cNvSpPr/>
          <p:nvPr/>
        </p:nvSpPr>
        <p:spPr>
          <a:xfrm>
            <a:off x="119084" y="355266"/>
            <a:ext cx="4000084"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b="1">
                <a:latin typeface="Rockwell"/>
                <a:ea typeface="Rockwell"/>
                <a:cs typeface="Rockwell"/>
                <a:sym typeface="Rockwell"/>
              </a:defRPr>
            </a:lvl1pPr>
          </a:lstStyle>
          <a:p>
            <a:pPr algn="ctr"/>
            <a:r>
              <a:rPr lang="es-CL" sz="4000" dirty="0">
                <a:solidFill>
                  <a:schemeClr val="bg1"/>
                </a:solidFill>
                <a:latin typeface="Georgia" panose="02040502050405020303" pitchFamily="18" charset="0"/>
              </a:rPr>
              <a:t>Consultas</a:t>
            </a:r>
            <a:endParaRPr sz="4000" dirty="0">
              <a:solidFill>
                <a:schemeClr val="bg1"/>
              </a:solidFill>
              <a:latin typeface="Georgia" panose="02040502050405020303" pitchFamily="18" charset="0"/>
            </a:endParaRPr>
          </a:p>
        </p:txBody>
      </p:sp>
      <p:sp>
        <p:nvSpPr>
          <p:cNvPr id="16" name="Text Box 4">
            <a:extLst>
              <a:ext uri="{FF2B5EF4-FFF2-40B4-BE49-F238E27FC236}">
                <a16:creationId xmlns:a16="http://schemas.microsoft.com/office/drawing/2014/main" id="{59AB2C40-0920-4284-9329-4D72226AB3C7}"/>
              </a:ext>
            </a:extLst>
          </p:cNvPr>
          <p:cNvSpPr txBox="1">
            <a:spLocks noChangeArrowheads="1"/>
          </p:cNvSpPr>
          <p:nvPr/>
        </p:nvSpPr>
        <p:spPr bwMode="auto">
          <a:xfrm>
            <a:off x="546409" y="5051561"/>
            <a:ext cx="4336918"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CL" altLang="en-GB" sz="2000" b="1" dirty="0">
                <a:solidFill>
                  <a:schemeClr val="bg1"/>
                </a:solidFill>
                <a:latin typeface="Georgia" panose="02040502050405020303" pitchFamily="18" charset="0"/>
                <a:cs typeface="Arial" panose="020B0604020202020204" pitchFamily="34" charset="0"/>
              </a:rPr>
              <a:t>Carlos Filgueira Ramos</a:t>
            </a:r>
          </a:p>
          <a:p>
            <a:pPr algn="just" eaLnBrk="1" hangingPunct="1"/>
            <a:r>
              <a:rPr lang="es-CL" altLang="en-GB" sz="2000" b="1" dirty="0">
                <a:solidFill>
                  <a:schemeClr val="bg1"/>
                </a:solidFill>
                <a:latin typeface="Georgia" panose="02040502050405020303" pitchFamily="18" charset="0"/>
                <a:cs typeface="Arial" panose="020B0604020202020204" pitchFamily="34" charset="0"/>
                <a:hlinkClick r:id="rId4"/>
              </a:rPr>
              <a:t>cfilgueira@filgueira.cl</a:t>
            </a:r>
            <a:endParaRPr lang="es-CL" altLang="en-GB" sz="2000" b="1" dirty="0">
              <a:solidFill>
                <a:schemeClr val="bg1"/>
              </a:solidFill>
              <a:latin typeface="Georgia" panose="02040502050405020303" pitchFamily="18" charset="0"/>
              <a:cs typeface="Arial" panose="020B0604020202020204" pitchFamily="34" charset="0"/>
            </a:endParaRPr>
          </a:p>
          <a:p>
            <a:pPr algn="just" eaLnBrk="1" hangingPunct="1"/>
            <a:r>
              <a:rPr lang="es-CL" altLang="en-GB" sz="2000" b="1" dirty="0">
                <a:solidFill>
                  <a:schemeClr val="bg1"/>
                </a:solidFill>
                <a:latin typeface="Georgia" panose="02040502050405020303" pitchFamily="18" charset="0"/>
                <a:cs typeface="Arial" panose="020B0604020202020204" pitchFamily="34" charset="0"/>
              </a:rPr>
              <a:t>+569 72122369</a:t>
            </a:r>
          </a:p>
          <a:p>
            <a:pPr algn="just" eaLnBrk="1" hangingPunct="1"/>
            <a:endParaRPr lang="es-CL" altLang="en-GB" sz="2000" b="1" dirty="0">
              <a:solidFill>
                <a:schemeClr val="bg1"/>
              </a:solidFill>
              <a:latin typeface="Georgia" panose="02040502050405020303" pitchFamily="18" charset="0"/>
              <a:cs typeface="Arial" panose="020B0604020202020204" pitchFamily="34" charset="0"/>
            </a:endParaRPr>
          </a:p>
        </p:txBody>
      </p:sp>
      <p:pic>
        <p:nvPicPr>
          <p:cNvPr id="11" name="Picture 2">
            <a:extLst>
              <a:ext uri="{FF2B5EF4-FFF2-40B4-BE49-F238E27FC236}">
                <a16:creationId xmlns:a16="http://schemas.microsoft.com/office/drawing/2014/main" id="{8A39DC2B-7EDF-4E21-A44B-07A9E3F35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126" y="1131125"/>
            <a:ext cx="2750000" cy="382157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222D4F50-BE3F-976D-E98F-39BB573589B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53CFE91B-F317-A52A-BFE1-38AACB2E831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59817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8A05-5CC5-0A64-4240-1E8FA7FBB11A}"/>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16A19F7-511A-A724-1AC3-50C66A4DCAC2}"/>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6" name="Rectángulo 25">
            <a:extLst>
              <a:ext uri="{FF2B5EF4-FFF2-40B4-BE49-F238E27FC236}">
                <a16:creationId xmlns:a16="http://schemas.microsoft.com/office/drawing/2014/main" id="{485D619B-8FE6-10E8-EE2E-21B884FD80CD}"/>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83998467-D932-28C3-0006-C13D172A287D}"/>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D029992F-1A7D-9F75-CDA0-ED97C72F2020}"/>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4951FFF9-A73A-D39A-5CC6-E605DFD59033}"/>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14" name="Rectángulo 13">
            <a:extLst>
              <a:ext uri="{FF2B5EF4-FFF2-40B4-BE49-F238E27FC236}">
                <a16:creationId xmlns:a16="http://schemas.microsoft.com/office/drawing/2014/main" id="{3048B929-25FA-C0B6-58FA-C63C8A24C07A}"/>
              </a:ext>
            </a:extLst>
          </p:cNvPr>
          <p:cNvSpPr/>
          <p:nvPr/>
        </p:nvSpPr>
        <p:spPr>
          <a:xfrm>
            <a:off x="109971" y="552983"/>
            <a:ext cx="3824578" cy="5999911"/>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de control bajo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Controles de acceso físico:</a:t>
            </a:r>
            <a:endParaRPr lang="es-MX" sz="1400" dirty="0">
              <a:latin typeface="Georgia" panose="02040502050405020303" pitchFamily="18" charset="0"/>
            </a:endParaRPr>
          </a:p>
          <a:p>
            <a:pPr fontAlgn="ctr"/>
            <a:r>
              <a:rPr lang="es-MX" sz="1400" dirty="0">
                <a:latin typeface="Georgia" panose="02040502050405020303" pitchFamily="18" charset="0"/>
              </a:rPr>
              <a:t>Controles que limitan el acceso físico a los activos fijos, como sistemas de seguridad y control de inventario.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autorización y aprobación:</a:t>
            </a:r>
            <a:endParaRPr lang="es-MX" sz="1400" dirty="0">
              <a:latin typeface="Georgia" panose="02040502050405020303" pitchFamily="18" charset="0"/>
            </a:endParaRPr>
          </a:p>
          <a:p>
            <a:pPr fontAlgn="ctr"/>
            <a:r>
              <a:rPr lang="es-MX" sz="1400" dirty="0">
                <a:latin typeface="Georgia" panose="02040502050405020303" pitchFamily="18" charset="0"/>
              </a:rPr>
              <a:t>Controles que aseguran que las transacciones relacionadas con PP&amp;E (como compras, ventas, bajas) estén debidamente autorizadas y aprobadas.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reconciliación:</a:t>
            </a:r>
            <a:endParaRPr lang="es-MX" sz="1400" dirty="0">
              <a:latin typeface="Georgia" panose="02040502050405020303" pitchFamily="18" charset="0"/>
            </a:endParaRPr>
          </a:p>
          <a:p>
            <a:pPr fontAlgn="ctr"/>
            <a:r>
              <a:rPr lang="es-MX" sz="1400" dirty="0">
                <a:latin typeface="Georgia" panose="02040502050405020303" pitchFamily="18" charset="0"/>
              </a:rPr>
              <a:t>Controles que comparan los registros de PP&amp;E con los activos físicos y otros registros relevantes, como la depreciación.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mantenimiento y seguimiento:</a:t>
            </a:r>
            <a:endParaRPr lang="es-MX" sz="1400" dirty="0">
              <a:latin typeface="Georgia" panose="02040502050405020303" pitchFamily="18" charset="0"/>
            </a:endParaRPr>
          </a:p>
          <a:p>
            <a:pPr fontAlgn="ctr"/>
            <a:r>
              <a:rPr lang="es-MX" sz="1400" dirty="0">
                <a:latin typeface="Georgia" panose="02040502050405020303" pitchFamily="18" charset="0"/>
              </a:rPr>
              <a:t>Controles que aseguran que los activos fijos se mantengan adecuadamente y que se realicen seguimientos periódicos de su uso y valor. </a:t>
            </a:r>
          </a:p>
          <a:p>
            <a:pPr fontAlgn="ctr"/>
            <a:endParaRPr lang="es-MX" sz="1000" dirty="0">
              <a:latin typeface="Georgia" panose="02040502050405020303" pitchFamily="18" charset="0"/>
            </a:endParaRPr>
          </a:p>
          <a:p>
            <a:r>
              <a:rPr lang="es-MX" sz="1400" b="1" dirty="0">
                <a:latin typeface="Georgia" panose="02040502050405020303" pitchFamily="18" charset="0"/>
              </a:rPr>
              <a:t>Políticas y procedimientos escritos:</a:t>
            </a:r>
            <a:endParaRPr lang="es-MX" sz="1400" dirty="0">
              <a:latin typeface="Georgia" panose="02040502050405020303" pitchFamily="18" charset="0"/>
            </a:endParaRPr>
          </a:p>
          <a:p>
            <a:r>
              <a:rPr lang="es-MX" sz="1400" dirty="0">
                <a:latin typeface="Georgia" panose="02040502050405020303" pitchFamily="18" charset="0"/>
              </a:rPr>
              <a:t>La existencia de políticas y procedimientos documentados para la gestión de PP&amp;E. </a:t>
            </a:r>
          </a:p>
        </p:txBody>
      </p:sp>
      <p:sp>
        <p:nvSpPr>
          <p:cNvPr id="17" name="Rectángulo 16">
            <a:extLst>
              <a:ext uri="{FF2B5EF4-FFF2-40B4-BE49-F238E27FC236}">
                <a16:creationId xmlns:a16="http://schemas.microsoft.com/office/drawing/2014/main" id="{68F0A8D0-B0B2-D53E-983B-8F6EA896DBDF}"/>
              </a:ext>
            </a:extLst>
          </p:cNvPr>
          <p:cNvSpPr/>
          <p:nvPr/>
        </p:nvSpPr>
        <p:spPr>
          <a:xfrm>
            <a:off x="4074224" y="999092"/>
            <a:ext cx="4238872" cy="5070877"/>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de control medio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Posibles errores en la valoración:</a:t>
            </a:r>
            <a:endParaRPr lang="es-MX" sz="1400" dirty="0">
              <a:latin typeface="Georgia" panose="02040502050405020303" pitchFamily="18" charset="0"/>
            </a:endParaRPr>
          </a:p>
          <a:p>
            <a:pPr fontAlgn="ctr"/>
            <a:r>
              <a:rPr lang="es-MX" sz="1400" dirty="0">
                <a:latin typeface="Georgia" panose="02040502050405020303" pitchFamily="18" charset="0"/>
              </a:rPr>
              <a:t>La empresa podría no estar valorando correctamente sus activos fijos, ya sea por falta de procedimientos adecuados o por no considerar los cambios en el valor de mercado. </a:t>
            </a:r>
          </a:p>
          <a:p>
            <a:pPr fontAlgn="ctr"/>
            <a:endParaRPr lang="es-MX" sz="1000" dirty="0">
              <a:latin typeface="Georgia" panose="02040502050405020303" pitchFamily="18" charset="0"/>
            </a:endParaRPr>
          </a:p>
          <a:p>
            <a:r>
              <a:rPr lang="es-MX" sz="1400" b="1" dirty="0">
                <a:latin typeface="Georgia" panose="02040502050405020303" pitchFamily="18" charset="0"/>
              </a:rPr>
              <a:t>Problemas en la depreciación:</a:t>
            </a:r>
            <a:endParaRPr lang="es-MX" sz="1400" dirty="0">
              <a:latin typeface="Georgia" panose="02040502050405020303" pitchFamily="18" charset="0"/>
            </a:endParaRPr>
          </a:p>
          <a:p>
            <a:pPr fontAlgn="ctr"/>
            <a:r>
              <a:rPr lang="es-MX" sz="1400" dirty="0">
                <a:latin typeface="Georgia" panose="02040502050405020303" pitchFamily="18" charset="0"/>
              </a:rPr>
              <a:t>La depreciación podría no estar calculada de forma precisa, lo que afecta la presentación de los estados financieros. </a:t>
            </a:r>
          </a:p>
          <a:p>
            <a:pPr fontAlgn="ctr"/>
            <a:endParaRPr lang="es-MX" sz="1000" dirty="0">
              <a:latin typeface="Georgia" panose="02040502050405020303" pitchFamily="18" charset="0"/>
            </a:endParaRPr>
          </a:p>
          <a:p>
            <a:r>
              <a:rPr lang="es-MX" sz="1400" b="1" dirty="0">
                <a:latin typeface="Georgia" panose="02040502050405020303" pitchFamily="18" charset="0"/>
              </a:rPr>
              <a:t>Falta de control en altas y bajas:</a:t>
            </a:r>
            <a:endParaRPr lang="es-MX" sz="1400" dirty="0">
              <a:latin typeface="Georgia" panose="02040502050405020303" pitchFamily="18" charset="0"/>
            </a:endParaRPr>
          </a:p>
          <a:p>
            <a:pPr fontAlgn="ctr"/>
            <a:r>
              <a:rPr lang="es-MX" sz="1400" dirty="0">
                <a:latin typeface="Georgia" panose="02040502050405020303" pitchFamily="18" charset="0"/>
              </a:rPr>
              <a:t>Puede haber dificultades para rastrear la adquisición y disposición de activos, lo que podría llevar a pérdidas o mal uso de los mismos. </a:t>
            </a:r>
          </a:p>
          <a:p>
            <a:endParaRPr lang="es-MX" sz="1000" b="1" dirty="0">
              <a:latin typeface="Georgia" panose="02040502050405020303" pitchFamily="18" charset="0"/>
            </a:endParaRPr>
          </a:p>
          <a:p>
            <a:r>
              <a:rPr lang="es-MX" sz="1400" b="1" dirty="0">
                <a:latin typeface="Georgia" panose="02040502050405020303" pitchFamily="18" charset="0"/>
              </a:rPr>
              <a:t>Ausencia de políticas y procedimientos claros:</a:t>
            </a:r>
            <a:endParaRPr lang="es-MX" sz="1400" dirty="0">
              <a:latin typeface="Georgia" panose="02040502050405020303" pitchFamily="18" charset="0"/>
            </a:endParaRPr>
          </a:p>
          <a:p>
            <a:r>
              <a:rPr lang="es-MX" sz="1400" dirty="0">
                <a:latin typeface="Georgia" panose="02040502050405020303" pitchFamily="18" charset="0"/>
              </a:rPr>
              <a:t>La falta de directrices establecidas para la gestión de PP&amp;E puede aumentar la probabilidad de errores y fraudes. </a:t>
            </a:r>
          </a:p>
        </p:txBody>
      </p:sp>
      <p:sp>
        <p:nvSpPr>
          <p:cNvPr id="19" name="Rectángulo 18">
            <a:extLst>
              <a:ext uri="{FF2B5EF4-FFF2-40B4-BE49-F238E27FC236}">
                <a16:creationId xmlns:a16="http://schemas.microsoft.com/office/drawing/2014/main" id="{54B8572D-E234-B6AB-6273-7196CB031781}"/>
              </a:ext>
            </a:extLst>
          </p:cNvPr>
          <p:cNvSpPr/>
          <p:nvPr/>
        </p:nvSpPr>
        <p:spPr>
          <a:xfrm>
            <a:off x="8400867" y="203667"/>
            <a:ext cx="3681162" cy="5999911"/>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400" b="1" dirty="0">
                <a:latin typeface="Georgia" panose="02040502050405020303" pitchFamily="18" charset="0"/>
              </a:rPr>
              <a:t>Riesgo de control alto en propiedades, planta y equipo: </a:t>
            </a:r>
          </a:p>
          <a:p>
            <a:endParaRPr lang="es-MX" sz="1400" dirty="0">
              <a:latin typeface="Georgia" panose="02040502050405020303" pitchFamily="18" charset="0"/>
            </a:endParaRPr>
          </a:p>
          <a:p>
            <a:r>
              <a:rPr lang="es-MX" sz="1400" b="1" dirty="0">
                <a:latin typeface="Georgia" panose="02040502050405020303" pitchFamily="18" charset="0"/>
              </a:rPr>
              <a:t>Falta de controles adecuados:</a:t>
            </a:r>
            <a:endParaRPr lang="es-MX" sz="1400" dirty="0">
              <a:latin typeface="Georgia" panose="02040502050405020303" pitchFamily="18" charset="0"/>
            </a:endParaRPr>
          </a:p>
          <a:p>
            <a:pPr fontAlgn="ctr"/>
            <a:r>
              <a:rPr lang="es-MX" sz="1400" dirty="0">
                <a:latin typeface="Georgia" panose="02040502050405020303" pitchFamily="18" charset="0"/>
              </a:rPr>
              <a:t>Si la empresa no cuenta con procedimientos claros para el manejo, registro, y seguimiento de sus activos fijos, existe un mayor riesgo de errores o fraudes. </a:t>
            </a:r>
          </a:p>
          <a:p>
            <a:pPr fontAlgn="ctr"/>
            <a:endParaRPr lang="es-MX" sz="1000" dirty="0">
              <a:latin typeface="Georgia" panose="02040502050405020303" pitchFamily="18" charset="0"/>
            </a:endParaRPr>
          </a:p>
          <a:p>
            <a:r>
              <a:rPr lang="es-MX" sz="1400" b="1" dirty="0">
                <a:latin typeface="Georgia" panose="02040502050405020303" pitchFamily="18" charset="0"/>
              </a:rPr>
              <a:t>Ausencia de segregación de funciones:</a:t>
            </a:r>
            <a:endParaRPr lang="es-MX" sz="1400" dirty="0">
              <a:latin typeface="Georgia" panose="02040502050405020303" pitchFamily="18" charset="0"/>
            </a:endParaRPr>
          </a:p>
          <a:p>
            <a:pPr fontAlgn="ctr"/>
            <a:r>
              <a:rPr lang="es-MX" sz="1400" dirty="0">
                <a:latin typeface="Georgia" panose="02040502050405020303" pitchFamily="18" charset="0"/>
              </a:rPr>
              <a:t>Si una misma persona es responsable de varias etapas del proceso (por ejemplo, compra, registro y custodia de un activo), se incrementa la probabilidad de errores o manipulaciones. </a:t>
            </a:r>
          </a:p>
          <a:p>
            <a:pPr fontAlgn="ctr"/>
            <a:endParaRPr lang="es-MX" sz="1000" dirty="0">
              <a:latin typeface="Georgia" panose="02040502050405020303" pitchFamily="18" charset="0"/>
            </a:endParaRPr>
          </a:p>
          <a:p>
            <a:r>
              <a:rPr lang="es-MX" sz="1400" b="1" dirty="0">
                <a:latin typeface="Georgia" panose="02040502050405020303" pitchFamily="18" charset="0"/>
              </a:rPr>
              <a:t>Falta de documentación:</a:t>
            </a:r>
            <a:endParaRPr lang="es-MX" sz="1400" dirty="0">
              <a:latin typeface="Georgia" panose="02040502050405020303" pitchFamily="18" charset="0"/>
            </a:endParaRPr>
          </a:p>
          <a:p>
            <a:pPr fontAlgn="ctr"/>
            <a:r>
              <a:rPr lang="es-MX" sz="1400" dirty="0">
                <a:latin typeface="Georgia" panose="02040502050405020303" pitchFamily="18" charset="0"/>
              </a:rPr>
              <a:t>La falta de documentación adecuada sobre las transacciones relacionadas con PP&amp;E dificulta la verificación y el seguimiento de los activos. </a:t>
            </a:r>
          </a:p>
          <a:p>
            <a:pPr fontAlgn="ctr"/>
            <a:endParaRPr lang="es-MX" sz="1000" dirty="0">
              <a:latin typeface="Georgia" panose="02040502050405020303" pitchFamily="18" charset="0"/>
            </a:endParaRPr>
          </a:p>
          <a:p>
            <a:r>
              <a:rPr lang="es-MX" sz="1400" b="1" dirty="0">
                <a:latin typeface="Georgia" panose="02040502050405020303" pitchFamily="18" charset="0"/>
              </a:rPr>
              <a:t>Activos de alto valor o complejidad:</a:t>
            </a:r>
            <a:endParaRPr lang="es-MX" sz="1400" dirty="0">
              <a:latin typeface="Georgia" panose="02040502050405020303" pitchFamily="18" charset="0"/>
            </a:endParaRPr>
          </a:p>
          <a:p>
            <a:pPr fontAlgn="ctr"/>
            <a:r>
              <a:rPr lang="es-MX" sz="1400" dirty="0">
                <a:latin typeface="Georgia" panose="02040502050405020303" pitchFamily="18" charset="0"/>
              </a:rPr>
              <a:t>Activos de gran valor o con características complejas (por ejemplo, maquinaria especializada) pueden requerir controles más rigurosos. </a:t>
            </a:r>
          </a:p>
        </p:txBody>
      </p:sp>
      <p:sp>
        <p:nvSpPr>
          <p:cNvPr id="4" name="4 Marcador de número de diapositiva">
            <a:extLst>
              <a:ext uri="{FF2B5EF4-FFF2-40B4-BE49-F238E27FC236}">
                <a16:creationId xmlns:a16="http://schemas.microsoft.com/office/drawing/2014/main" id="{C2D1073E-14B0-F519-0703-35E05CBD9F2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2117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8E0097EA-629D-B76D-7A15-37CD8D6AE921}"/>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4" name="Rectángulo 3">
            <a:extLst>
              <a:ext uri="{FF2B5EF4-FFF2-40B4-BE49-F238E27FC236}">
                <a16:creationId xmlns:a16="http://schemas.microsoft.com/office/drawing/2014/main" id="{4117FDAB-A3FE-5573-C888-EE70DABF7C13}"/>
              </a:ext>
            </a:extLst>
          </p:cNvPr>
          <p:cNvSpPr/>
          <p:nvPr/>
        </p:nvSpPr>
        <p:spPr>
          <a:xfrm>
            <a:off x="467360" y="3857359"/>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AF061484-0E38-B6FE-C393-3564DDE984C8}"/>
              </a:ext>
            </a:extLst>
          </p:cNvPr>
          <p:cNvSpPr/>
          <p:nvPr/>
        </p:nvSpPr>
        <p:spPr>
          <a:xfrm>
            <a:off x="487680" y="1198349"/>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sz="1800" b="1" dirty="0">
                <a:solidFill>
                  <a:schemeClr val="bg1"/>
                </a:solidFill>
                <a:effectLst/>
                <a:latin typeface="Georgia" panose="02040502050405020303" pitchFamily="18" charset="0"/>
                <a:ea typeface="Calibri" panose="020F0502020204030204" pitchFamily="34" charset="0"/>
                <a:cs typeface="Arial" panose="020B0604020202020204" pitchFamily="34" charset="0"/>
              </a:rPr>
              <a:t>Integridad:</a:t>
            </a:r>
            <a:r>
              <a:rPr lang="es-CL" sz="1800" dirty="0">
                <a:solidFill>
                  <a:schemeClr val="bg1"/>
                </a:solidFill>
                <a:effectLst/>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se refiere a la verificación de que todas las transacciones y eventos relacionados con estos activos que deberían haber sido registrados, realmente lo hayan sido en los estados financieros</a:t>
            </a:r>
            <a:endParaRPr lang="es-CL"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E258A68D-8E5C-7F55-4941-30023878ED12}"/>
              </a:ext>
            </a:extLst>
          </p:cNvPr>
          <p:cNvSpPr/>
          <p:nvPr/>
        </p:nvSpPr>
        <p:spPr>
          <a:xfrm>
            <a:off x="477520" y="4212835"/>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754360D1-BF74-F9D1-E972-6F465A0FF459}"/>
              </a:ext>
            </a:extLst>
          </p:cNvPr>
          <p:cNvSpPr/>
          <p:nvPr/>
        </p:nvSpPr>
        <p:spPr>
          <a:xfrm>
            <a:off x="477520" y="1961436"/>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Existencia:</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verificación de que los activos fijos registrados en los estados financieros realmente existen y pertenecen a la entidad</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77B05A4E-BAFA-6927-F5FF-DBA3F2A86085}"/>
              </a:ext>
            </a:extLst>
          </p:cNvPr>
          <p:cNvSpPr/>
          <p:nvPr/>
        </p:nvSpPr>
        <p:spPr>
          <a:xfrm>
            <a:off x="477520" y="4551897"/>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3C03539-DFC3-5016-1A25-4D41F3DDB9A5}"/>
              </a:ext>
            </a:extLst>
          </p:cNvPr>
          <p:cNvSpPr/>
          <p:nvPr/>
        </p:nvSpPr>
        <p:spPr>
          <a:xfrm>
            <a:off x="487679" y="2733778"/>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Exactitud:</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verificar que los importes y otros datos relacionados con estas partidas en los estados financieros sean correctos y estén registrados adecuadamente.</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B49ED830-62FE-D4BB-63CC-F834C610F070}"/>
              </a:ext>
            </a:extLst>
          </p:cNvPr>
          <p:cNvSpPr/>
          <p:nvPr/>
        </p:nvSpPr>
        <p:spPr>
          <a:xfrm>
            <a:off x="487680" y="4892174"/>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C3149365-7EE7-C65D-61A8-5968CD043A75}"/>
              </a:ext>
            </a:extLst>
          </p:cNvPr>
          <p:cNvSpPr/>
          <p:nvPr/>
        </p:nvSpPr>
        <p:spPr>
          <a:xfrm>
            <a:off x="487679" y="3450962"/>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Derechos y obligaciones:</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la entidad posee o controla los derechos de los activos y la obligación sobre los pasivos, se logra diferenciar un pasivo de una contingencia. </a:t>
            </a:r>
            <a:endPar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FC63CF92-FE63-2E52-5EE9-5B13BA8E158F}"/>
              </a:ext>
            </a:extLst>
          </p:cNvPr>
          <p:cNvSpPr/>
          <p:nvPr/>
        </p:nvSpPr>
        <p:spPr>
          <a:xfrm>
            <a:off x="487680" y="5216659"/>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1C0BC0E3-2FF2-579D-695F-6DE1339D5355}"/>
              </a:ext>
            </a:extLst>
          </p:cNvPr>
          <p:cNvSpPr/>
          <p:nvPr/>
        </p:nvSpPr>
        <p:spPr>
          <a:xfrm>
            <a:off x="467360" y="4286198"/>
            <a:ext cx="11047451" cy="810359"/>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Valuación y asignación:</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verificación de que los activos fijos estén correctamente valorados y asignados a los rubros correspondientes en los estados financieros, cumpliendo con las normas contables aplicables. </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8" name="Rectángulo 17">
            <a:extLst>
              <a:ext uri="{FF2B5EF4-FFF2-40B4-BE49-F238E27FC236}">
                <a16:creationId xmlns:a16="http://schemas.microsoft.com/office/drawing/2014/main" id="{8266828D-01CE-350F-C85B-9F552B15E5FC}"/>
              </a:ext>
            </a:extLst>
          </p:cNvPr>
          <p:cNvSpPr/>
          <p:nvPr/>
        </p:nvSpPr>
        <p:spPr>
          <a:xfrm>
            <a:off x="487680" y="5565591"/>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Rectángulo 18">
            <a:extLst>
              <a:ext uri="{FF2B5EF4-FFF2-40B4-BE49-F238E27FC236}">
                <a16:creationId xmlns:a16="http://schemas.microsoft.com/office/drawing/2014/main" id="{958928AD-3441-8813-8F2B-E3D9D0638AF7}"/>
              </a:ext>
            </a:extLst>
          </p:cNvPr>
          <p:cNvSpPr/>
          <p:nvPr/>
        </p:nvSpPr>
        <p:spPr>
          <a:xfrm>
            <a:off x="487680" y="5348989"/>
            <a:ext cx="11047451" cy="810359"/>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Times New Roman" panose="02020603050405020304" pitchFamily="18" charset="0"/>
              </a:rPr>
              <a:t>Presentación y Revelación:</a:t>
            </a:r>
            <a:r>
              <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rPr>
              <a:t> La administración es responsable de asegurarse de que la empresa no cometa errores en el proceso de preparación de los estados financieros y que las revelaciones de las notas sean comprensibles y claras. </a:t>
            </a:r>
            <a:endPar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ED429A8D-CC87-92E5-3CDF-36DBEBA41A7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741116A1-57AC-2272-F05D-94D3BC964382}"/>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0183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2000"/>
                                        <p:tgtEl>
                                          <p:spTgt spid="12"/>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heel(1)">
                                      <p:cBhvr>
                                        <p:cTn id="49" dur="2000"/>
                                        <p:tgtEl>
                                          <p:spTgt spid="16"/>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heel(1)">
                                      <p:cBhvr>
                                        <p:cTn id="6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7" grpId="0" animBg="1"/>
      <p:bldP spid="8" grpId="0" animBg="1"/>
      <p:bldP spid="9" grpId="0" animBg="1"/>
      <p:bldP spid="10" grpId="0" animBg="1"/>
      <p:bldP spid="12" grpId="0" animBg="1"/>
      <p:bldP spid="14"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25931"/>
            <a:ext cx="10770080" cy="916473"/>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id="{DB91A91E-237A-CD85-CA05-375B76047087}"/>
              </a:ext>
            </a:extLst>
          </p:cNvPr>
          <p:cNvPicPr>
            <a:picLocks noChangeAspect="1"/>
          </p:cNvPicPr>
          <p:nvPr/>
        </p:nvPicPr>
        <p:blipFill>
          <a:blip r:embed="rId3"/>
          <a:stretch>
            <a:fillRect/>
          </a:stretch>
        </p:blipFill>
        <p:spPr>
          <a:xfrm>
            <a:off x="93241" y="483352"/>
            <a:ext cx="6327014" cy="5616427"/>
          </a:xfrm>
          <a:prstGeom prst="rect">
            <a:avLst/>
          </a:prstGeom>
          <a:ln w="41275">
            <a:solidFill>
              <a:srgbClr val="FF0000"/>
            </a:solidFill>
          </a:ln>
        </p:spPr>
      </p:pic>
      <p:pic>
        <p:nvPicPr>
          <p:cNvPr id="8" name="Imagen 7">
            <a:extLst>
              <a:ext uri="{FF2B5EF4-FFF2-40B4-BE49-F238E27FC236}">
                <a16:creationId xmlns:a16="http://schemas.microsoft.com/office/drawing/2014/main" id="{E2B06940-A576-B5E5-9AB1-21D08B04C5D4}"/>
              </a:ext>
            </a:extLst>
          </p:cNvPr>
          <p:cNvPicPr>
            <a:picLocks noChangeAspect="1"/>
          </p:cNvPicPr>
          <p:nvPr/>
        </p:nvPicPr>
        <p:blipFill>
          <a:blip r:embed="rId4"/>
          <a:stretch>
            <a:fillRect/>
          </a:stretch>
        </p:blipFill>
        <p:spPr>
          <a:xfrm>
            <a:off x="7623135" y="719959"/>
            <a:ext cx="4404793" cy="2238043"/>
          </a:xfrm>
          <a:prstGeom prst="rect">
            <a:avLst/>
          </a:prstGeom>
          <a:ln w="25400">
            <a:solidFill>
              <a:srgbClr val="0000FF"/>
            </a:solidFill>
          </a:ln>
        </p:spPr>
      </p:pic>
      <p:pic>
        <p:nvPicPr>
          <p:cNvPr id="10" name="Imagen 9">
            <a:extLst>
              <a:ext uri="{FF2B5EF4-FFF2-40B4-BE49-F238E27FC236}">
                <a16:creationId xmlns:a16="http://schemas.microsoft.com/office/drawing/2014/main" id="{94430F17-4901-4B51-4E49-83DBEDE78EE6}"/>
              </a:ext>
            </a:extLst>
          </p:cNvPr>
          <p:cNvPicPr>
            <a:picLocks noChangeAspect="1"/>
          </p:cNvPicPr>
          <p:nvPr/>
        </p:nvPicPr>
        <p:blipFill>
          <a:blip r:embed="rId5"/>
          <a:stretch>
            <a:fillRect/>
          </a:stretch>
        </p:blipFill>
        <p:spPr>
          <a:xfrm>
            <a:off x="6584365" y="3121461"/>
            <a:ext cx="5508930" cy="3086211"/>
          </a:xfrm>
          <a:prstGeom prst="rect">
            <a:avLst/>
          </a:prstGeom>
          <a:ln w="34925">
            <a:solidFill>
              <a:schemeClr val="tx1"/>
            </a:solidFill>
          </a:ln>
        </p:spPr>
      </p:pic>
      <p:sp>
        <p:nvSpPr>
          <p:cNvPr id="11" name="Rectángulo 10">
            <a:extLst>
              <a:ext uri="{FF2B5EF4-FFF2-40B4-BE49-F238E27FC236}">
                <a16:creationId xmlns:a16="http://schemas.microsoft.com/office/drawing/2014/main" id="{61B2CA08-ADFB-418D-EB56-E83824192E51}"/>
              </a:ext>
            </a:extLst>
          </p:cNvPr>
          <p:cNvSpPr/>
          <p:nvPr/>
        </p:nvSpPr>
        <p:spPr>
          <a:xfrm>
            <a:off x="45203" y="474132"/>
            <a:ext cx="7451184" cy="1814828"/>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C5124097-963A-C557-8B5E-B994759E8057}"/>
              </a:ext>
            </a:extLst>
          </p:cNvPr>
          <p:cNvSpPr/>
          <p:nvPr/>
        </p:nvSpPr>
        <p:spPr>
          <a:xfrm>
            <a:off x="6625004" y="5259162"/>
            <a:ext cx="1970356" cy="482460"/>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0E58A995-D4B1-197E-E78B-BD3C04C26AE3}"/>
              </a:ext>
            </a:extLst>
          </p:cNvPr>
          <p:cNvSpPr/>
          <p:nvPr/>
        </p:nvSpPr>
        <p:spPr>
          <a:xfrm>
            <a:off x="7610182" y="2710313"/>
            <a:ext cx="4404792" cy="313158"/>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esquinas redondeadas 15">
            <a:extLst>
              <a:ext uri="{FF2B5EF4-FFF2-40B4-BE49-F238E27FC236}">
                <a16:creationId xmlns:a16="http://schemas.microsoft.com/office/drawing/2014/main" id="{7F3BF50C-5335-11C2-4E5C-612A1C95A282}"/>
              </a:ext>
            </a:extLst>
          </p:cNvPr>
          <p:cNvSpPr/>
          <p:nvPr/>
        </p:nvSpPr>
        <p:spPr>
          <a:xfrm>
            <a:off x="6486755" y="1945412"/>
            <a:ext cx="1976526" cy="470998"/>
          </a:xfrm>
          <a:prstGeom prst="roundRect">
            <a:avLst/>
          </a:prstGeom>
          <a:solidFill>
            <a:srgbClr val="00B050"/>
          </a:solidFill>
          <a:ln w="317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9430A916-A784-2DE4-54D9-8D3AE5D7B1CC}"/>
              </a:ext>
            </a:extLst>
          </p:cNvPr>
          <p:cNvSpPr/>
          <p:nvPr/>
        </p:nvSpPr>
        <p:spPr>
          <a:xfrm>
            <a:off x="6547003" y="1992368"/>
            <a:ext cx="845640"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chemeClr val="bg1"/>
                </a:solidFill>
                <a:effectLst/>
                <a:latin typeface="Google Sans"/>
              </a:rPr>
              <a:t>✔</a:t>
            </a:r>
            <a:r>
              <a:rPr lang="es-CL" dirty="0">
                <a:solidFill>
                  <a:schemeClr val="bg1"/>
                </a:solidFill>
                <a:latin typeface="Georgia" panose="02040502050405020303" pitchFamily="18" charset="0"/>
              </a:rPr>
              <a:t>LM</a:t>
            </a:r>
          </a:p>
        </p:txBody>
      </p:sp>
      <p:sp>
        <p:nvSpPr>
          <p:cNvPr id="18" name="Rectángulo: esquinas redondeadas 17">
            <a:extLst>
              <a:ext uri="{FF2B5EF4-FFF2-40B4-BE49-F238E27FC236}">
                <a16:creationId xmlns:a16="http://schemas.microsoft.com/office/drawing/2014/main" id="{C1422118-4769-AC01-B73C-EEAABAE8B873}"/>
              </a:ext>
            </a:extLst>
          </p:cNvPr>
          <p:cNvSpPr/>
          <p:nvPr/>
        </p:nvSpPr>
        <p:spPr>
          <a:xfrm>
            <a:off x="7489543" y="1984167"/>
            <a:ext cx="905582" cy="40128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chemeClr val="bg1"/>
                </a:solidFill>
                <a:effectLst/>
                <a:latin typeface="Google Sans"/>
              </a:rPr>
              <a:t>✔</a:t>
            </a:r>
            <a:r>
              <a:rPr lang="es-CL" dirty="0">
                <a:latin typeface="Georgia" panose="02040502050405020303" pitchFamily="18" charset="0"/>
              </a:rPr>
              <a:t>BCE</a:t>
            </a:r>
          </a:p>
        </p:txBody>
      </p:sp>
      <p:sp>
        <p:nvSpPr>
          <p:cNvPr id="2" name="Rectángulo 1">
            <a:extLst>
              <a:ext uri="{FF2B5EF4-FFF2-40B4-BE49-F238E27FC236}">
                <a16:creationId xmlns:a16="http://schemas.microsoft.com/office/drawing/2014/main" id="{B09AF969-A81C-A8F9-5742-4D98CB9B208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AA5418B8-7D15-FC55-A2B0-07B1BCE3892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1623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1" grpId="0" animBg="1"/>
      <p:bldP spid="12" grpId="0" animBg="1"/>
      <p:bldP spid="14"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13C44252-8312-F7BE-2947-593A571D5B81}"/>
              </a:ext>
            </a:extLst>
          </p:cNvPr>
          <p:cNvSpPr/>
          <p:nvPr/>
        </p:nvSpPr>
        <p:spPr>
          <a:xfrm>
            <a:off x="481078" y="2342404"/>
            <a:ext cx="10770080" cy="347589"/>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AC234F1A-A036-01CC-C0C5-96F1BB18FAE0}"/>
              </a:ext>
            </a:extLst>
          </p:cNvPr>
          <p:cNvPicPr>
            <a:picLocks noChangeAspect="1"/>
          </p:cNvPicPr>
          <p:nvPr/>
        </p:nvPicPr>
        <p:blipFill>
          <a:blip r:embed="rId3"/>
          <a:stretch>
            <a:fillRect/>
          </a:stretch>
        </p:blipFill>
        <p:spPr>
          <a:xfrm>
            <a:off x="350760" y="719959"/>
            <a:ext cx="6327014" cy="5616427"/>
          </a:xfrm>
          <a:prstGeom prst="rect">
            <a:avLst/>
          </a:prstGeom>
          <a:ln w="41275">
            <a:solidFill>
              <a:srgbClr val="FF0000"/>
            </a:solidFill>
          </a:ln>
        </p:spPr>
      </p:pic>
      <p:sp>
        <p:nvSpPr>
          <p:cNvPr id="9" name="Cerrar llave 8">
            <a:extLst>
              <a:ext uri="{FF2B5EF4-FFF2-40B4-BE49-F238E27FC236}">
                <a16:creationId xmlns:a16="http://schemas.microsoft.com/office/drawing/2014/main" id="{244B3C16-D0FA-82A8-2479-39DDBE2DA9DE}"/>
              </a:ext>
            </a:extLst>
          </p:cNvPr>
          <p:cNvSpPr/>
          <p:nvPr/>
        </p:nvSpPr>
        <p:spPr>
          <a:xfrm>
            <a:off x="6735459" y="1274947"/>
            <a:ext cx="517416" cy="1295534"/>
          </a:xfrm>
          <a:prstGeom prst="rightBrace">
            <a:avLst/>
          </a:prstGeom>
          <a:solidFill>
            <a:schemeClr val="bg1"/>
          </a:solidFill>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a:extLst>
              <a:ext uri="{FF2B5EF4-FFF2-40B4-BE49-F238E27FC236}">
                <a16:creationId xmlns:a16="http://schemas.microsoft.com/office/drawing/2014/main" id="{02410A86-2138-3EA2-7164-8802E1324ACD}"/>
              </a:ext>
            </a:extLst>
          </p:cNvPr>
          <p:cNvSpPr/>
          <p:nvPr/>
        </p:nvSpPr>
        <p:spPr>
          <a:xfrm>
            <a:off x="7328713" y="1354314"/>
            <a:ext cx="2099768" cy="1131587"/>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latin typeface="Georgia" panose="02040502050405020303" pitchFamily="18" charset="0"/>
              </a:rPr>
              <a:t>160.000.000</a:t>
            </a:r>
          </a:p>
          <a:p>
            <a:pPr algn="ctr"/>
            <a:r>
              <a:rPr lang="es-CL" dirty="0">
                <a:solidFill>
                  <a:schemeClr val="tx1"/>
                </a:solidFill>
                <a:latin typeface="Georgia" panose="02040502050405020303" pitchFamily="18" charset="0"/>
              </a:rPr>
              <a:t>170.000.000</a:t>
            </a:r>
          </a:p>
          <a:p>
            <a:pPr algn="ctr"/>
            <a:r>
              <a:rPr lang="es-CL" u="sng" dirty="0">
                <a:solidFill>
                  <a:schemeClr val="tx1"/>
                </a:solidFill>
                <a:latin typeface="Georgia" panose="02040502050405020303" pitchFamily="18" charset="0"/>
              </a:rPr>
              <a:t>150.000.000</a:t>
            </a:r>
          </a:p>
          <a:p>
            <a:pPr algn="ctr"/>
            <a:r>
              <a:rPr lang="es-CL" dirty="0">
                <a:solidFill>
                  <a:schemeClr val="tx1"/>
                </a:solidFill>
                <a:latin typeface="Georgia" panose="02040502050405020303" pitchFamily="18" charset="0"/>
              </a:rPr>
              <a:t>    480.000.000 </a:t>
            </a:r>
            <a:r>
              <a:rPr lang="es-CL" dirty="0">
                <a:solidFill>
                  <a:schemeClr val="tx1"/>
                </a:solidFill>
              </a:rPr>
              <a:t>✔</a:t>
            </a:r>
            <a:endParaRPr lang="es-CL" dirty="0">
              <a:solidFill>
                <a:schemeClr val="tx1"/>
              </a:solidFill>
              <a:latin typeface="Georgia" panose="02040502050405020303" pitchFamily="18" charset="0"/>
            </a:endParaRPr>
          </a:p>
        </p:txBody>
      </p:sp>
      <p:sp>
        <p:nvSpPr>
          <p:cNvPr id="19" name="Rectángulo 18">
            <a:extLst>
              <a:ext uri="{FF2B5EF4-FFF2-40B4-BE49-F238E27FC236}">
                <a16:creationId xmlns:a16="http://schemas.microsoft.com/office/drawing/2014/main" id="{135E8635-9F2B-F941-39D5-3BD27A83CC63}"/>
              </a:ext>
            </a:extLst>
          </p:cNvPr>
          <p:cNvSpPr/>
          <p:nvPr/>
        </p:nvSpPr>
        <p:spPr>
          <a:xfrm>
            <a:off x="4709984" y="2275830"/>
            <a:ext cx="616407" cy="317586"/>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040C28"/>
                </a:solidFill>
                <a:effectLst/>
                <a:latin typeface="Google Sans"/>
              </a:rPr>
              <a:t>✔</a:t>
            </a:r>
            <a:r>
              <a:rPr lang="el-GR" b="0" i="0" dirty="0">
                <a:solidFill>
                  <a:srgbClr val="040C28"/>
                </a:solidFill>
                <a:effectLst/>
                <a:latin typeface="Google Sans"/>
              </a:rPr>
              <a:t>Σ</a:t>
            </a:r>
            <a:endParaRPr lang="es-CL" dirty="0">
              <a:solidFill>
                <a:schemeClr val="tx1"/>
              </a:solidFill>
              <a:latin typeface="Georgia" panose="02040502050405020303" pitchFamily="18" charset="0"/>
            </a:endParaRPr>
          </a:p>
        </p:txBody>
      </p:sp>
      <p:sp>
        <p:nvSpPr>
          <p:cNvPr id="20" name="Rectángulo 19">
            <a:extLst>
              <a:ext uri="{FF2B5EF4-FFF2-40B4-BE49-F238E27FC236}">
                <a16:creationId xmlns:a16="http://schemas.microsoft.com/office/drawing/2014/main" id="{DC87247F-BF19-7F4E-4831-F90D2D76409A}"/>
              </a:ext>
            </a:extLst>
          </p:cNvPr>
          <p:cNvSpPr/>
          <p:nvPr/>
        </p:nvSpPr>
        <p:spPr>
          <a:xfrm>
            <a:off x="6613702" y="2250057"/>
            <a:ext cx="616407" cy="317586"/>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040C28"/>
                </a:solidFill>
                <a:effectLst/>
                <a:latin typeface="Google Sans"/>
              </a:rPr>
              <a:t>✔</a:t>
            </a:r>
            <a:r>
              <a:rPr lang="el-GR" b="0" i="0" dirty="0">
                <a:solidFill>
                  <a:srgbClr val="040C28"/>
                </a:solidFill>
                <a:effectLst/>
                <a:latin typeface="Google Sans"/>
              </a:rPr>
              <a:t>Σ</a:t>
            </a:r>
            <a:endParaRPr lang="es-CL" dirty="0">
              <a:solidFill>
                <a:schemeClr val="tx1"/>
              </a:solidFill>
              <a:latin typeface="Georgia" panose="02040502050405020303" pitchFamily="18" charset="0"/>
            </a:endParaRPr>
          </a:p>
        </p:txBody>
      </p:sp>
      <p:sp>
        <p:nvSpPr>
          <p:cNvPr id="24" name="Rectángulo 23">
            <a:extLst>
              <a:ext uri="{FF2B5EF4-FFF2-40B4-BE49-F238E27FC236}">
                <a16:creationId xmlns:a16="http://schemas.microsoft.com/office/drawing/2014/main" id="{9737AB2B-2DDA-0DE4-41B0-60EE84F52BBF}"/>
              </a:ext>
            </a:extLst>
          </p:cNvPr>
          <p:cNvSpPr/>
          <p:nvPr/>
        </p:nvSpPr>
        <p:spPr>
          <a:xfrm>
            <a:off x="350760" y="729335"/>
            <a:ext cx="9179320" cy="1960658"/>
          </a:xfrm>
          <a:prstGeom prst="rect">
            <a:avLst/>
          </a:prstGeom>
          <a:no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9DAAFD1A-BD70-A2B9-B340-F5D4F28E1409}"/>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0" name="4 Marcador de número de diapositiva">
            <a:extLst>
              <a:ext uri="{FF2B5EF4-FFF2-40B4-BE49-F238E27FC236}">
                <a16:creationId xmlns:a16="http://schemas.microsoft.com/office/drawing/2014/main" id="{4DEB250D-0662-E13E-8A65-EE15AC027D90}"/>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0181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2" grpId="0" animBg="1"/>
      <p:bldP spid="9" grpId="0" animBg="1"/>
      <p:bldP spid="15" grpId="0" animBg="1"/>
      <p:bldP spid="19"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21521"/>
            <a:ext cx="10770080" cy="328866"/>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a:extLst>
              <a:ext uri="{FF2B5EF4-FFF2-40B4-BE49-F238E27FC236}">
                <a16:creationId xmlns:a16="http://schemas.microsoft.com/office/drawing/2014/main" id="{5F9DEF0E-DA68-3054-282A-492C62F0A29B}"/>
              </a:ext>
            </a:extLst>
          </p:cNvPr>
          <p:cNvPicPr>
            <a:picLocks noChangeAspect="1"/>
          </p:cNvPicPr>
          <p:nvPr/>
        </p:nvPicPr>
        <p:blipFill>
          <a:blip r:embed="rId3"/>
          <a:stretch>
            <a:fillRect/>
          </a:stretch>
        </p:blipFill>
        <p:spPr>
          <a:xfrm>
            <a:off x="1902147" y="1261738"/>
            <a:ext cx="7881760" cy="4740051"/>
          </a:xfrm>
          <a:prstGeom prst="rect">
            <a:avLst/>
          </a:prstGeom>
          <a:ln w="41275">
            <a:solidFill>
              <a:schemeClr val="tx1"/>
            </a:solidFill>
          </a:ln>
        </p:spPr>
      </p:pic>
      <p:sp>
        <p:nvSpPr>
          <p:cNvPr id="2" name="Rectángulo 1">
            <a:extLst>
              <a:ext uri="{FF2B5EF4-FFF2-40B4-BE49-F238E27FC236}">
                <a16:creationId xmlns:a16="http://schemas.microsoft.com/office/drawing/2014/main" id="{428C639C-0558-F389-489F-F013A40D7A1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9" name="4 Marcador de número de diapositiva">
            <a:extLst>
              <a:ext uri="{FF2B5EF4-FFF2-40B4-BE49-F238E27FC236}">
                <a16:creationId xmlns:a16="http://schemas.microsoft.com/office/drawing/2014/main" id="{E8EE3EC5-2234-A621-2196-44447A4C6C0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922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5674</TotalTime>
  <Words>4878</Words>
  <Application>Microsoft Office PowerPoint</Application>
  <PresentationFormat>Panorámica</PresentationFormat>
  <Paragraphs>776</Paragraphs>
  <Slides>42</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Arial</vt:lpstr>
      <vt:lpstr>Calibri</vt:lpstr>
      <vt:lpstr>Calibri Light</vt:lpstr>
      <vt:lpstr>Georgia</vt:lpstr>
      <vt:lpstr>Google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Andrés Filgueira</dc:creator>
  <cp:lastModifiedBy>Carlos Andrés Filgueira</cp:lastModifiedBy>
  <cp:revision>158</cp:revision>
  <dcterms:created xsi:type="dcterms:W3CDTF">2021-06-10T20:04:58Z</dcterms:created>
  <dcterms:modified xsi:type="dcterms:W3CDTF">2025-08-18T00:22:08Z</dcterms:modified>
</cp:coreProperties>
</file>