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Arial Unicode MS" panose="020B0604020202020204" pitchFamily="34" charset="-128"/>
      <p:regular r:id="rId21"/>
    </p:embeddedFont>
    <p:embeddedFont>
      <p:font typeface="Gill Sans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gR3g67aiEWMUWonXMMbsdMP0i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31EE29-F191-4E00-BD4C-67A2B6A1646F}">
  <a:tblStyle styleId="{3731EE29-F191-4E00-BD4C-67A2B6A1646F}" styleName="Table_0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2F0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0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65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4038599" y="-342901"/>
            <a:ext cx="4114801" cy="891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1638297" y="2057400"/>
            <a:ext cx="4553103" cy="412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477000" y="2057400"/>
            <a:ext cx="4543647" cy="412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1638300" y="2748405"/>
            <a:ext cx="4529391" cy="344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487213" y="2034147"/>
            <a:ext cx="4529391" cy="68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487213" y="2748405"/>
            <a:ext cx="4529391" cy="344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676900" y="1132676"/>
            <a:ext cx="5289480" cy="472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1225621" y="2748406"/>
            <a:ext cx="3651180" cy="311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676900" y="1061885"/>
            <a:ext cx="5331069" cy="47755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1219200" y="2748406"/>
            <a:ext cx="3657600" cy="311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we4o6p2jb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bonhomme@uahurtado.c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4306956" y="2527601"/>
            <a:ext cx="6657561" cy="144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lang="es-ES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Comunicación académica y Pensamiento científico</a:t>
            </a:r>
            <a:endParaRPr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6679095" y="1398691"/>
            <a:ext cx="5676901" cy="10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UNIVERSIDAD ALBERTO HURTADO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FACULTAD DE PSICOLOGÍA</a:t>
            </a:r>
            <a:endParaRPr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304085" y="4422740"/>
            <a:ext cx="4660432" cy="159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Docente: 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Alfonso Bonhomme 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M.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s-ES" sz="1600" b="0" i="0" u="none" strike="noStrike" cap="none" dirty="0" smtClean="0">
              <a:solidFill>
                <a:schemeClr val="dk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s-ES" sz="1600" b="0" i="0" u="none" strike="noStrike" cap="none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Ayudantes: </a:t>
            </a:r>
          </a:p>
          <a:p>
            <a:pPr marL="285750" lvl="3" indent="-285750">
              <a:lnSpc>
                <a:spcPct val="120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s-ES" sz="1600" b="0" i="0" u="none" strike="noStrike" cap="none" dirty="0" err="1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Sasha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Diaz; Juan </a:t>
            </a:r>
            <a:r>
              <a:rPr lang="es-ES" sz="1600" b="0" i="0" u="none" strike="noStrike" cap="none" dirty="0" err="1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Naveas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; Amanda (</a:t>
            </a:r>
            <a:r>
              <a:rPr lang="es-ES" sz="1600" b="0" i="0" u="none" strike="noStrike" cap="none" dirty="0" err="1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Ash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) </a:t>
            </a:r>
            <a:r>
              <a:rPr lang="es-ES" sz="1600" b="0" i="0" u="none" strike="noStrike" cap="none" dirty="0" err="1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Peters</a:t>
            </a:r>
            <a:endParaRPr sz="1600" b="0" i="0" u="none" strike="noStrike" cap="none" dirty="0">
              <a:solidFill>
                <a:schemeClr val="dk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424" y="1638579"/>
            <a:ext cx="3304941" cy="3580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5131075" y="2743200"/>
            <a:ext cx="541185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Introducción al Pensamiento científico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0" name="Google Shape;160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" y="0"/>
            <a:ext cx="3670852" cy="690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396023" y="2610893"/>
            <a:ext cx="6851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lang="es-ES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</a:t>
            </a:r>
            <a:r>
              <a:rPr lang="es-ES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creen que </a:t>
            </a:r>
            <a:r>
              <a:rPr lang="es-ES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necesitamos hacer/resguardar para que el trabajo en clases sea lo mejor posible?</a:t>
            </a:r>
            <a:endParaRPr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9703" y="0"/>
            <a:ext cx="49022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018209" y="2400299"/>
            <a:ext cx="4752009" cy="484146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1881809" y="564873"/>
            <a:ext cx="1031019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es eso que llamamos ciencia? 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3114260" y="1936473"/>
            <a:ext cx="8150087" cy="41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Primero, individualmente piensa y escribe una frase que de cuenta del significado de ciencias. </a:t>
            </a:r>
            <a:r>
              <a:rPr lang="es-E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decir, define “ciencia” en una frase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-E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duplas lleguen a consenso a la frase 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mejor representa su entendimiento de lo </a:t>
            </a:r>
            <a:r>
              <a:rPr lang="es-E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es “ciencia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”. Recuerden tratarse con respeto y justificar sus ideas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Conversémoslo después en plenario.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780705" y="1202622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Enviar sus respuestas</a:t>
            </a:r>
            <a:endParaRPr sz="4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681483" y="2816270"/>
            <a:ext cx="6096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24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  <a:hlinkClick r:id="rId3"/>
              </a:rPr>
              <a:t>https://</a:t>
            </a:r>
            <a:r>
              <a:rPr lang="es-CL" sz="24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  <a:hlinkClick r:id="rId3"/>
              </a:rPr>
              <a:t>www.menti.com/alwe4o6p2jbk</a:t>
            </a:r>
            <a:endParaRPr lang="es-CL" sz="2400" dirty="0" smtClean="0">
              <a:solidFill>
                <a:schemeClr val="dk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  <a:p>
            <a:pPr lvl="0"/>
            <a:endParaRPr lang="es-CL" sz="2400" dirty="0">
              <a:solidFill>
                <a:schemeClr val="dk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  <a:p>
            <a:r>
              <a:rPr lang="es-CL" sz="2400" dirty="0" err="1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Code</a:t>
            </a:r>
            <a:r>
              <a:rPr lang="es-CL" sz="24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: </a:t>
            </a:r>
            <a:r>
              <a:rPr lang="es-CL" sz="24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1200 3511</a:t>
            </a:r>
            <a:endParaRPr sz="2400" dirty="0">
              <a:solidFill>
                <a:schemeClr val="dk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16" y="590549"/>
            <a:ext cx="5229957" cy="52299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3250925" y="335609"/>
            <a:ext cx="53721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Definiendo la Ciencia</a:t>
            </a:r>
            <a:endParaRPr sz="4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87" name="Google Shape;187;p14"/>
          <p:cNvGrpSpPr/>
          <p:nvPr/>
        </p:nvGrpSpPr>
        <p:grpSpPr>
          <a:xfrm>
            <a:off x="6754769" y="1766955"/>
            <a:ext cx="4937487" cy="4660262"/>
            <a:chOff x="499743" y="59746"/>
            <a:chExt cx="4937487" cy="4660262"/>
          </a:xfrm>
        </p:grpSpPr>
        <p:sp>
          <p:nvSpPr>
            <p:cNvPr id="188" name="Google Shape;188;p14"/>
            <p:cNvSpPr/>
            <p:nvPr/>
          </p:nvSpPr>
          <p:spPr>
            <a:xfrm>
              <a:off x="1534560" y="59746"/>
              <a:ext cx="2867853" cy="2867853"/>
            </a:xfrm>
            <a:prstGeom prst="ellipse">
              <a:avLst/>
            </a:prstGeom>
            <a:solidFill>
              <a:srgbClr val="AFA265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 txBox="1"/>
            <p:nvPr/>
          </p:nvSpPr>
          <p:spPr>
            <a:xfrm>
              <a:off x="1916940" y="561621"/>
              <a:ext cx="2103092" cy="129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None/>
              </a:pPr>
              <a:r>
                <a:rPr lang="es-ES" sz="2100" dirty="0">
                  <a:solidFill>
                    <a:schemeClr val="dk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Actividad Humana- </a:t>
              </a:r>
              <a:endParaRPr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None/>
              </a:pPr>
              <a:r>
                <a:rPr lang="es-ES" sz="2100" dirty="0">
                  <a:solidFill>
                    <a:schemeClr val="dk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Histórica y Colectiva</a:t>
              </a:r>
              <a:endParaRPr sz="21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endParaRPr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2569377" y="1852155"/>
              <a:ext cx="2867853" cy="2867853"/>
            </a:xfrm>
            <a:prstGeom prst="ellipse">
              <a:avLst/>
            </a:prstGeom>
            <a:solidFill>
              <a:srgbClr val="62AE5A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 txBox="1"/>
            <p:nvPr/>
          </p:nvSpPr>
          <p:spPr>
            <a:xfrm>
              <a:off x="3446462" y="2593017"/>
              <a:ext cx="1720712" cy="1577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None/>
              </a:pPr>
              <a:r>
                <a:rPr lang="es-ES" sz="2100" dirty="0">
                  <a:solidFill>
                    <a:schemeClr val="dk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Tipos particulares de Métodos </a:t>
              </a:r>
              <a:endParaRPr sz="21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499743" y="1852155"/>
              <a:ext cx="2867853" cy="2867853"/>
            </a:xfrm>
            <a:prstGeom prst="ellipse">
              <a:avLst/>
            </a:prstGeom>
            <a:solidFill>
              <a:srgbClr val="50AEAD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769799" y="2593017"/>
              <a:ext cx="1720712" cy="1577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venir"/>
                <a:buNone/>
              </a:pPr>
              <a:r>
                <a:rPr lang="es-ES" sz="2100" dirty="0">
                  <a:solidFill>
                    <a:schemeClr val="dk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Tipo de Conocimiento</a:t>
              </a:r>
              <a:endParaRPr sz="21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endParaRPr>
            </a:p>
          </p:txBody>
        </p:sp>
      </p:grpSp>
      <p:sp>
        <p:nvSpPr>
          <p:cNvPr id="194" name="Google Shape;194;p14"/>
          <p:cNvSpPr txBox="1"/>
          <p:nvPr/>
        </p:nvSpPr>
        <p:spPr>
          <a:xfrm>
            <a:off x="397569" y="1900903"/>
            <a:ext cx="6241770" cy="439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82BB"/>
              </a:buClr>
              <a:buSzPts val="1800"/>
              <a:buFont typeface="Arial"/>
              <a:buChar char="•"/>
            </a:pPr>
            <a:r>
              <a:rPr lang="es-ES" sz="1800" dirty="0">
                <a:solidFill>
                  <a:srgbClr val="3382B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Ciencia es el  conocimiento sistemático y riguroso que busca explicar los fenómenos naturales y sociales a partir del uso de la razón </a:t>
            </a:r>
            <a:r>
              <a:rPr lang="es-ES" sz="1400" dirty="0">
                <a:solidFill>
                  <a:srgbClr val="3382B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(</a:t>
            </a:r>
            <a:r>
              <a:rPr lang="es-ES" sz="1400" dirty="0" err="1">
                <a:solidFill>
                  <a:srgbClr val="3382B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Carbonelli</a:t>
            </a:r>
            <a:r>
              <a:rPr lang="es-ES" sz="1400" dirty="0">
                <a:solidFill>
                  <a:srgbClr val="3382B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, Cruz e </a:t>
            </a:r>
            <a:r>
              <a:rPr lang="es-ES" sz="1400" dirty="0" err="1">
                <a:solidFill>
                  <a:srgbClr val="3382B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Irarrazabal</a:t>
            </a:r>
            <a:r>
              <a:rPr lang="es-ES" sz="1400" dirty="0">
                <a:solidFill>
                  <a:srgbClr val="3382B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, 2011)</a:t>
            </a:r>
            <a:endParaRPr sz="1800" dirty="0">
              <a:solidFill>
                <a:srgbClr val="3382BB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6732"/>
              </a:buClr>
              <a:buSzPts val="1800"/>
              <a:buFont typeface="Arial"/>
              <a:buChar char="•"/>
            </a:pPr>
            <a:r>
              <a:rPr lang="es-ES" sz="1800" dirty="0">
                <a:solidFill>
                  <a:srgbClr val="B8673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La ciencia es un conjunto de conocimientos verificables, sistemáticamente organizados y metodológicamente obtenidos, relativos a un determinado objeto de estudio o rama del saber </a:t>
            </a:r>
            <a:r>
              <a:rPr lang="es-ES" sz="1400" dirty="0">
                <a:solidFill>
                  <a:srgbClr val="B8673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(Arias, 2006)</a:t>
            </a:r>
            <a:endParaRPr sz="1400" dirty="0">
              <a:solidFill>
                <a:srgbClr val="B8673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s-ES" sz="18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La ciencia es un proceso investigador sistemático y el conocimiento resultante. </a:t>
            </a:r>
            <a:r>
              <a:rPr lang="es-ES" sz="14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(Acevedo, Vázquez, </a:t>
            </a:r>
            <a:r>
              <a:rPr lang="es-ES" sz="1400" dirty="0" err="1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Manassero</a:t>
            </a:r>
            <a:r>
              <a:rPr lang="es-ES" sz="14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, y Acevedo, 2007). 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6732"/>
              </a:buClr>
              <a:buSzPts val="1800"/>
              <a:buFont typeface="Arial"/>
              <a:buChar char="•"/>
            </a:pPr>
            <a:r>
              <a:rPr lang="es-ES" sz="1800" dirty="0">
                <a:solidFill>
                  <a:srgbClr val="B8673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La ciencia como la conocemos hoy es una forma de producción de conocimiento, propia de la Modernidad. </a:t>
            </a:r>
            <a:r>
              <a:rPr lang="es-ES" sz="1400" dirty="0">
                <a:solidFill>
                  <a:srgbClr val="B8673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(</a:t>
            </a:r>
            <a:r>
              <a:rPr lang="es-ES" sz="1400" dirty="0" err="1">
                <a:solidFill>
                  <a:srgbClr val="B8673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Carbonelli</a:t>
            </a:r>
            <a:r>
              <a:rPr lang="es-ES" sz="1400" dirty="0">
                <a:solidFill>
                  <a:srgbClr val="B8673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, Cruz e </a:t>
            </a:r>
            <a:r>
              <a:rPr lang="es-ES" sz="1400" dirty="0" err="1">
                <a:solidFill>
                  <a:srgbClr val="B8673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Irarrazabal</a:t>
            </a:r>
            <a:r>
              <a:rPr lang="es-ES" sz="1400" dirty="0">
                <a:solidFill>
                  <a:srgbClr val="B8673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, 2011)</a:t>
            </a:r>
            <a:endParaRPr sz="1800" dirty="0">
              <a:solidFill>
                <a:srgbClr val="B8673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1176958" y="192157"/>
            <a:ext cx="983808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Tipos de conocimiento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1"/>
          </p:nvPr>
        </p:nvSpPr>
        <p:spPr>
          <a:xfrm>
            <a:off x="5685183" y="1672672"/>
            <a:ext cx="6069496" cy="244295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sz="3600" b="1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Sentido común</a:t>
            </a:r>
            <a:r>
              <a:rPr lang="es-ES" sz="22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: </a:t>
            </a:r>
            <a:r>
              <a:rPr lang="es-ES" sz="31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serie de conceptos y esquemas conceptuales satisfactorios para los usos prácticos de la humanidad (</a:t>
            </a:r>
            <a:r>
              <a:rPr lang="es-ES" sz="3100" dirty="0" err="1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Conant</a:t>
            </a:r>
            <a:r>
              <a:rPr lang="es-ES" sz="31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, 1951)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sz="31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Es útil porque nos permite desenvolvernos en nuestra vida cotidiana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sz="31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Pero: 1) incierto (aunque a veces verdadero), 2) superficial o por los efectos, y 3) desordenado o no </a:t>
            </a:r>
            <a:r>
              <a:rPr lang="es-ES" sz="31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metódico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16573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16573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822322" y="1674712"/>
            <a:ext cx="4080295" cy="4881827"/>
            <a:chOff x="517522" y="2040"/>
            <a:chExt cx="4080295" cy="4881827"/>
          </a:xfrm>
        </p:grpSpPr>
        <p:sp>
          <p:nvSpPr>
            <p:cNvPr id="202" name="Google Shape;202;p15"/>
            <p:cNvSpPr/>
            <p:nvPr/>
          </p:nvSpPr>
          <p:spPr>
            <a:xfrm rot="10800000">
              <a:off x="1196116" y="2040"/>
              <a:ext cx="3401701" cy="1357188"/>
            </a:xfrm>
            <a:prstGeom prst="homePlate">
              <a:avLst>
                <a:gd name="adj" fmla="val 50000"/>
              </a:avLst>
            </a:prstGeom>
            <a:solidFill>
              <a:srgbClr val="AFA2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 txBox="1"/>
            <p:nvPr/>
          </p:nvSpPr>
          <p:spPr>
            <a:xfrm>
              <a:off x="1535413" y="2040"/>
              <a:ext cx="3062404" cy="1357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8475" tIns="91425" rIns="1706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venir"/>
                <a:buNone/>
              </a:pPr>
              <a:r>
                <a:rPr lang="es-ES" sz="2400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Sentido común</a:t>
              </a:r>
              <a:endParaRPr sz="2400" dirty="0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517522" y="2040"/>
              <a:ext cx="1357188" cy="1357188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35998" r="-35996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 rot="10800000">
              <a:off x="1196116" y="1764359"/>
              <a:ext cx="3401701" cy="1357188"/>
            </a:xfrm>
            <a:prstGeom prst="homePlate">
              <a:avLst>
                <a:gd name="adj" fmla="val 50000"/>
              </a:avLst>
            </a:prstGeom>
            <a:solidFill>
              <a:srgbClr val="62AE5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 txBox="1"/>
            <p:nvPr/>
          </p:nvSpPr>
          <p:spPr>
            <a:xfrm>
              <a:off x="1535413" y="1764359"/>
              <a:ext cx="3062404" cy="1357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8475" tIns="91425" rIns="1706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venir"/>
                <a:buNone/>
              </a:pPr>
              <a:r>
                <a:rPr lang="es-ES" sz="2400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Discurso mítico- religioso</a:t>
              </a:r>
              <a:endParaRPr sz="2400" dirty="0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517522" y="1764359"/>
              <a:ext cx="1357188" cy="135718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t="-6998" b="-6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 rot="10800000">
              <a:off x="1196116" y="3526679"/>
              <a:ext cx="3401701" cy="1357188"/>
            </a:xfrm>
            <a:prstGeom prst="homePlate">
              <a:avLst>
                <a:gd name="adj" fmla="val 50000"/>
              </a:avLst>
            </a:prstGeom>
            <a:solidFill>
              <a:srgbClr val="50AEA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1535413" y="3526679"/>
              <a:ext cx="3062404" cy="1357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8475" tIns="91425" rIns="1706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venir"/>
                <a:buNone/>
              </a:pPr>
              <a:r>
                <a:rPr lang="es-ES" sz="2400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Conocimiento científico </a:t>
              </a:r>
              <a:endParaRPr sz="2400" dirty="0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517522" y="3526679"/>
              <a:ext cx="1357188" cy="1357188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15999" r="-15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5"/>
          <p:cNvSpPr txBox="1"/>
          <p:nvPr/>
        </p:nvSpPr>
        <p:spPr>
          <a:xfrm>
            <a:off x="5685183" y="4532244"/>
            <a:ext cx="6069496" cy="18818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b="1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Discurso mítico-religioso</a:t>
            </a:r>
            <a:r>
              <a:rPr lang="es-ES" sz="21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:</a:t>
            </a:r>
            <a:r>
              <a:rPr lang="es-ES" sz="1800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 atribuye a entidades supra- humanas (diferentes formas de divinidad a lo largo de la historia) la producción del conjunto de fenómenos físicos que constituyen la realidad natural como asimismo una constante intervención en la vida cotidiana de los individuos</a:t>
            </a:r>
            <a:endParaRPr sz="1800" dirty="0">
              <a:solidFill>
                <a:schemeClr val="dk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  <a:p>
            <a:pPr marL="228600" marR="0" lvl="0" indent="-12287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1638299" y="510941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lang="es-ES" sz="36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Conocimiento científico</a:t>
            </a:r>
            <a:br>
              <a:rPr lang="es-ES" sz="36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" sz="31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Organizando las características usualmente atribuidas</a:t>
            </a:r>
            <a:endParaRPr sz="36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7" name="Google Shape;217;p16"/>
          <p:cNvSpPr txBox="1">
            <a:spLocks noGrp="1"/>
          </p:cNvSpPr>
          <p:nvPr>
            <p:ph type="body" idx="1"/>
          </p:nvPr>
        </p:nvSpPr>
        <p:spPr>
          <a:xfrm>
            <a:off x="630032" y="2302560"/>
            <a:ext cx="4246768" cy="410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567D"/>
              </a:buClr>
              <a:buSzPts val="2000"/>
              <a:buChar char="•"/>
            </a:pPr>
            <a:r>
              <a:rPr lang="es-ES" sz="2000" dirty="0">
                <a:solidFill>
                  <a:srgbClr val="2256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METÓDICO -no único método 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567D"/>
              </a:buClr>
              <a:buSzPts val="2000"/>
              <a:buChar char="•"/>
            </a:pPr>
            <a:r>
              <a:rPr lang="es-ES" sz="2000" dirty="0">
                <a:solidFill>
                  <a:srgbClr val="2256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SISTEMÁTICO 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567D"/>
              </a:buClr>
              <a:buSzPts val="2000"/>
              <a:buChar char="•"/>
            </a:pPr>
            <a:r>
              <a:rPr lang="es-ES" sz="2000" dirty="0">
                <a:solidFill>
                  <a:srgbClr val="2256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CRÍTICO 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567D"/>
              </a:buClr>
              <a:buSzPts val="2000"/>
              <a:buChar char="•"/>
            </a:pPr>
            <a:r>
              <a:rPr lang="es-ES" sz="2000" dirty="0">
                <a:solidFill>
                  <a:srgbClr val="2256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COMUNICABLE -por medio del lenguaje científico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567D"/>
              </a:buClr>
              <a:buSzPts val="2000"/>
              <a:buChar char="•"/>
            </a:pPr>
            <a:r>
              <a:rPr lang="es-ES" sz="2000" dirty="0">
                <a:solidFill>
                  <a:srgbClr val="2256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RACIONAL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567D"/>
              </a:buClr>
              <a:buSzPts val="2000"/>
              <a:buChar char="•"/>
            </a:pPr>
            <a:r>
              <a:rPr lang="es-ES" sz="2000" b="1" dirty="0">
                <a:solidFill>
                  <a:srgbClr val="2256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PROVISORIO</a:t>
            </a:r>
            <a:r>
              <a:rPr lang="es-ES" sz="2000" dirty="0">
                <a:solidFill>
                  <a:srgbClr val="2256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>
                <a:solidFill>
                  <a:srgbClr val="22567D"/>
                </a:solidFill>
              </a:rPr>
              <a:t> </a:t>
            </a:r>
            <a:endParaRPr dirty="0"/>
          </a:p>
        </p:txBody>
      </p:sp>
      <p:sp>
        <p:nvSpPr>
          <p:cNvPr id="218" name="Google Shape;218;p16"/>
          <p:cNvSpPr txBox="1"/>
          <p:nvPr/>
        </p:nvSpPr>
        <p:spPr>
          <a:xfrm>
            <a:off x="5914887" y="2331820"/>
            <a:ext cx="3635513" cy="416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2526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rgbClr val="88252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VERIFICABLE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2526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rgbClr val="88252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OBJETIVO 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2526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rgbClr val="88252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GENERALIZABLE 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2526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rgbClr val="88252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PREDICTIVO 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88252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88252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1543" y="3847687"/>
            <a:ext cx="2060457" cy="301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1638299" y="385094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</a:pPr>
            <a:r>
              <a:rPr lang="es-ES" sz="4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Próxima</a:t>
            </a: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clase</a:t>
            </a:r>
            <a:endParaRPr sz="4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1178169" y="1756694"/>
            <a:ext cx="10144570" cy="2683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 Escuchar UN capítulo (cualquiera de los siguientes) del podcast La Ciencia Pop de Gabriel León. En YouTube o en Spotify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02919" lvl="1" indent="-22859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E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S01E02</a:t>
            </a:r>
            <a:r>
              <a:rPr lang="es-E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s-E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Listerine</a:t>
            </a:r>
            <a:r>
              <a:rPr lang="es-E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la muerte de Garfield (cómo se empezaron a implementar medidas de limpieza para contener infecciones)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02919" lvl="1" indent="-22859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E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S01E03</a:t>
            </a:r>
            <a:r>
              <a:rPr lang="es-E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El peor dolor de estómago (accidente que permitió el entender el funcionamiento del estómago)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02919" lvl="1" indent="-22859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E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S01E04</a:t>
            </a:r>
            <a:r>
              <a:rPr lang="es-E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El lago de los esqueletos (uso del carbono-14 para fechar la </a:t>
            </a:r>
            <a:r>
              <a:rPr lang="es-E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antiguedad</a:t>
            </a:r>
            <a:r>
              <a:rPr lang="es-E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los objetos</a:t>
            </a:r>
            <a:r>
              <a:rPr lang="es-E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1532792" y="4634392"/>
            <a:ext cx="91199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B8673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Conversaremos… ¿Qué inferencias podemos levantar respecto a lo que es la ciencia a partir de los siguientes casos? </a:t>
            </a:r>
            <a:endParaRPr sz="2400" b="1" dirty="0">
              <a:solidFill>
                <a:srgbClr val="B8673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9263" b="7929"/>
          <a:stretch/>
        </p:blipFill>
        <p:spPr>
          <a:xfrm>
            <a:off x="3859822" y="1723293"/>
            <a:ext cx="5117123" cy="340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4243" y="3770243"/>
            <a:ext cx="3087757" cy="308775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342862" y="524152"/>
            <a:ext cx="50987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haremos hoy?</a:t>
            </a:r>
            <a:endParaRPr sz="4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355036" y="22873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Conocernos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 Conocer las características y programa del curso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En el siguiente módulo comenzaremos a trabajar contenidos</a:t>
            </a:r>
            <a:endParaRPr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249025" y="1490250"/>
            <a:ext cx="5589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AutoNum type="arabicPeriod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¿Cuál es tu nombre?  La forma que quieres ser </a:t>
            </a:r>
            <a:r>
              <a:rPr lang="es-E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nombradx</a:t>
            </a: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 en este espacio.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endParaRPr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AutoNum type="arabicPeriod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¿Alguna recomendación de serie o música o película o…?  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	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O ¿algún dato freak que quieras 	compartir?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560" y="1219222"/>
            <a:ext cx="3990302" cy="5638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1991146" y="556676"/>
            <a:ext cx="9216870" cy="7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i="0" u="none" strike="noStrike" cap="none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¿Dónde estamos en la carrera?</a:t>
            </a:r>
            <a:endParaRPr sz="4000" b="0" i="0" u="none" strike="noStrike" cap="none" dirty="0">
              <a:solidFill>
                <a:schemeClr val="dk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985" y="1747174"/>
            <a:ext cx="11420475" cy="46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/>
          <p:nvPr/>
        </p:nvSpPr>
        <p:spPr>
          <a:xfrm rot="-4123224" flipH="1">
            <a:off x="747284" y="4763743"/>
            <a:ext cx="440251" cy="4818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47B666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6289812" y="2743200"/>
            <a:ext cx="477078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¿De qué imaginan se trata el curso? </a:t>
            </a:r>
            <a:endParaRPr sz="4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74402" y="544884"/>
            <a:ext cx="4019405" cy="576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3219035" y="399705"/>
            <a:ext cx="49695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 del curso</a:t>
            </a:r>
            <a:endParaRPr sz="4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571828" y="1972308"/>
            <a:ext cx="4408418" cy="3818892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1. Levantar problemas de indagación, asociados a la investigación en psicología, elaborando preguntas y evaluando fuentes.</a:t>
            </a:r>
            <a:endParaRPr sz="1800" b="0" i="0" u="none" strike="noStrike" cap="non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Gill Sans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3780183" y="1972308"/>
            <a:ext cx="4408418" cy="3823205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2. Analizar literatura científica, en torno a la investigación en psicología, de manera sistemática y crítica, evaluando evidencia y argumentos.</a:t>
            </a:r>
            <a:endParaRPr sz="1800" b="0" i="0" u="none" strike="noStrike" cap="non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Gill Sans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6796352" y="1972308"/>
            <a:ext cx="5210118" cy="3818892"/>
          </a:xfrm>
          <a:prstGeom prst="chevron">
            <a:avLst>
              <a:gd name="adj" fmla="val 37324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3. Elaborar reportes orales y escritos de indagación bibliográfica vinculada con la investigación en psicología, articulando argumentos fundados en evidencia textual.</a:t>
            </a:r>
            <a:endParaRPr sz="1800" b="0" i="0" u="none" strike="noStrike" cap="non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7"/>
          <p:cNvGraphicFramePr/>
          <p:nvPr>
            <p:extLst>
              <p:ext uri="{D42A27DB-BD31-4B8C-83A1-F6EECF244321}">
                <p14:modId xmlns:p14="http://schemas.microsoft.com/office/powerpoint/2010/main" val="1575487313"/>
              </p:ext>
            </p:extLst>
          </p:nvPr>
        </p:nvGraphicFramePr>
        <p:xfrm>
          <a:off x="940904" y="1941127"/>
          <a:ext cx="10601750" cy="4295038"/>
        </p:xfrm>
        <a:graphic>
          <a:graphicData uri="http://schemas.openxmlformats.org/drawingml/2006/table">
            <a:tbl>
              <a:tblPr firstRow="1" firstCol="1" bandRow="1">
                <a:noFill/>
                <a:tableStyleId>{3731EE29-F191-4E00-BD4C-67A2B6A1646F}</a:tableStyleId>
              </a:tblPr>
              <a:tblGrid>
                <a:gridCol w="302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Unidad</a:t>
                      </a:r>
                      <a:endParaRPr sz="180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Contenidos</a:t>
                      </a:r>
                      <a:endParaRPr sz="180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venir"/>
                        <a:buNone/>
                      </a:pP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Avenir"/>
                        </a:rPr>
                        <a:t>1. Levantamiento de problema y pregunta de indagación en la investigación de psicología</a:t>
                      </a:r>
                      <a:endParaRPr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marR="0" lvl="0" indent="-241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endParaRPr sz="1600" b="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742950" marR="0" lvl="1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venir"/>
                        <a:buAutoNum type="alphaLcPeriod"/>
                      </a:pP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Avenir"/>
                        </a:rPr>
                        <a:t>Pensamiento científico: preguntas, problemas e hipótesis </a:t>
                      </a:r>
                      <a:endParaRPr sz="1600" b="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venir"/>
                      </a:endParaRPr>
                    </a:p>
                    <a:p>
                      <a:pPr marL="742950" marR="0" lvl="1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venir"/>
                        <a:buAutoNum type="alphaLcPeriod"/>
                      </a:pP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Avenir"/>
                        </a:rPr>
                        <a:t>Búsqueda y evaluación de fuentes de información</a:t>
                      </a:r>
                      <a:endParaRPr sz="1600" b="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venir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venir"/>
                        <a:buNone/>
                      </a:pP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2. </a:t>
                      </a: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Avenir"/>
                        </a:rPr>
                        <a:t>Lectura sistemática y crítica de literatura científica asociada a la investigación en psicología</a:t>
                      </a:r>
                      <a:endParaRPr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914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endParaRPr sz="1600" b="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venir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742950" marR="0" lvl="1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venir"/>
                        <a:buAutoNum type="alphaLcPeriod"/>
                      </a:pP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Avenir"/>
                        </a:rPr>
                        <a:t>Evaluación de diferentes formas y calidades de las evidencias  </a:t>
                      </a:r>
                      <a:endParaRPr sz="1600" b="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venir"/>
                      </a:endParaRPr>
                    </a:p>
                    <a:p>
                      <a:pPr marL="742950" marR="0" lvl="1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venir"/>
                        <a:buAutoNum type="alphaLcPeriod"/>
                      </a:pP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Avenir"/>
                        </a:rPr>
                        <a:t>Identificación y evaluación de argumentos y contra- argumentos</a:t>
                      </a:r>
                      <a:endParaRPr sz="1600" b="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venir"/>
                      </a:endParaRPr>
                    </a:p>
                    <a:p>
                      <a:pPr marL="914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venir"/>
                        <a:buNone/>
                      </a:pP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3</a:t>
                      </a: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Avenir"/>
                        </a:rPr>
                        <a:t>. Reporte escrito y oral del conocimiento producido en la investigación de psicología</a:t>
                      </a:r>
                      <a:endParaRPr sz="1600" b="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venir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800100" marR="0" lvl="1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venir"/>
                        <a:buAutoNum type="alphaLcPeriod"/>
                      </a:pP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Avenir"/>
                        </a:rPr>
                        <a:t>Componentes y organización de textos académicos</a:t>
                      </a:r>
                      <a:endParaRPr sz="1600" b="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venir"/>
                      </a:endParaRPr>
                    </a:p>
                    <a:p>
                      <a:pPr marL="800100" marR="0" lvl="1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venir"/>
                        <a:buAutoNum type="alphaLcPeriod"/>
                      </a:pP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Avenir"/>
                        </a:rPr>
                        <a:t>Producción de argumentos científico: conclusiones basadas en justificaciones</a:t>
                      </a:r>
                      <a:endParaRPr sz="1600" b="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venir"/>
                      </a:endParaRPr>
                    </a:p>
                    <a:p>
                      <a:pPr marL="800100" marR="0" lvl="1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venir"/>
                        <a:buAutoNum type="alphaLcPeriod"/>
                      </a:pP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Avenir"/>
                        </a:rPr>
                        <a:t>Elementos retóricos y persuasivos en la comunicación científica </a:t>
                      </a:r>
                      <a:endParaRPr sz="1600" b="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venir"/>
                      </a:endParaRPr>
                    </a:p>
                    <a:p>
                      <a:pPr marL="800100" marR="0" lvl="1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venir"/>
                        <a:buAutoNum type="alphaLcPeriod"/>
                      </a:pPr>
                      <a:r>
                        <a:rPr lang="es-ES" sz="1600" b="0" u="none" strike="noStrike" cap="none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Avenir"/>
                        </a:rPr>
                        <a:t>Narración y divulgación científica </a:t>
                      </a:r>
                      <a:endParaRPr sz="1600" b="0" u="none" strike="noStrike" cap="none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Avenir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3219034" y="399705"/>
            <a:ext cx="62430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Contenidos del curso</a:t>
            </a:r>
            <a:endParaRPr sz="4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2910508" y="327991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Características del curso</a:t>
            </a:r>
            <a:endParaRPr sz="4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864705" y="1878633"/>
            <a:ext cx="10108096" cy="46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Dos módulos de clases semanales presenciales (Miércoles 16:00-18:50 en sala A36)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Realizaremos actividades individuales y grupales (clases y evaluaciones)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Se subirá el material de trabajado a TEAMS (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ppt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 y textos) 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Ayudantías: su apoyo será principalmente durante algunas clases, pero está abierta posibilidad de organizar asesorías a grupos de trabajo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Asistencia obligatoria a sesiones particulares</a:t>
            </a:r>
            <a:endParaRPr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Escribir al chat de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teams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 o al correo 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  <a:hlinkClick r:id="rId3"/>
              </a:rPr>
              <a:t>abonhomme@uahurtado.cl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 ante cualquier duda, indicando siempre el nombre del ramo.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También a ayudantes mediante chat de </a:t>
            </a:r>
            <a:r>
              <a:rPr lang="es-E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teams</a:t>
            </a:r>
            <a:r>
              <a:rPr lang="es-E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 o sus respectivos correos</a:t>
            </a:r>
            <a:endParaRPr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lvl="0" indent="-114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670890" y="2368826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s-ES" sz="4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Evaluaciones</a:t>
            </a:r>
            <a:endParaRPr sz="4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42" name="Google Shape;142;p9"/>
          <p:cNvGrpSpPr/>
          <p:nvPr/>
        </p:nvGrpSpPr>
        <p:grpSpPr>
          <a:xfrm>
            <a:off x="4021287" y="784629"/>
            <a:ext cx="6585908" cy="5288741"/>
            <a:chOff x="789671" y="-489693"/>
            <a:chExt cx="6585908" cy="5288741"/>
          </a:xfrm>
        </p:grpSpPr>
        <p:sp>
          <p:nvSpPr>
            <p:cNvPr id="143" name="Google Shape;143;p9"/>
            <p:cNvSpPr/>
            <p:nvPr/>
          </p:nvSpPr>
          <p:spPr>
            <a:xfrm>
              <a:off x="2517217" y="-489693"/>
              <a:ext cx="2997604" cy="209869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08E8E"/>
                </a:gs>
                <a:gs pos="50000">
                  <a:srgbClr val="DF7B7B"/>
                </a:gs>
                <a:gs pos="100000">
                  <a:srgbClr val="CB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 txBox="1"/>
            <p:nvPr/>
          </p:nvSpPr>
          <p:spPr>
            <a:xfrm>
              <a:off x="2578686" y="-428224"/>
              <a:ext cx="2874666" cy="1975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s-ES" sz="2000" b="1" i="0" u="none" strike="noStrike" cap="none" dirty="0" smtClean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Bitácora de conocimientos unidades 1 y 2</a:t>
              </a:r>
              <a:endParaRPr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s-ES" sz="2000" b="1" i="0" u="none" strike="noStrike" cap="none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Individual</a:t>
              </a:r>
              <a:endParaRPr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s-ES" sz="2000" b="1" i="0" u="none" strike="noStrike" cap="none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20%</a:t>
              </a:r>
              <a:endParaRPr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 rot="3600000">
              <a:off x="4625031" y="1962013"/>
              <a:ext cx="626865" cy="390720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E08E8E"/>
                </a:gs>
                <a:gs pos="50000">
                  <a:srgbClr val="DF7B7B"/>
                </a:gs>
                <a:gs pos="100000">
                  <a:srgbClr val="CB66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 txBox="1"/>
            <p:nvPr/>
          </p:nvSpPr>
          <p:spPr>
            <a:xfrm rot="3600000">
              <a:off x="4742247" y="2040157"/>
              <a:ext cx="392433" cy="234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venir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4341203" y="2705749"/>
              <a:ext cx="3034376" cy="208997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80ACCC"/>
                </a:gs>
                <a:gs pos="50000">
                  <a:srgbClr val="6AA3CA"/>
                </a:gs>
                <a:gs pos="100000">
                  <a:srgbClr val="5990B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 txBox="1"/>
            <p:nvPr/>
          </p:nvSpPr>
          <p:spPr>
            <a:xfrm>
              <a:off x="4402416" y="2766962"/>
              <a:ext cx="2911950" cy="1967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s-ES" sz="2000" b="1" i="0" u="none" strike="noStrike" cap="none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Trabajo grupal</a:t>
              </a:r>
              <a:endParaRPr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s-ES" sz="2000" b="1" i="0" u="none" strike="noStrike" cap="none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1. Informe 1- 20%</a:t>
              </a:r>
              <a:endParaRPr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s-ES" sz="2000" b="1" i="0" u="none" strike="noStrike" cap="none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2- Informe 2- 40%</a:t>
              </a:r>
              <a:endParaRPr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s-ES" sz="2000" b="1" i="0" u="none" strike="noStrike" cap="none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Total: 60%</a:t>
              </a:r>
              <a:endParaRPr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 rot="10800000">
              <a:off x="3635979" y="3555375"/>
              <a:ext cx="626865" cy="390720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80ACCC"/>
                </a:gs>
                <a:gs pos="50000">
                  <a:srgbClr val="6AA3CA"/>
                </a:gs>
                <a:gs pos="100000">
                  <a:srgbClr val="5990B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 txBox="1"/>
            <p:nvPr/>
          </p:nvSpPr>
          <p:spPr>
            <a:xfrm>
              <a:off x="3753195" y="3633519"/>
              <a:ext cx="392433" cy="234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venir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789671" y="2702422"/>
              <a:ext cx="2767950" cy="20966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6A976"/>
                </a:gs>
                <a:gs pos="50000">
                  <a:srgbClr val="B1A261"/>
                </a:gs>
                <a:gs pos="100000">
                  <a:srgbClr val="A0905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851079" y="2763830"/>
              <a:ext cx="2645134" cy="1973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s-ES" sz="2000" b="1" i="0" u="none" strike="noStrike" cap="none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Ficha unidad 2</a:t>
              </a:r>
              <a:endParaRPr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s-ES" sz="2000" b="1" i="0" u="none" strike="noStrike" cap="none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Individual</a:t>
              </a:r>
              <a:endParaRPr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venir"/>
                <a:buNone/>
              </a:pPr>
              <a:r>
                <a:rPr lang="es-ES" sz="2000" b="1" i="0" u="none" strike="noStrike" cap="none" dirty="0">
                  <a:solidFill>
                    <a:schemeClr val="l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Avenir"/>
                </a:rPr>
                <a:t> 20%</a:t>
              </a:r>
              <a:endParaRPr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 rot="-3600000">
              <a:off x="2781101" y="1960350"/>
              <a:ext cx="626865" cy="390720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6A976"/>
                </a:gs>
                <a:gs pos="50000">
                  <a:srgbClr val="B1A261"/>
                </a:gs>
                <a:gs pos="100000">
                  <a:srgbClr val="A0905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 txBox="1"/>
            <p:nvPr/>
          </p:nvSpPr>
          <p:spPr>
            <a:xfrm rot="-3600000">
              <a:off x="2898317" y="2038494"/>
              <a:ext cx="392433" cy="234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venir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AnalogousFromLightSeed_2SEEDS">
      <a:dk1>
        <a:srgbClr val="000000"/>
      </a:dk1>
      <a:lt1>
        <a:srgbClr val="FFFFFF"/>
      </a:lt1>
      <a:dk2>
        <a:srgbClr val="413024"/>
      </a:dk2>
      <a:lt2>
        <a:srgbClr val="E2E6E8"/>
      </a:lt2>
      <a:accent1>
        <a:srgbClr val="D59164"/>
      </a:accent1>
      <a:accent2>
        <a:srgbClr val="DC8081"/>
      </a:accent2>
      <a:accent3>
        <a:srgbClr val="AFA266"/>
      </a:accent3>
      <a:accent4>
        <a:srgbClr val="52AFAF"/>
      </a:accent4>
      <a:accent5>
        <a:srgbClr val="69A8D6"/>
      </a:accent5>
      <a:accent6>
        <a:srgbClr val="6476D5"/>
      </a:accent6>
      <a:hlink>
        <a:srgbClr val="5986A5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890</Words>
  <Application>Microsoft Office PowerPoint</Application>
  <PresentationFormat>Panorámica</PresentationFormat>
  <Paragraphs>100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Avenir</vt:lpstr>
      <vt:lpstr>Arial Unicode MS</vt:lpstr>
      <vt:lpstr>Arial</vt:lpstr>
      <vt:lpstr>Gill Sans</vt:lpstr>
      <vt:lpstr>Noto Sans Symbols</vt:lpstr>
      <vt:lpstr>EncaseVTI</vt:lpstr>
      <vt:lpstr>Comunicación académica y Pensamiento científico</vt:lpstr>
      <vt:lpstr>¿Qué haremos hoy?</vt:lpstr>
      <vt:lpstr>Presentación de PowerPoint</vt:lpstr>
      <vt:lpstr>Presentación de PowerPoint</vt:lpstr>
      <vt:lpstr>¿De qué imaginan se trata el curso? </vt:lpstr>
      <vt:lpstr>Objetivos del curso</vt:lpstr>
      <vt:lpstr>Contenidos del curso</vt:lpstr>
      <vt:lpstr>Características del curso</vt:lpstr>
      <vt:lpstr>Evaluaciones</vt:lpstr>
      <vt:lpstr>Introducción al Pensamiento científico</vt:lpstr>
      <vt:lpstr>¿Qué creen que necesitamos hacer/resguardar para que el trabajo en clases sea lo mejor posible?</vt:lpstr>
      <vt:lpstr>¿Qué es eso que llamamos ciencia? </vt:lpstr>
      <vt:lpstr>Enviar sus respuestas</vt:lpstr>
      <vt:lpstr>Definiendo la Ciencia</vt:lpstr>
      <vt:lpstr>Tipos de conocimiento</vt:lpstr>
      <vt:lpstr>Conocimiento científico Organizando las características usualmente atribuidas</vt:lpstr>
      <vt:lpstr>Próxima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académica y Pensamiento científico</dc:title>
  <dc:creator>Lenovo</dc:creator>
  <cp:lastModifiedBy>Alfonso Bonhomme Manriquez</cp:lastModifiedBy>
  <cp:revision>6</cp:revision>
  <dcterms:created xsi:type="dcterms:W3CDTF">2024-03-09T22:28:45Z</dcterms:created>
  <dcterms:modified xsi:type="dcterms:W3CDTF">2025-03-10T15:15:37Z</dcterms:modified>
</cp:coreProperties>
</file>