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bce1bd98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bce1bd98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464937571c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464937571c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464937571c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464937571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464937571c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464937571c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464937571c_0_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464937571c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464937571c_0_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464937571c_0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42bfb1c776_1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42bfb1c776_1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42bfb1c776_1_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42bfb1c776_1_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Apresto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464937571c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464937571c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464937571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464937571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3464937571c_0_1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3464937571c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464937571c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464937571c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464937571c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464937571c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464937571c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464937571c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objetos"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2" name="Google Shape;52;p1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1200"/>
              </a:spcBef>
              <a:spcAft>
                <a:spcPts val="0"/>
              </a:spcAft>
              <a:buClr>
                <a:schemeClr val="dk1"/>
              </a:buClr>
              <a:buSzPts val="1400"/>
              <a:buChar char="○"/>
              <a:defRPr/>
            </a:lvl2pPr>
            <a:lvl3pPr indent="-317500" lvl="2" marL="1371600" algn="l">
              <a:lnSpc>
                <a:spcPct val="90000"/>
              </a:lnSpc>
              <a:spcBef>
                <a:spcPts val="1200"/>
              </a:spcBef>
              <a:spcAft>
                <a:spcPts val="0"/>
              </a:spcAft>
              <a:buClr>
                <a:schemeClr val="dk1"/>
              </a:buClr>
              <a:buSzPts val="1400"/>
              <a:buChar char="■"/>
              <a:defRPr/>
            </a:lvl3pPr>
            <a:lvl4pPr indent="-317500" lvl="3" marL="1828800" algn="l">
              <a:lnSpc>
                <a:spcPct val="90000"/>
              </a:lnSpc>
              <a:spcBef>
                <a:spcPts val="1200"/>
              </a:spcBef>
              <a:spcAft>
                <a:spcPts val="0"/>
              </a:spcAft>
              <a:buClr>
                <a:schemeClr val="dk1"/>
              </a:buClr>
              <a:buSzPts val="1400"/>
              <a:buChar char="●"/>
              <a:defRPr/>
            </a:lvl4pPr>
            <a:lvl5pPr indent="-317500" lvl="4" marL="2286000" algn="l">
              <a:lnSpc>
                <a:spcPct val="90000"/>
              </a:lnSpc>
              <a:spcBef>
                <a:spcPts val="1200"/>
              </a:spcBef>
              <a:spcAft>
                <a:spcPts val="0"/>
              </a:spcAft>
              <a:buClr>
                <a:schemeClr val="dk1"/>
              </a:buClr>
              <a:buSzPts val="1400"/>
              <a:buChar char="○"/>
              <a:defRPr/>
            </a:lvl5pPr>
            <a:lvl6pPr indent="-317500" lvl="5" marL="2743200" algn="l">
              <a:lnSpc>
                <a:spcPct val="90000"/>
              </a:lnSpc>
              <a:spcBef>
                <a:spcPts val="1200"/>
              </a:spcBef>
              <a:spcAft>
                <a:spcPts val="0"/>
              </a:spcAft>
              <a:buClr>
                <a:schemeClr val="dk1"/>
              </a:buClr>
              <a:buSzPts val="1400"/>
              <a:buChar char="■"/>
              <a:defRPr/>
            </a:lvl6pPr>
            <a:lvl7pPr indent="-317500" lvl="6" marL="3200400" algn="l">
              <a:lnSpc>
                <a:spcPct val="90000"/>
              </a:lnSpc>
              <a:spcBef>
                <a:spcPts val="1200"/>
              </a:spcBef>
              <a:spcAft>
                <a:spcPts val="0"/>
              </a:spcAft>
              <a:buClr>
                <a:schemeClr val="dk1"/>
              </a:buClr>
              <a:buSzPts val="1400"/>
              <a:buChar char="●"/>
              <a:defRPr/>
            </a:lvl7pPr>
            <a:lvl8pPr indent="-317500" lvl="7" marL="3657600" algn="l">
              <a:lnSpc>
                <a:spcPct val="90000"/>
              </a:lnSpc>
              <a:spcBef>
                <a:spcPts val="1200"/>
              </a:spcBef>
              <a:spcAft>
                <a:spcPts val="0"/>
              </a:spcAft>
              <a:buClr>
                <a:schemeClr val="dk1"/>
              </a:buClr>
              <a:buSzPts val="1400"/>
              <a:buChar char="○"/>
              <a:defRPr/>
            </a:lvl8pPr>
            <a:lvl9pPr indent="-317500" lvl="8" marL="4114800" algn="l">
              <a:lnSpc>
                <a:spcPct val="90000"/>
              </a:lnSpc>
              <a:spcBef>
                <a:spcPts val="1200"/>
              </a:spcBef>
              <a:spcAft>
                <a:spcPts val="1200"/>
              </a:spcAft>
              <a:buClr>
                <a:schemeClr val="dk1"/>
              </a:buClr>
              <a:buSzPts val="1400"/>
              <a:buChar char="■"/>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sz="1100"/>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sz="1100"/>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8" y="981050"/>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s">
                <a:solidFill>
                  <a:srgbClr val="E76A28"/>
                </a:solidFill>
              </a:rPr>
              <a:t>Evaluación para el Aprendizaje </a:t>
            </a:r>
            <a:endParaRPr b="1">
              <a:solidFill>
                <a:srgbClr val="E76A28"/>
              </a:solidFill>
            </a:endParaRPr>
          </a:p>
        </p:txBody>
      </p:sp>
      <p:sp>
        <p:nvSpPr>
          <p:cNvPr id="61" name="Google Shape;61;p14"/>
          <p:cNvSpPr txBox="1"/>
          <p:nvPr>
            <p:ph idx="1" type="subTitle"/>
          </p:nvPr>
        </p:nvSpPr>
        <p:spPr>
          <a:xfrm>
            <a:off x="311700" y="3127050"/>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s" sz="1800">
                <a:solidFill>
                  <a:schemeClr val="dk1"/>
                </a:solidFill>
              </a:rPr>
              <a:t>Clase 4: Evaluaci</a:t>
            </a:r>
            <a:r>
              <a:rPr lang="es" sz="1800">
                <a:solidFill>
                  <a:schemeClr val="dk1"/>
                </a:solidFill>
              </a:rPr>
              <a:t>ón para Historia, geografía y ciencias sociales </a:t>
            </a:r>
            <a:endParaRPr sz="1800">
              <a:solidFill>
                <a:schemeClr val="dk1"/>
              </a:solidFill>
              <a:highlight>
                <a:srgbClr val="FFFF00"/>
              </a:highlight>
            </a:endParaRPr>
          </a:p>
        </p:txBody>
      </p:sp>
      <p:pic>
        <p:nvPicPr>
          <p:cNvPr id="62" name="Google Shape;62;p14"/>
          <p:cNvPicPr preferRelativeResize="0"/>
          <p:nvPr/>
        </p:nvPicPr>
        <p:blipFill>
          <a:blip r:embed="rId3">
            <a:alphaModFix/>
          </a:blip>
          <a:stretch>
            <a:fillRect/>
          </a:stretch>
        </p:blipFill>
        <p:spPr>
          <a:xfrm>
            <a:off x="365250" y="152400"/>
            <a:ext cx="2009000" cy="7352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Competencias ciudadanas según las BBCC</a:t>
            </a:r>
            <a:endParaRPr b="1">
              <a:solidFill>
                <a:srgbClr val="E76A28"/>
              </a:solidFill>
            </a:endParaRPr>
          </a:p>
        </p:txBody>
      </p:sp>
      <p:sp>
        <p:nvSpPr>
          <p:cNvPr id="119" name="Google Shape;119;p23"/>
          <p:cNvSpPr txBox="1"/>
          <p:nvPr>
            <p:ph idx="1" type="body"/>
          </p:nvPr>
        </p:nvSpPr>
        <p:spPr>
          <a:xfrm>
            <a:off x="311700" y="1152475"/>
            <a:ext cx="7870500" cy="3766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s" sz="1600">
                <a:solidFill>
                  <a:schemeClr val="dk1"/>
                </a:solidFill>
              </a:rPr>
              <a:t>…implica que los y las estudiantes se </a:t>
            </a:r>
            <a:r>
              <a:rPr b="1" lang="es" sz="1600">
                <a:solidFill>
                  <a:schemeClr val="dk1"/>
                </a:solidFill>
              </a:rPr>
              <a:t>reconozcan como ciudadanos y ciudadanas </a:t>
            </a:r>
            <a:r>
              <a:rPr lang="es" sz="1600">
                <a:solidFill>
                  <a:schemeClr val="dk1"/>
                </a:solidFill>
              </a:rPr>
              <a:t>y desarrollen una </a:t>
            </a:r>
            <a:r>
              <a:rPr b="1" lang="es" sz="1600">
                <a:solidFill>
                  <a:schemeClr val="dk1"/>
                </a:solidFill>
              </a:rPr>
              <a:t>predisposición favorable a participar en la vida en comunidad </a:t>
            </a:r>
            <a:r>
              <a:rPr lang="es" sz="1600">
                <a:solidFill>
                  <a:schemeClr val="dk1"/>
                </a:solidFill>
              </a:rPr>
              <a:t>y a contribuir con su desarrollo, en el marco de una sociedad democrática, plural y diversa. Asimismo, implica la formación de una conciencia ética basada en el </a:t>
            </a:r>
            <a:r>
              <a:rPr b="1" lang="es" sz="1600">
                <a:solidFill>
                  <a:schemeClr val="dk1"/>
                </a:solidFill>
              </a:rPr>
              <a:t>respeto a los derechos fundamentales </a:t>
            </a:r>
            <a:r>
              <a:rPr lang="es" sz="1600">
                <a:solidFill>
                  <a:schemeClr val="dk1"/>
                </a:solidFill>
              </a:rPr>
              <a:t>de todas las personas, el compromiso con el bien común y con el medioambiente…Junto a esto, se espera que los y las estudiantes </a:t>
            </a:r>
            <a:r>
              <a:rPr b="1" lang="es" sz="1600">
                <a:solidFill>
                  <a:schemeClr val="dk1"/>
                </a:solidFill>
              </a:rPr>
              <a:t>conozcan los derechos humanos y</a:t>
            </a:r>
            <a:r>
              <a:rPr lang="es" sz="1600">
                <a:solidFill>
                  <a:schemeClr val="dk1"/>
                </a:solidFill>
              </a:rPr>
              <a:t> los principios sobre los cuales se sustentan, y que se r</a:t>
            </a:r>
            <a:r>
              <a:rPr b="1" lang="es" sz="1600">
                <a:solidFill>
                  <a:schemeClr val="dk1"/>
                </a:solidFill>
              </a:rPr>
              <a:t>econozcan como sujetos de derecho</a:t>
            </a:r>
            <a:r>
              <a:rPr lang="es" sz="1600">
                <a:solidFill>
                  <a:schemeClr val="dk1"/>
                </a:solidFill>
              </a:rPr>
              <a:t>…diversidad de visiones que pueden existir para aproximarse a la realidad social, y que comprendan que la validez de las interpretaciones está sujeta a distintos criterios que </a:t>
            </a:r>
            <a:r>
              <a:rPr b="1" lang="es" sz="1600">
                <a:solidFill>
                  <a:schemeClr val="dk1"/>
                </a:solidFill>
              </a:rPr>
              <a:t>buscan evitar el relativismo y promover una opinión rigurosa e informada. </a:t>
            </a:r>
            <a:endParaRPr b="1" sz="1600">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Sobre la enseñanza de la ciudadanía, según J. Pagés </a:t>
            </a:r>
            <a:endParaRPr b="1">
              <a:solidFill>
                <a:srgbClr val="E76A28"/>
              </a:solidFill>
            </a:endParaRPr>
          </a:p>
        </p:txBody>
      </p:sp>
      <p:sp>
        <p:nvSpPr>
          <p:cNvPr id="125" name="Google Shape;125;p24"/>
          <p:cNvSpPr txBox="1"/>
          <p:nvPr>
            <p:ph idx="1" type="body"/>
          </p:nvPr>
        </p:nvSpPr>
        <p:spPr>
          <a:xfrm>
            <a:off x="175350" y="1386975"/>
            <a:ext cx="8599500" cy="3416400"/>
          </a:xfrm>
          <a:prstGeom prst="rect">
            <a:avLst/>
          </a:prstGeom>
        </p:spPr>
        <p:txBody>
          <a:bodyPr anchorCtr="0" anchor="t" bIns="91425" lIns="91425" spcFirstLastPara="1" rIns="91425" wrap="square" tIns="91425">
            <a:normAutofit fontScale="25000" lnSpcReduction="20000"/>
          </a:bodyPr>
          <a:lstStyle/>
          <a:p>
            <a:pPr indent="0" lvl="0" marL="0" rtl="0" algn="r">
              <a:lnSpc>
                <a:spcPct val="150000"/>
              </a:lnSpc>
              <a:spcBef>
                <a:spcPts val="0"/>
              </a:spcBef>
              <a:spcAft>
                <a:spcPts val="0"/>
              </a:spcAft>
              <a:buNone/>
            </a:pPr>
            <a:r>
              <a:rPr lang="es" sz="6707">
                <a:solidFill>
                  <a:schemeClr val="dk1"/>
                </a:solidFill>
              </a:rPr>
              <a:t>Es sabido que el currículo de historia y ciencias sociales ha pretendido, desde su aparición en el sistema de enseñanza obligatorio, inculcar unos valores estrechamente vinculados a las ideologías dominantes. La nación, la patria, ha constituido el referente obligado de la enseñanza de la historia. Su finalidad ha sido, y sigue siendo formar “buenos” ciudadanos y ciudadanas de cada país, como si por el hecho de haber nacido en un determinado lugar fuera garantía de vivir en el mejor de los mundos posibles. (J. Pagés, 2002)</a:t>
            </a:r>
            <a:endParaRPr sz="6707">
              <a:solidFill>
                <a:schemeClr val="dk1"/>
              </a:solidFill>
            </a:endParaRPr>
          </a:p>
          <a:p>
            <a:pPr indent="0" lvl="0" marL="0" rtl="0" algn="l">
              <a:lnSpc>
                <a:spcPct val="150000"/>
              </a:lnSpc>
              <a:spcBef>
                <a:spcPts val="1200"/>
              </a:spcBef>
              <a:spcAft>
                <a:spcPts val="0"/>
              </a:spcAft>
              <a:buNone/>
            </a:pPr>
            <a:r>
              <a:t/>
            </a:r>
            <a:endParaRPr sz="4800">
              <a:solidFill>
                <a:schemeClr val="dk1"/>
              </a:solidFill>
            </a:endParaRPr>
          </a:p>
          <a:p>
            <a:pPr indent="0" lvl="0" marL="0" rtl="0" algn="l">
              <a:spcBef>
                <a:spcPts val="1200"/>
              </a:spcBef>
              <a:spcAft>
                <a:spcPts val="0"/>
              </a:spcAft>
              <a:buNone/>
            </a:pPr>
            <a:r>
              <a:t/>
            </a:r>
            <a:endParaRPr>
              <a:solidFill>
                <a:schemeClr val="dk1"/>
              </a:solidFill>
            </a:endParaRPr>
          </a:p>
          <a:p>
            <a:pPr indent="0" lvl="0" marL="0" rtl="0" algn="l">
              <a:spcBef>
                <a:spcPts val="1200"/>
              </a:spcBef>
              <a:spcAft>
                <a:spcPts val="0"/>
              </a:spcAft>
              <a:buNone/>
            </a:pPr>
            <a:r>
              <a:t/>
            </a:r>
            <a:endParaRPr>
              <a:solidFill>
                <a:schemeClr val="dk1"/>
              </a:solidFill>
            </a:endParaRPr>
          </a:p>
          <a:p>
            <a:pPr indent="0" lvl="0" marL="0" rtl="0" algn="l">
              <a:spcBef>
                <a:spcPts val="1200"/>
              </a:spcBef>
              <a:spcAft>
                <a:spcPts val="1200"/>
              </a:spcAft>
              <a:buNone/>
            </a:pPr>
            <a:r>
              <a:t/>
            </a:r>
            <a:endParaRPr>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5"/>
          <p:cNvSpPr txBox="1"/>
          <p:nvPr>
            <p:ph type="title"/>
          </p:nvPr>
        </p:nvSpPr>
        <p:spPr>
          <a:xfrm>
            <a:off x="200625" y="1322650"/>
            <a:ext cx="8520600" cy="2621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990"/>
              <a:buFont typeface="Arial"/>
              <a:buNone/>
            </a:pPr>
            <a:r>
              <a:rPr b="1" i="1" lang="es" sz="2080">
                <a:solidFill>
                  <a:srgbClr val="E76A28"/>
                </a:solidFill>
                <a:latin typeface="Calibri"/>
                <a:ea typeface="Calibri"/>
                <a:cs typeface="Calibri"/>
                <a:sym typeface="Calibri"/>
              </a:rPr>
              <a:t> </a:t>
            </a:r>
            <a:r>
              <a:rPr b="1" i="1" lang="es" sz="2680">
                <a:solidFill>
                  <a:srgbClr val="E76A28"/>
                </a:solidFill>
                <a:latin typeface="Calibri"/>
                <a:ea typeface="Calibri"/>
                <a:cs typeface="Calibri"/>
                <a:sym typeface="Calibri"/>
              </a:rPr>
              <a:t>Entonces, ¿Para qué, qué y cómo evaluar en la asignatura de historia, geografía y ciencias sociales ? </a:t>
            </a:r>
            <a:endParaRPr b="1" i="1" sz="2590">
              <a:solidFill>
                <a:srgbClr val="E76A28"/>
              </a:solidFill>
            </a:endParaRPr>
          </a:p>
          <a:p>
            <a:pPr indent="0" lvl="0" marL="0" rtl="0" algn="l">
              <a:spcBef>
                <a:spcPts val="0"/>
              </a:spcBef>
              <a:spcAft>
                <a:spcPts val="0"/>
              </a:spcAft>
              <a:buSzPts val="990"/>
              <a:buNone/>
            </a:pPr>
            <a:r>
              <a:t/>
            </a:r>
            <a:endParaRPr b="1" sz="3520">
              <a:solidFill>
                <a:srgbClr val="E76A28"/>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Tertulia: Prop</a:t>
            </a:r>
            <a:r>
              <a:rPr b="1" lang="es">
                <a:solidFill>
                  <a:srgbClr val="E76A28"/>
                </a:solidFill>
              </a:rPr>
              <a:t>ósito formativo del currículum de historia, geografía y ciencias sociales</a:t>
            </a:r>
            <a:r>
              <a:rPr lang="es"/>
              <a:t> </a:t>
            </a:r>
            <a:endParaRPr/>
          </a:p>
        </p:txBody>
      </p:sp>
      <p:sp>
        <p:nvSpPr>
          <p:cNvPr id="136" name="Google Shape;136;p26"/>
          <p:cNvSpPr txBox="1"/>
          <p:nvPr>
            <p:ph idx="1" type="body"/>
          </p:nvPr>
        </p:nvSpPr>
        <p:spPr>
          <a:xfrm>
            <a:off x="311700" y="1611050"/>
            <a:ext cx="8520600" cy="3416400"/>
          </a:xfrm>
          <a:prstGeom prst="rect">
            <a:avLst/>
          </a:prstGeom>
        </p:spPr>
        <p:txBody>
          <a:bodyPr anchorCtr="0" anchor="t" bIns="91425" lIns="91425" spcFirstLastPara="1" rIns="91425" wrap="square" tIns="91425">
            <a:normAutofit/>
          </a:bodyPr>
          <a:lstStyle/>
          <a:p>
            <a:pPr indent="0" lvl="0" marL="0" rtl="0" algn="just">
              <a:lnSpc>
                <a:spcPct val="107916"/>
              </a:lnSpc>
              <a:spcBef>
                <a:spcPts val="0"/>
              </a:spcBef>
              <a:spcAft>
                <a:spcPts val="0"/>
              </a:spcAft>
              <a:buClr>
                <a:schemeClr val="dk1"/>
              </a:buClr>
              <a:buSzPts val="1100"/>
              <a:buFont typeface="Arial"/>
              <a:buNone/>
            </a:pPr>
            <a:r>
              <a:rPr b="1" lang="es" sz="2000">
                <a:solidFill>
                  <a:schemeClr val="dk1"/>
                </a:solidFill>
                <a:latin typeface="Cambria"/>
                <a:ea typeface="Cambria"/>
                <a:cs typeface="Cambria"/>
                <a:sym typeface="Cambria"/>
              </a:rPr>
              <a:t>¿Qué vamos a leer? </a:t>
            </a:r>
            <a:endParaRPr b="1" sz="2000">
              <a:solidFill>
                <a:schemeClr val="dk1"/>
              </a:solidFill>
              <a:latin typeface="Cambria"/>
              <a:ea typeface="Cambria"/>
              <a:cs typeface="Cambria"/>
              <a:sym typeface="Cambria"/>
            </a:endParaRPr>
          </a:p>
          <a:p>
            <a:pPr indent="0" lvl="0" marL="0" rtl="0" algn="just">
              <a:lnSpc>
                <a:spcPct val="107916"/>
              </a:lnSpc>
              <a:spcBef>
                <a:spcPts val="800"/>
              </a:spcBef>
              <a:spcAft>
                <a:spcPts val="0"/>
              </a:spcAft>
              <a:buClr>
                <a:schemeClr val="dk1"/>
              </a:buClr>
              <a:buSzPts val="1100"/>
              <a:buFont typeface="Arial"/>
              <a:buNone/>
            </a:pPr>
            <a:r>
              <a:rPr lang="es" sz="1700">
                <a:solidFill>
                  <a:schemeClr val="dk1"/>
                </a:solidFill>
                <a:latin typeface="Cambria"/>
                <a:ea typeface="Cambria"/>
                <a:cs typeface="Cambria"/>
                <a:sym typeface="Cambria"/>
              </a:rPr>
              <a:t>Extracto del currículum nacional, Historia, geografía y ciencias sociales.</a:t>
            </a:r>
            <a:endParaRPr sz="1700">
              <a:solidFill>
                <a:schemeClr val="dk1"/>
              </a:solidFill>
              <a:latin typeface="Cambria"/>
              <a:ea typeface="Cambria"/>
              <a:cs typeface="Cambria"/>
              <a:sym typeface="Cambria"/>
            </a:endParaRPr>
          </a:p>
          <a:p>
            <a:pPr indent="0" lvl="0" marL="0" rtl="0" algn="just">
              <a:lnSpc>
                <a:spcPct val="107916"/>
              </a:lnSpc>
              <a:spcBef>
                <a:spcPts val="800"/>
              </a:spcBef>
              <a:spcAft>
                <a:spcPts val="0"/>
              </a:spcAft>
              <a:buClr>
                <a:schemeClr val="dk1"/>
              </a:buClr>
              <a:buSzPts val="1100"/>
              <a:buFont typeface="Arial"/>
              <a:buNone/>
            </a:pPr>
            <a:r>
              <a:rPr b="1" lang="es" sz="2000">
                <a:solidFill>
                  <a:schemeClr val="dk1"/>
                </a:solidFill>
                <a:latin typeface="Cambria"/>
                <a:ea typeface="Cambria"/>
                <a:cs typeface="Cambria"/>
                <a:sym typeface="Cambria"/>
              </a:rPr>
              <a:t>¿Por qué leeremos este extracto?</a:t>
            </a:r>
            <a:endParaRPr b="1" sz="2000">
              <a:solidFill>
                <a:schemeClr val="dk1"/>
              </a:solidFill>
              <a:latin typeface="Cambria"/>
              <a:ea typeface="Cambria"/>
              <a:cs typeface="Cambria"/>
              <a:sym typeface="Cambria"/>
            </a:endParaRPr>
          </a:p>
          <a:p>
            <a:pPr indent="0" lvl="0" marL="0" rtl="0" algn="just">
              <a:lnSpc>
                <a:spcPct val="107916"/>
              </a:lnSpc>
              <a:spcBef>
                <a:spcPts val="800"/>
              </a:spcBef>
              <a:spcAft>
                <a:spcPts val="0"/>
              </a:spcAft>
              <a:buClr>
                <a:schemeClr val="dk1"/>
              </a:buClr>
              <a:buSzPts val="1100"/>
              <a:buFont typeface="Arial"/>
              <a:buNone/>
            </a:pPr>
            <a:r>
              <a:rPr lang="es" sz="1700">
                <a:solidFill>
                  <a:schemeClr val="dk1"/>
                </a:solidFill>
                <a:latin typeface="Cambria"/>
                <a:ea typeface="Cambria"/>
                <a:cs typeface="Cambria"/>
                <a:sym typeface="Cambria"/>
              </a:rPr>
              <a:t>Para comprender el propósito formativo de la asignatura de Historia, geografía y ciencias sociales en el currículum nacional de 7° a 2 medio y proyectar las estrategias de evaluación pertinentes. </a:t>
            </a:r>
            <a:endParaRPr sz="1700">
              <a:solidFill>
                <a:schemeClr val="dk1"/>
              </a:solidFill>
              <a:latin typeface="Cambria"/>
              <a:ea typeface="Cambria"/>
              <a:cs typeface="Cambria"/>
              <a:sym typeface="Cambria"/>
            </a:endParaRPr>
          </a:p>
          <a:p>
            <a:pPr indent="0" lvl="0" marL="0" rtl="0" algn="just">
              <a:lnSpc>
                <a:spcPct val="107916"/>
              </a:lnSpc>
              <a:spcBef>
                <a:spcPts val="800"/>
              </a:spcBef>
              <a:spcAft>
                <a:spcPts val="0"/>
              </a:spcAft>
              <a:buClr>
                <a:schemeClr val="dk1"/>
              </a:buClr>
              <a:buSzPts val="1100"/>
              <a:buFont typeface="Arial"/>
              <a:buNone/>
            </a:pPr>
            <a:r>
              <a:rPr b="1" lang="es" sz="2000">
                <a:solidFill>
                  <a:schemeClr val="dk1"/>
                </a:solidFill>
                <a:latin typeface="Cambria"/>
                <a:ea typeface="Cambria"/>
                <a:cs typeface="Cambria"/>
                <a:sym typeface="Cambria"/>
              </a:rPr>
              <a:t>¿Cómo trabajaremos?</a:t>
            </a:r>
            <a:endParaRPr b="1" sz="2000">
              <a:solidFill>
                <a:schemeClr val="dk1"/>
              </a:solidFill>
              <a:latin typeface="Cambria"/>
              <a:ea typeface="Cambria"/>
              <a:cs typeface="Cambria"/>
              <a:sym typeface="Cambria"/>
            </a:endParaRPr>
          </a:p>
          <a:p>
            <a:pPr indent="0" lvl="0" marL="0" rtl="0" algn="l">
              <a:spcBef>
                <a:spcPts val="800"/>
              </a:spcBef>
              <a:spcAft>
                <a:spcPts val="12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7"/>
          <p:cNvSpPr txBox="1"/>
          <p:nvPr>
            <p:ph type="title"/>
          </p:nvPr>
        </p:nvSpPr>
        <p:spPr>
          <a:xfrm>
            <a:off x="311700" y="445025"/>
            <a:ext cx="8520600" cy="9183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Taller (calificado): ¿c</a:t>
            </a:r>
            <a:r>
              <a:rPr b="1" lang="es">
                <a:solidFill>
                  <a:srgbClr val="E76A28"/>
                </a:solidFill>
              </a:rPr>
              <a:t>ómo evaluar en historia, geografía y ciencias sociales? </a:t>
            </a:r>
            <a:endParaRPr b="1">
              <a:solidFill>
                <a:srgbClr val="E76A28"/>
              </a:solidFill>
            </a:endParaRPr>
          </a:p>
        </p:txBody>
      </p:sp>
      <p:sp>
        <p:nvSpPr>
          <p:cNvPr id="142" name="Google Shape;142;p27"/>
          <p:cNvSpPr txBox="1"/>
          <p:nvPr>
            <p:ph idx="1" type="body"/>
          </p:nvPr>
        </p:nvSpPr>
        <p:spPr>
          <a:xfrm>
            <a:off x="311700" y="147472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s">
                <a:solidFill>
                  <a:schemeClr val="dk1"/>
                </a:solidFill>
              </a:rPr>
              <a:t>Pr</a:t>
            </a:r>
            <a:r>
              <a:rPr lang="es">
                <a:solidFill>
                  <a:schemeClr val="dk1"/>
                </a:solidFill>
              </a:rPr>
              <a:t>óxima semana traer notebook, en lo posible …. </a:t>
            </a:r>
            <a:endParaRPr>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Temas de la clase de hoy </a:t>
            </a:r>
            <a:endParaRPr/>
          </a:p>
        </p:txBody>
      </p:sp>
      <p:sp>
        <p:nvSpPr>
          <p:cNvPr id="68" name="Google Shape;68;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81000" lvl="0" marL="457200" rtl="0" algn="just">
              <a:lnSpc>
                <a:spcPct val="100000"/>
              </a:lnSpc>
              <a:spcBef>
                <a:spcPts val="0"/>
              </a:spcBef>
              <a:spcAft>
                <a:spcPts val="0"/>
              </a:spcAft>
              <a:buClr>
                <a:schemeClr val="dk1"/>
              </a:buClr>
              <a:buSzPts val="2400"/>
              <a:buChar char="-"/>
            </a:pPr>
            <a:r>
              <a:rPr lang="es" sz="1700">
                <a:solidFill>
                  <a:schemeClr val="dk1"/>
                </a:solidFill>
              </a:rPr>
              <a:t>Habilidades históricas y geográficas: una mirada al Currículum nacional.</a:t>
            </a:r>
            <a:endParaRPr sz="1700">
              <a:solidFill>
                <a:schemeClr val="dk1"/>
              </a:solidFill>
            </a:endParaRPr>
          </a:p>
          <a:p>
            <a:pPr indent="0" lvl="0" marL="457200" rtl="0" algn="just">
              <a:lnSpc>
                <a:spcPct val="100000"/>
              </a:lnSpc>
              <a:spcBef>
                <a:spcPts val="0"/>
              </a:spcBef>
              <a:spcAft>
                <a:spcPts val="0"/>
              </a:spcAft>
              <a:buNone/>
            </a:pPr>
            <a:r>
              <a:t/>
            </a:r>
            <a:endParaRPr sz="1700">
              <a:solidFill>
                <a:schemeClr val="dk1"/>
              </a:solidFill>
            </a:endParaRPr>
          </a:p>
          <a:p>
            <a:pPr indent="-336550" lvl="0" marL="457200" rtl="0" algn="just">
              <a:lnSpc>
                <a:spcPct val="100000"/>
              </a:lnSpc>
              <a:spcBef>
                <a:spcPts val="0"/>
              </a:spcBef>
              <a:spcAft>
                <a:spcPts val="0"/>
              </a:spcAft>
              <a:buClr>
                <a:schemeClr val="dk1"/>
              </a:buClr>
              <a:buSzPts val="1700"/>
              <a:buChar char="-"/>
            </a:pPr>
            <a:r>
              <a:rPr lang="es" sz="1700">
                <a:solidFill>
                  <a:schemeClr val="dk1"/>
                </a:solidFill>
              </a:rPr>
              <a:t>Taller: Tertulia Dialógica, propósito formativo de la asignatura de Historia, geografía y ciencias sociales </a:t>
            </a:r>
            <a:endParaRPr sz="17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299325" y="827725"/>
            <a:ext cx="7583400" cy="9075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¿Qu</a:t>
            </a:r>
            <a:r>
              <a:rPr b="1" lang="es">
                <a:solidFill>
                  <a:srgbClr val="E76A28"/>
                </a:solidFill>
              </a:rPr>
              <a:t>é es lo importante que aprendan en la asignatura de historia, geografía y ciencias sociales? </a:t>
            </a:r>
            <a:r>
              <a:rPr b="1" lang="es">
                <a:solidFill>
                  <a:srgbClr val="E76A28"/>
                </a:solidFill>
              </a:rPr>
              <a:t> </a:t>
            </a:r>
            <a:endParaRPr/>
          </a:p>
        </p:txBody>
      </p:sp>
      <p:sp>
        <p:nvSpPr>
          <p:cNvPr id="74" name="Google Shape;74;p16"/>
          <p:cNvSpPr txBox="1"/>
          <p:nvPr>
            <p:ph type="title"/>
          </p:nvPr>
        </p:nvSpPr>
        <p:spPr>
          <a:xfrm>
            <a:off x="311700" y="3149075"/>
            <a:ext cx="8520600" cy="9075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r>
              <a:rPr b="1" lang="es">
                <a:solidFill>
                  <a:srgbClr val="E76A28"/>
                </a:solidFill>
              </a:rPr>
              <a:t>Entonces, </a:t>
            </a:r>
            <a:r>
              <a:rPr b="1" lang="es">
                <a:solidFill>
                  <a:srgbClr val="E76A28"/>
                </a:solidFill>
              </a:rPr>
              <a:t>¿Qu</a:t>
            </a:r>
            <a:r>
              <a:rPr b="1" lang="es">
                <a:solidFill>
                  <a:srgbClr val="E76A28"/>
                </a:solidFill>
              </a:rPr>
              <a:t>é deberíamos evaluar</a:t>
            </a:r>
            <a:r>
              <a:rPr b="1" lang="es">
                <a:solidFill>
                  <a:srgbClr val="E76A28"/>
                </a:solidFill>
              </a:rPr>
              <a:t>?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1257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2781"/>
              <a:buFont typeface="Arial"/>
              <a:buNone/>
            </a:pPr>
            <a:r>
              <a:rPr b="1" lang="es">
                <a:solidFill>
                  <a:srgbClr val="E76A28"/>
                </a:solidFill>
              </a:rPr>
              <a:t>Sobre la enseñanza de la Historia </a:t>
            </a:r>
            <a:endParaRPr b="1" sz="3355">
              <a:solidFill>
                <a:srgbClr val="E76A28"/>
              </a:solidFill>
            </a:endParaRPr>
          </a:p>
          <a:p>
            <a:pPr indent="0" lvl="0" marL="0" rtl="0" algn="l">
              <a:spcBef>
                <a:spcPts val="0"/>
              </a:spcBef>
              <a:spcAft>
                <a:spcPts val="0"/>
              </a:spcAft>
              <a:buNone/>
            </a:pPr>
            <a:r>
              <a:t/>
            </a:r>
            <a:endParaRPr/>
          </a:p>
        </p:txBody>
      </p:sp>
      <p:sp>
        <p:nvSpPr>
          <p:cNvPr id="80" name="Google Shape;80;p17"/>
          <p:cNvSpPr txBox="1"/>
          <p:nvPr>
            <p:ph idx="1" type="body"/>
          </p:nvPr>
        </p:nvSpPr>
        <p:spPr>
          <a:xfrm>
            <a:off x="237350" y="990350"/>
            <a:ext cx="8520600" cy="1903800"/>
          </a:xfrm>
          <a:prstGeom prst="rect">
            <a:avLst/>
          </a:prstGeom>
        </p:spPr>
        <p:txBody>
          <a:bodyPr anchorCtr="0" anchor="t" bIns="91425" lIns="91425" spcFirstLastPara="1" rIns="91425" wrap="square" tIns="91425">
            <a:normAutofit fontScale="25000" lnSpcReduction="20000"/>
          </a:bodyPr>
          <a:lstStyle/>
          <a:p>
            <a:pPr indent="0" lvl="0" marL="0" rtl="0" algn="r">
              <a:spcBef>
                <a:spcPts val="0"/>
              </a:spcBef>
              <a:spcAft>
                <a:spcPts val="0"/>
              </a:spcAft>
              <a:buNone/>
            </a:pPr>
            <a:r>
              <a:rPr lang="es" sz="7400">
                <a:solidFill>
                  <a:schemeClr val="dk1"/>
                </a:solidFill>
              </a:rPr>
              <a:t>Desde su implantación escolar, el objetivo fundamental de esta asignatura no fue tanto la comprensión por los alumnos de los problemas historiográficos per se, sino –y sobre todo– la formación temprana del sentimiento de “amor a la patria” por medio del “conocimiento de las glorias nacionales (Carretero y Voss, 2004).</a:t>
            </a:r>
            <a:endParaRPr sz="7400">
              <a:solidFill>
                <a:schemeClr val="dk1"/>
              </a:solidFill>
            </a:endParaRPr>
          </a:p>
          <a:p>
            <a:pPr indent="0" lvl="0" marL="0" rtl="0" algn="l">
              <a:spcBef>
                <a:spcPts val="1200"/>
              </a:spcBef>
              <a:spcAft>
                <a:spcPts val="0"/>
              </a:spcAft>
              <a:buClr>
                <a:schemeClr val="dk1"/>
              </a:buClr>
              <a:buSzPts val="275"/>
              <a:buFont typeface="Arial"/>
              <a:buNone/>
            </a:pPr>
            <a:r>
              <a:t/>
            </a:r>
            <a:endParaRPr sz="5400"/>
          </a:p>
          <a:p>
            <a:pPr indent="0" lvl="0" marL="0" rtl="0" algn="l">
              <a:spcBef>
                <a:spcPts val="1200"/>
              </a:spcBef>
              <a:spcAft>
                <a:spcPts val="0"/>
              </a:spcAft>
              <a:buClr>
                <a:schemeClr val="dk1"/>
              </a:buClr>
              <a:buSzPts val="275"/>
              <a:buFont typeface="Arial"/>
              <a:buNone/>
            </a:pPr>
            <a:r>
              <a:t/>
            </a:r>
            <a:endParaRPr sz="5400"/>
          </a:p>
          <a:p>
            <a:pPr indent="0" lvl="0" marL="0" rtl="0" algn="l">
              <a:spcBef>
                <a:spcPts val="1200"/>
              </a:spcBef>
              <a:spcAft>
                <a:spcPts val="0"/>
              </a:spcAft>
              <a:buClr>
                <a:schemeClr val="dk1"/>
              </a:buClr>
              <a:buSzPts val="275"/>
              <a:buFont typeface="Arial"/>
              <a:buNone/>
            </a:pPr>
            <a:r>
              <a:t/>
            </a:r>
            <a:endParaRPr sz="5400"/>
          </a:p>
          <a:p>
            <a:pPr indent="0" lvl="0" marL="0" rtl="0" algn="l">
              <a:spcBef>
                <a:spcPts val="1200"/>
              </a:spcBef>
              <a:spcAft>
                <a:spcPts val="0"/>
              </a:spcAft>
              <a:buClr>
                <a:schemeClr val="dk1"/>
              </a:buClr>
              <a:buSzPct val="61111"/>
              <a:buFont typeface="Arial"/>
              <a:buNone/>
            </a:pPr>
            <a:r>
              <a:t/>
            </a:r>
            <a:endParaRPr/>
          </a:p>
          <a:p>
            <a:pPr indent="0" lvl="0" marL="0" rtl="0" algn="l">
              <a:spcBef>
                <a:spcPts val="1200"/>
              </a:spcBef>
              <a:spcAft>
                <a:spcPts val="1200"/>
              </a:spcAft>
              <a:buNone/>
            </a:pPr>
            <a:r>
              <a:t/>
            </a:r>
            <a:endParaRPr/>
          </a:p>
        </p:txBody>
      </p:sp>
      <p:sp>
        <p:nvSpPr>
          <p:cNvPr id="81" name="Google Shape;81;p17"/>
          <p:cNvSpPr txBox="1"/>
          <p:nvPr/>
        </p:nvSpPr>
        <p:spPr>
          <a:xfrm>
            <a:off x="364275" y="3186025"/>
            <a:ext cx="6972900" cy="183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800"/>
              <a:t>Sobre Am</a:t>
            </a:r>
            <a:r>
              <a:rPr lang="es" sz="1800"/>
              <a:t>érica </a:t>
            </a:r>
            <a:r>
              <a:rPr lang="es" sz="1800"/>
              <a:t>Latina  “La escuela fue, en esta región, el brazo derecho del Estado, y la historia escolar, una herramienta -imprescindible- y eficaz para la invención de la nación” (Carretero y Voss. 294)</a:t>
            </a:r>
            <a:endParaRPr sz="1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Sobre la enseñanza de la Historia </a:t>
            </a:r>
            <a:endParaRPr b="1">
              <a:solidFill>
                <a:srgbClr val="E76A28"/>
              </a:solidFill>
            </a:endParaRPr>
          </a:p>
        </p:txBody>
      </p:sp>
      <p:sp>
        <p:nvSpPr>
          <p:cNvPr id="87" name="Google Shape;87;p18"/>
          <p:cNvSpPr txBox="1"/>
          <p:nvPr>
            <p:ph idx="1" type="body"/>
          </p:nvPr>
        </p:nvSpPr>
        <p:spPr>
          <a:xfrm>
            <a:off x="175350" y="1325000"/>
            <a:ext cx="8599500" cy="1246800"/>
          </a:xfrm>
          <a:prstGeom prst="rect">
            <a:avLst/>
          </a:prstGeom>
        </p:spPr>
        <p:txBody>
          <a:bodyPr anchorCtr="0" anchor="t" bIns="91425" lIns="91425" spcFirstLastPara="1" rIns="91425" wrap="square" tIns="91425">
            <a:normAutofit fontScale="25000" lnSpcReduction="20000"/>
          </a:bodyPr>
          <a:lstStyle/>
          <a:p>
            <a:pPr indent="0" lvl="0" marL="0" rtl="0" algn="l">
              <a:spcBef>
                <a:spcPts val="0"/>
              </a:spcBef>
              <a:spcAft>
                <a:spcPts val="0"/>
              </a:spcAft>
              <a:buNone/>
            </a:pPr>
            <a:r>
              <a:rPr lang="es" sz="7200">
                <a:solidFill>
                  <a:schemeClr val="dk1"/>
                </a:solidFill>
              </a:rPr>
              <a:t>La historia que se enseña en cualquier sistema escolar nacional atiende a dos objetivos diferentes: hacer que los estudiantes, por un lado, “amen a su país” y, por otro, que “entiendan su pasado” (Carretero, 2013)</a:t>
            </a:r>
            <a:endParaRPr sz="7200">
              <a:solidFill>
                <a:schemeClr val="dk1"/>
              </a:solidFill>
            </a:endParaRPr>
          </a:p>
          <a:p>
            <a:pPr indent="0" lvl="0" marL="0" rtl="0" algn="l">
              <a:spcBef>
                <a:spcPts val="1200"/>
              </a:spcBef>
              <a:spcAft>
                <a:spcPts val="0"/>
              </a:spcAft>
              <a:buNone/>
            </a:pPr>
            <a:r>
              <a:t/>
            </a:r>
            <a:endParaRPr sz="4800">
              <a:solidFill>
                <a:schemeClr val="dk1"/>
              </a:solidFill>
            </a:endParaRPr>
          </a:p>
          <a:p>
            <a:pPr indent="0" lvl="0" marL="0" rtl="0" algn="l">
              <a:spcBef>
                <a:spcPts val="1200"/>
              </a:spcBef>
              <a:spcAft>
                <a:spcPts val="0"/>
              </a:spcAft>
              <a:buNone/>
            </a:pPr>
            <a:r>
              <a:t/>
            </a:r>
            <a:endParaRPr sz="4800">
              <a:solidFill>
                <a:schemeClr val="dk1"/>
              </a:solidFill>
            </a:endParaRPr>
          </a:p>
          <a:p>
            <a:pPr indent="0" lvl="0" marL="0" rtl="0" algn="l">
              <a:spcBef>
                <a:spcPts val="1200"/>
              </a:spcBef>
              <a:spcAft>
                <a:spcPts val="1200"/>
              </a:spcAft>
              <a:buClr>
                <a:schemeClr val="dk1"/>
              </a:buClr>
              <a:buSzPts val="275"/>
              <a:buFont typeface="Arial"/>
              <a:buNone/>
            </a:pPr>
            <a:r>
              <a:t/>
            </a:r>
            <a:endParaRPr sz="5400">
              <a:solidFill>
                <a:schemeClr val="dk1"/>
              </a:solidFill>
            </a:endParaRPr>
          </a:p>
        </p:txBody>
      </p:sp>
      <p:sp>
        <p:nvSpPr>
          <p:cNvPr id="88" name="Google Shape;88;p18"/>
          <p:cNvSpPr txBox="1"/>
          <p:nvPr/>
        </p:nvSpPr>
        <p:spPr>
          <a:xfrm>
            <a:off x="1458000" y="2953625"/>
            <a:ext cx="7138800" cy="12468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200"/>
              </a:spcAft>
              <a:buClr>
                <a:schemeClr val="dk1"/>
              </a:buClr>
              <a:buSzPts val="1100"/>
              <a:buFont typeface="Arial"/>
              <a:buNone/>
            </a:pPr>
            <a:r>
              <a:rPr lang="es" sz="1800">
                <a:solidFill>
                  <a:schemeClr val="dk1"/>
                </a:solidFill>
              </a:rPr>
              <a:t>La enseñanza de la historia y la consecuente tensión irreductible en la mente de los estudiantes por esta doble función: la formación identitaria y la construcción del pensamiento histórico crítico y disciplinar. (Carretero, 2013)</a:t>
            </a:r>
            <a:endParaRPr sz="1800">
              <a:solidFill>
                <a:schemeClr val="dk2"/>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idx="1" type="body"/>
          </p:nvPr>
        </p:nvSpPr>
        <p:spPr>
          <a:xfrm>
            <a:off x="4463700" y="737225"/>
            <a:ext cx="4680300" cy="4493100"/>
          </a:xfrm>
          <a:prstGeom prst="rect">
            <a:avLst/>
          </a:prstGeom>
        </p:spPr>
        <p:txBody>
          <a:bodyPr anchorCtr="0" anchor="t" bIns="91425" lIns="91425" spcFirstLastPara="1" rIns="91425" wrap="square" tIns="91425">
            <a:normAutofit lnSpcReduction="10000"/>
          </a:bodyPr>
          <a:lstStyle/>
          <a:p>
            <a:pPr indent="0" lvl="0" marL="0" rtl="0" algn="l">
              <a:lnSpc>
                <a:spcPct val="150000"/>
              </a:lnSpc>
              <a:spcBef>
                <a:spcPts val="0"/>
              </a:spcBef>
              <a:spcAft>
                <a:spcPts val="0"/>
              </a:spcAft>
              <a:buClr>
                <a:schemeClr val="dk1"/>
              </a:buClr>
              <a:buSzPts val="1100"/>
              <a:buFont typeface="Arial"/>
              <a:buNone/>
            </a:pPr>
            <a:r>
              <a:rPr lang="es">
                <a:solidFill>
                  <a:schemeClr val="dk1"/>
                </a:solidFill>
                <a:highlight>
                  <a:schemeClr val="lt1"/>
                </a:highlight>
              </a:rPr>
              <a:t>Esto último por cuanto la “clase de historia” no revela, o no debiera revelar, a un docente como mera correa de transmisión entre contenidos curriculares y logro de aprendizajes; necesariamente hay un rol de resignificación personal y profesional de la enseñanza de la historia. Esto remite, en última instancia, a una dimensión ética de este ejercicio en la asignatura (Jiménez, Bravo y Osandón ) </a:t>
            </a:r>
            <a:endParaRPr>
              <a:solidFill>
                <a:schemeClr val="dk1"/>
              </a:solidFill>
              <a:highlight>
                <a:schemeClr val="lt1"/>
              </a:highlight>
            </a:endParaRPr>
          </a:p>
          <a:p>
            <a:pPr indent="0" lvl="0" marL="0" rtl="0" algn="l">
              <a:spcBef>
                <a:spcPts val="1200"/>
              </a:spcBef>
              <a:spcAft>
                <a:spcPts val="1200"/>
              </a:spcAft>
              <a:buNone/>
            </a:pPr>
            <a:r>
              <a:t/>
            </a:r>
            <a:endParaRPr/>
          </a:p>
        </p:txBody>
      </p:sp>
      <p:sp>
        <p:nvSpPr>
          <p:cNvPr id="94" name="Google Shape;94;p19"/>
          <p:cNvSpPr txBox="1"/>
          <p:nvPr/>
        </p:nvSpPr>
        <p:spPr>
          <a:xfrm>
            <a:off x="311700" y="1586525"/>
            <a:ext cx="3320700" cy="2001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s" sz="1600">
                <a:solidFill>
                  <a:schemeClr val="dk1"/>
                </a:solidFill>
              </a:rPr>
              <a:t>Entonces e</a:t>
            </a:r>
            <a:r>
              <a:rPr lang="es" sz="1600">
                <a:solidFill>
                  <a:schemeClr val="dk1"/>
                </a:solidFill>
              </a:rPr>
              <a:t>n un contexto culturalmente diverso…</a:t>
            </a:r>
            <a:endParaRPr sz="1600">
              <a:solidFill>
                <a:schemeClr val="dk1"/>
              </a:solidFill>
            </a:endParaRPr>
          </a:p>
          <a:p>
            <a:pPr indent="0" lvl="0" marL="0" rtl="0" algn="l">
              <a:lnSpc>
                <a:spcPct val="115000"/>
              </a:lnSpc>
              <a:spcBef>
                <a:spcPts val="1200"/>
              </a:spcBef>
              <a:spcAft>
                <a:spcPts val="1200"/>
              </a:spcAft>
              <a:buNone/>
            </a:pPr>
            <a:r>
              <a:rPr lang="es" sz="1600">
                <a:solidFill>
                  <a:schemeClr val="dk1"/>
                </a:solidFill>
              </a:rPr>
              <a:t>“</a:t>
            </a:r>
            <a:r>
              <a:rPr i="1" lang="es" sz="1600">
                <a:solidFill>
                  <a:schemeClr val="dk1"/>
                </a:solidFill>
              </a:rPr>
              <a:t>qué cambio se estudia y por qué y para qué se lo estudia”</a:t>
            </a:r>
            <a:r>
              <a:rPr lang="es" sz="1600">
                <a:solidFill>
                  <a:schemeClr val="dk1"/>
                </a:solidFill>
              </a:rPr>
              <a:t> (Carretero, Rosa, González, 2005, p.19)</a:t>
            </a:r>
            <a:endParaRPr sz="1200">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Sobre geograf</a:t>
            </a:r>
            <a:r>
              <a:rPr b="1" lang="es">
                <a:solidFill>
                  <a:srgbClr val="E76A28"/>
                </a:solidFill>
              </a:rPr>
              <a:t>ía… </a:t>
            </a:r>
            <a:endParaRPr b="1">
              <a:solidFill>
                <a:srgbClr val="E76A28"/>
              </a:solidFill>
            </a:endParaRPr>
          </a:p>
        </p:txBody>
      </p:sp>
      <p:sp>
        <p:nvSpPr>
          <p:cNvPr id="100" name="Google Shape;100;p20"/>
          <p:cNvSpPr txBox="1"/>
          <p:nvPr>
            <p:ph idx="1" type="body"/>
          </p:nvPr>
        </p:nvSpPr>
        <p:spPr>
          <a:xfrm>
            <a:off x="311700" y="1114300"/>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s">
                <a:solidFill>
                  <a:schemeClr val="dk1"/>
                </a:solidFill>
              </a:rPr>
              <a:t>La decisión fue la respuesta política de no querer otorgar a esa ciudadanía capacidad de lectura- y por medio de ella- capacidad de acción. Un cierto estado de “alfabetización” para mirar el mundo producido en interacción, profundamente desigual, expresado a través de territorios y lugares, podría ser un peligro para el orden establecido. (p.5)</a:t>
            </a:r>
            <a:endParaRPr>
              <a:solidFill>
                <a:schemeClr val="dk1"/>
              </a:solidFill>
            </a:endParaRPr>
          </a:p>
          <a:p>
            <a:pPr indent="0" lvl="0" marL="0" rtl="0" algn="l">
              <a:spcBef>
                <a:spcPts val="1200"/>
              </a:spcBef>
              <a:spcAft>
                <a:spcPts val="1200"/>
              </a:spcAft>
              <a:buNone/>
            </a:pPr>
            <a:r>
              <a:t/>
            </a:r>
            <a:endParaRPr/>
          </a:p>
        </p:txBody>
      </p:sp>
      <p:sp>
        <p:nvSpPr>
          <p:cNvPr id="101" name="Google Shape;101;p20"/>
          <p:cNvSpPr txBox="1"/>
          <p:nvPr/>
        </p:nvSpPr>
        <p:spPr>
          <a:xfrm>
            <a:off x="485875" y="3285450"/>
            <a:ext cx="8346300" cy="147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sz="1800"/>
              <a:t>La Geografía se consolidó como un saber formal fundamental muy tempranamente asociado a la aparición del currículo escolar y íntimamente vinculado al proyecto de cohesión identitaria llevada a cabo por medio de la educación sistemática y regular implementada por los nacientes estados. (p. 9)</a:t>
            </a:r>
            <a:endParaRPr sz="1800"/>
          </a:p>
          <a:p>
            <a:pPr indent="0" lvl="0" marL="0" rtl="0" algn="l">
              <a:spcBef>
                <a:spcPts val="0"/>
              </a:spcBef>
              <a:spcAft>
                <a:spcPts val="0"/>
              </a:spcAft>
              <a:buNone/>
            </a:pPr>
            <a:r>
              <a:t/>
            </a:r>
            <a:endParaRPr sz="18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Énfasis en la asignatura en las Bases curriculares</a:t>
            </a:r>
            <a:endParaRPr b="1">
              <a:solidFill>
                <a:srgbClr val="E76A28"/>
              </a:solidFill>
            </a:endParaRPr>
          </a:p>
        </p:txBody>
      </p:sp>
      <p:sp>
        <p:nvSpPr>
          <p:cNvPr id="107" name="Google Shape;107;p21"/>
          <p:cNvSpPr txBox="1"/>
          <p:nvPr>
            <p:ph idx="1" type="body"/>
          </p:nvPr>
        </p:nvSpPr>
        <p:spPr>
          <a:xfrm>
            <a:off x="311700" y="1152475"/>
            <a:ext cx="8520600" cy="3730800"/>
          </a:xfrm>
          <a:prstGeom prst="rect">
            <a:avLst/>
          </a:prstGeom>
        </p:spPr>
        <p:txBody>
          <a:bodyPr anchorCtr="0" anchor="t" bIns="91425" lIns="91425" spcFirstLastPara="1" rIns="91425" wrap="square" tIns="91425">
            <a:normAutofit fontScale="25000" lnSpcReduction="20000"/>
          </a:bodyPr>
          <a:lstStyle/>
          <a:p>
            <a:pPr indent="0" lvl="0" marL="0" rtl="0" algn="l">
              <a:spcBef>
                <a:spcPts val="0"/>
              </a:spcBef>
              <a:spcAft>
                <a:spcPts val="0"/>
              </a:spcAft>
              <a:buNone/>
            </a:pPr>
            <a:r>
              <a:rPr lang="es" sz="7200">
                <a:solidFill>
                  <a:schemeClr val="dk1"/>
                </a:solidFill>
              </a:rPr>
              <a:t>Perspectiva Multidisciplinar </a:t>
            </a:r>
            <a:endParaRPr sz="7200">
              <a:solidFill>
                <a:schemeClr val="dk1"/>
              </a:solidFill>
            </a:endParaRPr>
          </a:p>
          <a:p>
            <a:pPr indent="0" lvl="0" marL="0" rtl="0" algn="l">
              <a:spcBef>
                <a:spcPts val="1200"/>
              </a:spcBef>
              <a:spcAft>
                <a:spcPts val="0"/>
              </a:spcAft>
              <a:buNone/>
            </a:pPr>
            <a:r>
              <a:rPr lang="es" sz="7200">
                <a:solidFill>
                  <a:schemeClr val="dk1"/>
                </a:solidFill>
              </a:rPr>
              <a:t>Desarrollar a pensar históricamente </a:t>
            </a:r>
            <a:endParaRPr sz="7200">
              <a:solidFill>
                <a:schemeClr val="dk1"/>
              </a:solidFill>
            </a:endParaRPr>
          </a:p>
          <a:p>
            <a:pPr indent="0" lvl="0" marL="0" rtl="0" algn="l">
              <a:spcBef>
                <a:spcPts val="1200"/>
              </a:spcBef>
              <a:spcAft>
                <a:spcPts val="0"/>
              </a:spcAft>
              <a:buNone/>
            </a:pPr>
            <a:r>
              <a:rPr lang="es" sz="7200">
                <a:solidFill>
                  <a:schemeClr val="dk1"/>
                </a:solidFill>
              </a:rPr>
              <a:t>Desarrollo del pensamiento geográfico</a:t>
            </a:r>
            <a:endParaRPr sz="7200">
              <a:solidFill>
                <a:schemeClr val="dk1"/>
              </a:solidFill>
            </a:endParaRPr>
          </a:p>
          <a:p>
            <a:pPr indent="0" lvl="0" marL="0" rtl="0" algn="l">
              <a:spcBef>
                <a:spcPts val="1200"/>
              </a:spcBef>
              <a:spcAft>
                <a:spcPts val="0"/>
              </a:spcAft>
              <a:buNone/>
            </a:pPr>
            <a:r>
              <a:rPr lang="es" sz="7200">
                <a:solidFill>
                  <a:schemeClr val="dk1"/>
                </a:solidFill>
              </a:rPr>
              <a:t>Desarrollo de </a:t>
            </a:r>
            <a:r>
              <a:rPr b="1" lang="es" sz="7200" u="sng">
                <a:solidFill>
                  <a:schemeClr val="dk1"/>
                </a:solidFill>
              </a:rPr>
              <a:t>competencias ciudadanas </a:t>
            </a:r>
            <a:r>
              <a:rPr lang="es" sz="7200">
                <a:solidFill>
                  <a:schemeClr val="dk1"/>
                </a:solidFill>
              </a:rPr>
              <a:t>y respeto por los derechos humanos. </a:t>
            </a:r>
            <a:endParaRPr sz="7200">
              <a:solidFill>
                <a:schemeClr val="dk1"/>
              </a:solidFill>
            </a:endParaRPr>
          </a:p>
          <a:p>
            <a:pPr indent="0" lvl="0" marL="0" rtl="0" algn="l">
              <a:spcBef>
                <a:spcPts val="1200"/>
              </a:spcBef>
              <a:spcAft>
                <a:spcPts val="0"/>
              </a:spcAft>
              <a:buNone/>
            </a:pPr>
            <a:r>
              <a:rPr lang="es" sz="7200">
                <a:solidFill>
                  <a:schemeClr val="dk1"/>
                </a:solidFill>
              </a:rPr>
              <a:t>El carácter interpretativo de las Ciencias Sociales </a:t>
            </a:r>
            <a:endParaRPr sz="7200">
              <a:solidFill>
                <a:schemeClr val="dk1"/>
              </a:solidFill>
            </a:endParaRPr>
          </a:p>
          <a:p>
            <a:pPr indent="0" lvl="0" marL="0" rtl="0" algn="l">
              <a:spcBef>
                <a:spcPts val="1200"/>
              </a:spcBef>
              <a:spcAft>
                <a:spcPts val="0"/>
              </a:spcAft>
              <a:buNone/>
            </a:pPr>
            <a:r>
              <a:rPr lang="es" sz="7200">
                <a:solidFill>
                  <a:schemeClr val="dk1"/>
                </a:solidFill>
              </a:rPr>
              <a:t>La historia de Chile y del mundo bajo una mirada dialógica </a:t>
            </a:r>
            <a:endParaRPr sz="7200">
              <a:solidFill>
                <a:schemeClr val="dk1"/>
              </a:solidFill>
            </a:endParaRPr>
          </a:p>
          <a:p>
            <a:pPr indent="0" lvl="0" marL="0" rtl="0" algn="l">
              <a:spcBef>
                <a:spcPts val="1200"/>
              </a:spcBef>
              <a:spcAft>
                <a:spcPts val="0"/>
              </a:spcAft>
              <a:buNone/>
            </a:pPr>
            <a:r>
              <a:rPr lang="es" sz="7200">
                <a:solidFill>
                  <a:schemeClr val="dk1"/>
                </a:solidFill>
              </a:rPr>
              <a:t>Las Ciencias Sociales: perspectiva política y económica</a:t>
            </a:r>
            <a:endParaRPr sz="7200">
              <a:solidFill>
                <a:schemeClr val="dk1"/>
              </a:solidFill>
            </a:endParaRPr>
          </a:p>
          <a:p>
            <a:pPr indent="0" lvl="0" marL="0" rtl="0" algn="l">
              <a:spcBef>
                <a:spcPts val="1200"/>
              </a:spcBef>
              <a:spcAft>
                <a:spcPts val="0"/>
              </a:spcAft>
              <a:buNone/>
            </a:pPr>
            <a:r>
              <a:t/>
            </a:r>
            <a:endParaRPr i="1">
              <a:highlight>
                <a:schemeClr val="lt1"/>
              </a:highlight>
            </a:endParaRPr>
          </a:p>
          <a:p>
            <a:pPr indent="0" lvl="0" marL="0" rtl="0" algn="l">
              <a:spcBef>
                <a:spcPts val="1200"/>
              </a:spcBef>
              <a:spcAft>
                <a:spcPts val="0"/>
              </a:spcAft>
              <a:buNone/>
            </a:pPr>
            <a:r>
              <a:t/>
            </a:r>
            <a:endParaRPr i="1">
              <a:highlight>
                <a:schemeClr val="lt1"/>
              </a:highlight>
            </a:endParaRPr>
          </a:p>
          <a:p>
            <a:pPr indent="0" lvl="0" marL="0" rtl="0" algn="l">
              <a:spcBef>
                <a:spcPts val="1200"/>
              </a:spcBef>
              <a:spcAft>
                <a:spcPts val="0"/>
              </a:spcAft>
              <a:buNone/>
            </a:pPr>
            <a:r>
              <a:t/>
            </a:r>
            <a:endParaRPr i="1">
              <a:highlight>
                <a:schemeClr val="lt1"/>
              </a:highlight>
            </a:endParaRPr>
          </a:p>
          <a:p>
            <a:pPr indent="0" lvl="0" marL="0" rtl="0" algn="l">
              <a:spcBef>
                <a:spcPts val="1200"/>
              </a:spcBef>
              <a:spcAft>
                <a:spcPts val="0"/>
              </a:spcAft>
              <a:buNone/>
            </a:pPr>
            <a:r>
              <a:t/>
            </a:r>
            <a:endParaRPr>
              <a:highlight>
                <a:srgbClr val="FFFF00"/>
              </a:highlight>
            </a:endParaRPr>
          </a:p>
          <a:p>
            <a:pPr indent="0" lvl="0" marL="0" rtl="0" algn="l">
              <a:spcBef>
                <a:spcPts val="1200"/>
              </a:spcBef>
              <a:spcAft>
                <a:spcPts val="12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s">
                <a:solidFill>
                  <a:srgbClr val="E76A28"/>
                </a:solidFill>
              </a:rPr>
              <a:t>Competencias ciudadanas</a:t>
            </a:r>
            <a:endParaRPr/>
          </a:p>
        </p:txBody>
      </p:sp>
      <p:sp>
        <p:nvSpPr>
          <p:cNvPr id="113" name="Google Shape;113;p22"/>
          <p:cNvSpPr txBox="1"/>
          <p:nvPr>
            <p:ph idx="1" type="body"/>
          </p:nvPr>
        </p:nvSpPr>
        <p:spPr>
          <a:xfrm>
            <a:off x="311700" y="1117000"/>
            <a:ext cx="8520600" cy="3416400"/>
          </a:xfrm>
          <a:prstGeom prst="rect">
            <a:avLst/>
          </a:prstGeom>
        </p:spPr>
        <p:txBody>
          <a:bodyPr anchorCtr="0" anchor="t" bIns="91425" lIns="91425" spcFirstLastPara="1" rIns="91425" wrap="square" tIns="91425">
            <a:normAutofit/>
          </a:bodyPr>
          <a:lstStyle/>
          <a:p>
            <a:pPr indent="0" lvl="0" marL="0" rtl="0" algn="r">
              <a:spcBef>
                <a:spcPts val="0"/>
              </a:spcBef>
              <a:spcAft>
                <a:spcPts val="1200"/>
              </a:spcAft>
              <a:buNone/>
            </a:pPr>
            <a:r>
              <a:rPr i="1" lang="es">
                <a:solidFill>
                  <a:schemeClr val="dk1"/>
                </a:solidFill>
              </a:rPr>
              <a:t>“Una capacidad de movilizar diversos recursos cognitivos para hacer frente a un tipo de situaciones”. Perrenoud considera que las competencias no son por ellas mismas saberes, procedimientos o actitudes, pero “movilizan, integran, orquestan estos recursos” </a:t>
            </a:r>
            <a:r>
              <a:rPr lang="es">
                <a:solidFill>
                  <a:schemeClr val="dk1"/>
                </a:solidFill>
              </a:rPr>
              <a:t>(Páges, 2012)</a:t>
            </a:r>
            <a:endParaRPr>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