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Open Sa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A4EA78-B1BE-44BA-B43C-BEC5CD952199}">
  <a:tblStyle styleId="{98A4EA78-B1BE-44BA-B43C-BEC5CD9521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9.xml"/><Relationship Id="rId37" Type="http://schemas.openxmlformats.org/officeDocument/2006/relationships/font" Target="fonts/OpenSansLight-bold.fntdata"/><Relationship Id="rId14" Type="http://schemas.openxmlformats.org/officeDocument/2006/relationships/slide" Target="slides/slide8.xml"/><Relationship Id="rId36" Type="http://schemas.openxmlformats.org/officeDocument/2006/relationships/font" Target="fonts/OpenSansLight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ce1bd9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ce1bd9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2bfb1c776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2bfb1c776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bce1bd98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bce1bd98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2bfb1c776_1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2bfb1c776_1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2bfb1c776_1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2bfb1c776_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bce1bd98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bce1bd98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25b28ead0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425b28ead0_0_7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bce1bd98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bce1bd98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bce1bd98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bce1bd98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d9cc781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d9cc781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2bfb1c776_1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42bfb1c776_1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2bfb1c776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2bfb1c776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b38a3558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b38a3558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2bfb1c77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42bfb1c77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bfb1c776_1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bfb1c776_1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2bfb1c77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2bfb1c77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2bfb1c776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2bfb1c776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bfb1c776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bfb1c776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2bfb1c776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2bfb1c776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2bfb1c776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2bfb1c776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2bfb1c776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2bfb1c776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81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Evaluación para el Aprendizaje </a:t>
            </a:r>
            <a:endParaRPr b="1">
              <a:solidFill>
                <a:srgbClr val="E76A28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27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Clase 3: </a:t>
            </a:r>
            <a:r>
              <a:rPr lang="es" sz="1800">
                <a:solidFill>
                  <a:schemeClr val="dk1"/>
                </a:solidFill>
              </a:rPr>
              <a:t>Evaluación de altas consecuencias y su relación con las políticas educativas (SAC)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0" y="152400"/>
            <a:ext cx="2009000" cy="7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3697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>
                <a:solidFill>
                  <a:schemeClr val="dk1"/>
                </a:solidFill>
              </a:rPr>
              <a:t>Adaptado de Dunn (2013)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25" name="Google Shape;125;p22"/>
          <p:cNvGraphicFramePr/>
          <p:nvPr/>
        </p:nvGraphicFramePr>
        <p:xfrm>
          <a:off x="952500" y="115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{98A4EA78-B1BE-44BA-B43C-BEC5CD952199}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“me gusta esta parte, pero ¿has pensado en …?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“¿Qu</a:t>
                      </a:r>
                      <a:r>
                        <a:rPr lang="es"/>
                        <a:t>é te hizo usar esta palabra/ frase/ conector / metáfora y no otra”?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“La mejor parte es cuando…”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“Creo que la pr</a:t>
                      </a:r>
                      <a:r>
                        <a:rPr lang="es"/>
                        <a:t>óxima vez deberías pensar …”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“Creo que has logrado estos dos criterios, pero no estoy seguro acerca del tercero. ¿Qu</a:t>
                      </a:r>
                      <a:r>
                        <a:rPr lang="es"/>
                        <a:t>é piensas?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6544900" y="1068250"/>
            <a:ext cx="23412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600">
                <a:solidFill>
                  <a:schemeClr val="dk1"/>
                </a:solidFill>
              </a:rPr>
              <a:t>¿Cuál es el estándar de desempeño de esta evaluación? </a:t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500"/>
              <a:t>¿justo? ¿Por qué? </a:t>
            </a:r>
            <a:endParaRPr i="1" sz="1500"/>
          </a:p>
        </p:txBody>
      </p:sp>
      <p:sp>
        <p:nvSpPr>
          <p:cNvPr id="131" name="Google Shape;131;p23"/>
          <p:cNvSpPr txBox="1"/>
          <p:nvPr/>
        </p:nvSpPr>
        <p:spPr>
          <a:xfrm>
            <a:off x="823425" y="1336600"/>
            <a:ext cx="4964400" cy="16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400">
                <a:solidFill>
                  <a:schemeClr val="dk1"/>
                </a:solidFill>
              </a:rPr>
              <a:t>¿Cómo se definiría un estándar de aprendizaje? </a:t>
            </a:r>
            <a:endParaRPr i="1" sz="2400">
              <a:solidFill>
                <a:schemeClr val="dk1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423" y="935225"/>
            <a:ext cx="5078699" cy="39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155125" y="131275"/>
            <a:ext cx="891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14624"/>
                </a:solidFill>
              </a:rPr>
              <a:t>Evaluación de altas consecuencias y su relación con las políticas educativas </a:t>
            </a:r>
            <a:endParaRPr b="1" sz="2400">
              <a:solidFill>
                <a:srgbClr val="F1462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Hitos históricos  </a:t>
            </a:r>
            <a:endParaRPr/>
          </a:p>
        </p:txBody>
      </p:sp>
      <p:grpSp>
        <p:nvGrpSpPr>
          <p:cNvPr id="139" name="Google Shape;139;p24"/>
          <p:cNvGrpSpPr/>
          <p:nvPr/>
        </p:nvGrpSpPr>
        <p:grpSpPr>
          <a:xfrm>
            <a:off x="6858000" y="1364787"/>
            <a:ext cx="2286000" cy="3707177"/>
            <a:chOff x="0" y="2295575"/>
            <a:chExt cx="2286000" cy="2847950"/>
          </a:xfrm>
        </p:grpSpPr>
        <p:grpSp>
          <p:nvGrpSpPr>
            <p:cNvPr id="140" name="Google Shape;140;p2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41" name="Google Shape;141;p2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3" name="Google Shape;143;p24"/>
            <p:cNvSpPr txBox="1"/>
            <p:nvPr/>
          </p:nvSpPr>
          <p:spPr>
            <a:xfrm>
              <a:off x="216305" y="2441100"/>
              <a:ext cx="13869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2010 - actualidad </a:t>
              </a:r>
              <a:endParaRPr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24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LGE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Ley de Inclusión 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Convivencia escolar 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24"/>
            <p:cNvSpPr txBox="1"/>
            <p:nvPr/>
          </p:nvSpPr>
          <p:spPr>
            <a:xfrm>
              <a:off x="216300" y="3896950"/>
              <a:ext cx="18534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Consagración de la rendición de cuentas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p24"/>
          <p:cNvGrpSpPr/>
          <p:nvPr/>
        </p:nvGrpSpPr>
        <p:grpSpPr>
          <a:xfrm>
            <a:off x="4572000" y="1364787"/>
            <a:ext cx="2286000" cy="3707177"/>
            <a:chOff x="0" y="2295575"/>
            <a:chExt cx="2286000" cy="2847950"/>
          </a:xfrm>
        </p:grpSpPr>
        <p:grpSp>
          <p:nvGrpSpPr>
            <p:cNvPr id="147" name="Google Shape;147;p2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48" name="Google Shape;148;p2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" name="Google Shape;150;p24"/>
            <p:cNvSpPr txBox="1"/>
            <p:nvPr/>
          </p:nvSpPr>
          <p:spPr>
            <a:xfrm>
              <a:off x="216291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2000- 2009</a:t>
              </a:r>
              <a:endParaRPr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24"/>
            <p:cNvSpPr txBox="1"/>
            <p:nvPr/>
          </p:nvSpPr>
          <p:spPr>
            <a:xfrm>
              <a:off x="132750" y="2894196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Estado supervigilante</a:t>
              </a:r>
              <a:r>
                <a:rPr b="1" lang="e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24"/>
            <p:cNvSpPr txBox="1"/>
            <p:nvPr/>
          </p:nvSpPr>
          <p:spPr>
            <a:xfrm>
              <a:off x="132750" y="3291857"/>
              <a:ext cx="18534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Marco para la Buena Enseñanza (MBE)</a:t>
              </a: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- Estándares Indicativos de desempeño (EID)</a:t>
              </a: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- Escuelas críticas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- Liceos prioritarios 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- Aumenta frecuencia de SIMCE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- Ley Subvención Escolar Preferencial (SEP) , mayor recursos a cambio de cumplimiento de metas e indicadores 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3" name="Google Shape;153;p2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4" name="Google Shape;154;p24"/>
          <p:cNvGrpSpPr/>
          <p:nvPr/>
        </p:nvGrpSpPr>
        <p:grpSpPr>
          <a:xfrm>
            <a:off x="2286000" y="1364725"/>
            <a:ext cx="2286000" cy="3778925"/>
            <a:chOff x="0" y="2295575"/>
            <a:chExt cx="2286000" cy="3778925"/>
          </a:xfrm>
        </p:grpSpPr>
        <p:grpSp>
          <p:nvGrpSpPr>
            <p:cNvPr id="155" name="Google Shape;155;p24"/>
            <p:cNvGrpSpPr/>
            <p:nvPr/>
          </p:nvGrpSpPr>
          <p:grpSpPr>
            <a:xfrm>
              <a:off x="0" y="2295575"/>
              <a:ext cx="2286000" cy="3707100"/>
              <a:chOff x="0" y="2295575"/>
              <a:chExt cx="2286000" cy="3707100"/>
            </a:xfrm>
          </p:grpSpPr>
          <p:sp>
            <p:nvSpPr>
              <p:cNvPr id="156" name="Google Shape;156;p24"/>
              <p:cNvSpPr/>
              <p:nvPr/>
            </p:nvSpPr>
            <p:spPr>
              <a:xfrm>
                <a:off x="0" y="2983475"/>
                <a:ext cx="2286000" cy="3019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1B7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" name="Google Shape;158;p24"/>
            <p:cNvSpPr txBox="1"/>
            <p:nvPr/>
          </p:nvSpPr>
          <p:spPr>
            <a:xfrm>
              <a:off x="216291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000">
                  <a:solidFill>
                    <a:srgbClr val="1B786F"/>
                  </a:solidFill>
                  <a:latin typeface="Roboto"/>
                  <a:ea typeface="Roboto"/>
                  <a:cs typeface="Roboto"/>
                  <a:sym typeface="Roboto"/>
                </a:rPr>
                <a:t>1990 - 2000</a:t>
              </a:r>
              <a:endParaRPr sz="1000">
                <a:solidFill>
                  <a:srgbClr val="1B786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4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Estado Compensatorio 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24"/>
            <p:cNvSpPr txBox="1"/>
            <p:nvPr/>
          </p:nvSpPr>
          <p:spPr>
            <a:xfrm>
              <a:off x="216300" y="3502600"/>
              <a:ext cx="1853400" cy="25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Mantiene la municipalización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Utiliza el SIMCE para focalizar la "compensación"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Aumenta el gasto público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Financiamiento compartido --&gt; Segmentación (% becas)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Baja de Matrícula de establecimientos municipales 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Mejoras del sueldo--&gt; asignaciones </a:t>
              </a:r>
              <a:endParaRPr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" name="Google Shape;161;p2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83E3DA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2" name="Google Shape;162;p24"/>
          <p:cNvGrpSpPr/>
          <p:nvPr/>
        </p:nvGrpSpPr>
        <p:grpSpPr>
          <a:xfrm>
            <a:off x="0" y="1364726"/>
            <a:ext cx="2286000" cy="3707177"/>
            <a:chOff x="0" y="2295575"/>
            <a:chExt cx="2286000" cy="2847950"/>
          </a:xfrm>
        </p:grpSpPr>
        <p:grpSp>
          <p:nvGrpSpPr>
            <p:cNvPr id="163" name="Google Shape;163;p2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64" name="Google Shape;164;p2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1B7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6" name="Google Shape;166;p24"/>
            <p:cNvSpPr txBox="1"/>
            <p:nvPr/>
          </p:nvSpPr>
          <p:spPr>
            <a:xfrm>
              <a:off x="216291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000">
                  <a:solidFill>
                    <a:srgbClr val="1B786F"/>
                  </a:solidFill>
                  <a:latin typeface="Roboto"/>
                  <a:ea typeface="Roboto"/>
                  <a:cs typeface="Roboto"/>
                  <a:sym typeface="Roboto"/>
                </a:rPr>
                <a:t>1980 - 1990</a:t>
              </a:r>
              <a:endParaRPr sz="1000">
                <a:solidFill>
                  <a:srgbClr val="1B786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24"/>
            <p:cNvSpPr txBox="1"/>
            <p:nvPr/>
          </p:nvSpPr>
          <p:spPr>
            <a:xfrm>
              <a:off x="108150" y="2866694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Utopía neoliberal 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4"/>
            <p:cNvSpPr txBox="1"/>
            <p:nvPr/>
          </p:nvSpPr>
          <p:spPr>
            <a:xfrm>
              <a:off x="108150" y="3167572"/>
              <a:ext cx="2069700" cy="16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16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</a:t>
              </a: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Municipalización.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- Financiamiento por alumno, equiparando el sector público con el privado.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- Disminución del gremio docente, pierde la condición de empleado público.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- Sistema de evaluación estandarizado.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" sz="9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- Cercanía de la enseñanza TP al mundo empresarial.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9" name="Google Shape;169;p2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83E3DA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14624"/>
                </a:solidFill>
              </a:rPr>
              <a:t>Consagración: Rendición de cuentas con altas consecuencias </a:t>
            </a:r>
            <a:endParaRPr b="1">
              <a:solidFill>
                <a:srgbClr val="F14624"/>
              </a:solidFill>
            </a:endParaRPr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311700" y="1501675"/>
            <a:ext cx="8520600" cy="30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Desde la política pública </a:t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543900" y="2293875"/>
            <a:ext cx="1986600" cy="522600"/>
          </a:xfrm>
          <a:prstGeom prst="roundRect">
            <a:avLst>
              <a:gd fmla="val 16667" name="adj"/>
            </a:avLst>
          </a:prstGeom>
          <a:solidFill>
            <a:srgbClr val="F146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“calidad y equidad”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417575" y="3675975"/>
            <a:ext cx="1986600" cy="390300"/>
          </a:xfrm>
          <a:prstGeom prst="roundRect">
            <a:avLst>
              <a:gd fmla="val 16667" name="adj"/>
            </a:avLst>
          </a:prstGeom>
          <a:solidFill>
            <a:srgbClr val="F146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“eficacia escolar”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4923875" y="2876075"/>
            <a:ext cx="1986600" cy="652800"/>
          </a:xfrm>
          <a:prstGeom prst="roundRect">
            <a:avLst>
              <a:gd fmla="val 16667" name="adj"/>
            </a:avLst>
          </a:prstGeom>
          <a:solidFill>
            <a:srgbClr val="F146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“responsabilización por resultados””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4501275" y="1566675"/>
            <a:ext cx="1986600" cy="390300"/>
          </a:xfrm>
          <a:prstGeom prst="roundRect">
            <a:avLst>
              <a:gd fmla="val 16667" name="adj"/>
            </a:avLst>
          </a:prstGeom>
          <a:solidFill>
            <a:srgbClr val="F146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“mejora escolar”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985675" y="78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Sistema de rendición de cuentas </a:t>
            </a:r>
            <a:endParaRPr b="1">
              <a:solidFill>
                <a:srgbClr val="E76A28"/>
              </a:solidFill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538" y="1159094"/>
            <a:ext cx="2653175" cy="23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4490113" y="1174200"/>
            <a:ext cx="20220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Estado Supervigilante (desde el 2000) </a:t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50" y="1323431"/>
            <a:ext cx="2653175" cy="183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496625" y="1040525"/>
            <a:ext cx="2400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Estado compensatorio (década 90’)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449325" y="3157050"/>
            <a:ext cx="22938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 SIMCE para focalizar la compensación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SNED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Reforma curricular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JEC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2790500" y="2412125"/>
            <a:ext cx="15252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Crisis educacional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4374925" y="3184050"/>
            <a:ext cx="250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Rendición de cuentas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Marco para la Buena Enseñanza (MBE)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Estándar Indicativo de desempeño (EID)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Aumenta la frecuencia SIMCE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7484675" y="2400300"/>
            <a:ext cx="10170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Giro en el 2006 </a:t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844" y="362394"/>
            <a:ext cx="3111982" cy="22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7401900" y="3559075"/>
            <a:ext cx="152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2011 Sistema de Aseguramiento de la Calidad </a:t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8075875" y="3074275"/>
            <a:ext cx="153600" cy="484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72A1E"/>
          </a:solidFill>
          <a:ln cap="flat" cmpd="sng" w="9525">
            <a:solidFill>
              <a:srgbClr val="A72A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406632" y="1866203"/>
            <a:ext cx="1987963" cy="2057400"/>
          </a:xfrm>
          <a:custGeom>
            <a:rect b="b" l="l" r="r" t="t"/>
            <a:pathLst>
              <a:path extrusionOk="0" h="4114800" w="3975926">
                <a:moveTo>
                  <a:pt x="0" y="0"/>
                </a:moveTo>
                <a:lnTo>
                  <a:pt x="3975925" y="0"/>
                </a:lnTo>
                <a:lnTo>
                  <a:pt x="3975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7"/>
          <p:cNvSpPr/>
          <p:nvPr/>
        </p:nvSpPr>
        <p:spPr>
          <a:xfrm>
            <a:off x="2554137" y="2002367"/>
            <a:ext cx="858059" cy="480513"/>
          </a:xfrm>
          <a:custGeom>
            <a:rect b="b" l="l" r="r" t="t"/>
            <a:pathLst>
              <a:path extrusionOk="0" h="961026" w="1716118">
                <a:moveTo>
                  <a:pt x="0" y="0"/>
                </a:moveTo>
                <a:lnTo>
                  <a:pt x="1716118" y="0"/>
                </a:lnTo>
                <a:lnTo>
                  <a:pt x="1716118" y="961026"/>
                </a:lnTo>
                <a:lnTo>
                  <a:pt x="0" y="961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7"/>
          <p:cNvSpPr/>
          <p:nvPr/>
        </p:nvSpPr>
        <p:spPr>
          <a:xfrm>
            <a:off x="514350" y="140501"/>
            <a:ext cx="2897846" cy="1861865"/>
          </a:xfrm>
          <a:custGeom>
            <a:rect b="b" l="l" r="r" t="t"/>
            <a:pathLst>
              <a:path extrusionOk="0" h="3723731" w="5795691">
                <a:moveTo>
                  <a:pt x="0" y="0"/>
                </a:moveTo>
                <a:lnTo>
                  <a:pt x="5795691" y="0"/>
                </a:lnTo>
                <a:lnTo>
                  <a:pt x="5795691" y="3723732"/>
                </a:lnTo>
                <a:lnTo>
                  <a:pt x="0" y="3723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7"/>
          <p:cNvSpPr txBox="1"/>
          <p:nvPr/>
        </p:nvSpPr>
        <p:spPr>
          <a:xfrm>
            <a:off x="406633" y="4038918"/>
            <a:ext cx="1988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Ministerio de Educación </a:t>
            </a:r>
            <a:endParaRPr sz="700"/>
          </a:p>
        </p:txBody>
      </p:sp>
      <p:sp>
        <p:nvSpPr>
          <p:cNvPr id="204" name="Google Shape;204;p27"/>
          <p:cNvSpPr txBox="1"/>
          <p:nvPr/>
        </p:nvSpPr>
        <p:spPr>
          <a:xfrm>
            <a:off x="665738" y="485775"/>
            <a:ext cx="2595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Ministerio de Educación no tiene la capacidad de cumplir, eficazmente todas las funciones</a:t>
            </a:r>
            <a:endParaRPr sz="700"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1721" y="485775"/>
            <a:ext cx="5427006" cy="4005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Evaluación por estándares de desempeño </a:t>
            </a:r>
            <a:endParaRPr b="1">
              <a:solidFill>
                <a:srgbClr val="E76A28"/>
              </a:solidFill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2164963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28"/>
          <p:cNvGrpSpPr/>
          <p:nvPr/>
        </p:nvGrpSpPr>
        <p:grpSpPr>
          <a:xfrm>
            <a:off x="571536" y="1957150"/>
            <a:ext cx="1755000" cy="1897977"/>
            <a:chOff x="571536" y="1957150"/>
            <a:chExt cx="1755000" cy="1897977"/>
          </a:xfrm>
        </p:grpSpPr>
        <p:sp>
          <p:nvSpPr>
            <p:cNvPr id="213" name="Google Shape;213;p28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1988</a:t>
              </a:r>
              <a:endParaRPr b="1"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Inicia proceso de evaluación SIMCE</a:t>
              </a:r>
              <a:endParaRPr b="1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2699423" y="1957150"/>
            <a:ext cx="1709103" cy="1897977"/>
            <a:chOff x="2699423" y="1957150"/>
            <a:chExt cx="1709103" cy="1897977"/>
          </a:xfrm>
        </p:grpSpPr>
        <p:sp>
          <p:nvSpPr>
            <p:cNvPr id="218" name="Google Shape;218;p28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Unidad de Currículum y Evaluación </a:t>
              </a:r>
              <a:endParaRPr b="1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28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28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1998</a:t>
              </a:r>
              <a:endParaRPr b="1"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4781388" y="1957150"/>
            <a:ext cx="1709120" cy="1897975"/>
            <a:chOff x="4781388" y="1957150"/>
            <a:chExt cx="1709120" cy="1897975"/>
          </a:xfrm>
        </p:grpSpPr>
        <p:sp>
          <p:nvSpPr>
            <p:cNvPr id="223" name="Google Shape;223;p28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4781388" y="3045800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Incorporan los estándares de desempeño (inicial, intermedio, avanzado)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SAC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28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28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2006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" name="Google Shape;227;p28"/>
          <p:cNvGrpSpPr/>
          <p:nvPr/>
        </p:nvGrpSpPr>
        <p:grpSpPr>
          <a:xfrm>
            <a:off x="6863363" y="1957150"/>
            <a:ext cx="1709123" cy="2351802"/>
            <a:chOff x="6863363" y="1957150"/>
            <a:chExt cx="1709123" cy="2351802"/>
          </a:xfrm>
        </p:grpSpPr>
        <p:sp>
          <p:nvSpPr>
            <p:cNvPr id="228" name="Google Shape;228;p28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 txBox="1"/>
            <p:nvPr/>
          </p:nvSpPr>
          <p:spPr>
            <a:xfrm>
              <a:off x="6863363" y="274927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Proceso de cambio 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28"/>
            <p:cNvSpPr txBox="1"/>
            <p:nvPr/>
          </p:nvSpPr>
          <p:spPr>
            <a:xfrm>
              <a:off x="6863386" y="3571552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28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2020…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2" name="Google Shape;232;p28"/>
          <p:cNvSpPr/>
          <p:nvPr/>
        </p:nvSpPr>
        <p:spPr>
          <a:xfrm>
            <a:off x="4337175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6419150" y="2248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3176475" y="1348388"/>
            <a:ext cx="17550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ev. de desempeño → éxito escolar</a:t>
            </a:r>
            <a:endParaRPr sz="1100"/>
          </a:p>
        </p:txBody>
      </p:sp>
      <p:sp>
        <p:nvSpPr>
          <p:cNvPr id="235" name="Google Shape;235;p28"/>
          <p:cNvSpPr txBox="1"/>
          <p:nvPr/>
        </p:nvSpPr>
        <p:spPr>
          <a:xfrm>
            <a:off x="4931475" y="1348400"/>
            <a:ext cx="19629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se proyectaba un uso educativo de los resultados </a:t>
            </a:r>
            <a:endParaRPr sz="1100"/>
          </a:p>
        </p:txBody>
      </p:sp>
      <p:sp>
        <p:nvSpPr>
          <p:cNvPr id="236" name="Google Shape;236;p28"/>
          <p:cNvSpPr txBox="1"/>
          <p:nvPr/>
        </p:nvSpPr>
        <p:spPr>
          <a:xfrm>
            <a:off x="790575" y="3393500"/>
            <a:ext cx="728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/>
              <a:t>A partir de los años setenta se da un cambio significativo en el sistema educativo que repercute directamente en la evaluación. Con el objetivo de “educar para todos”, el cambio llevó a dirigir los esfuerzos socioeconómicos y políticos a metas instrumentales. De una concepción igualitaria, niveladora e integradora, se pasó posteriormente a una concepción competitiva de hoy </a:t>
            </a:r>
            <a:r>
              <a:rPr lang="es"/>
              <a:t>(Álvarez, 2014 p. 42).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359000" y="3668650"/>
            <a:ext cx="85206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i="1" lang="es">
                <a:solidFill>
                  <a:schemeClr val="dk1"/>
                </a:solidFill>
              </a:rPr>
              <a:t>Queda por discutir si estos estándares de aprendizaje deben traducirse o no en mediciones con consecuencias para los alumnos (desde dar a conocer si cada uno de ellos alcanzó un nivel “intermedio” o “avanzado” hasta definir su promoción o incidir en sus calificaciones, por ejemplo) y de ser así a qué edad esto sería oportuno</a:t>
            </a:r>
            <a:r>
              <a:rPr lang="es"/>
              <a:t> (Meckes, 2007,p.253).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0" y="730754"/>
            <a:ext cx="9143999" cy="26300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/>
          <p:nvPr/>
        </p:nvSpPr>
        <p:spPr>
          <a:xfrm rot="5400000">
            <a:off x="2247150" y="3173050"/>
            <a:ext cx="768600" cy="437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21D3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 rot="5400000">
            <a:off x="6540975" y="3117025"/>
            <a:ext cx="768600" cy="437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21D3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206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14624"/>
                </a:solidFill>
              </a:rPr>
              <a:t>Evaluación de Altas consecuencias </a:t>
            </a:r>
            <a:endParaRPr b="1">
              <a:solidFill>
                <a:srgbClr val="F1462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El uso del instrumento a recibido críticas desde el Colegio de profesores, agrupaciones de madres y padres por generar rankings, los movimientos sociales del 2006 y 2011.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Desde el Ministerio: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s">
                <a:solidFill>
                  <a:schemeClr val="dk1"/>
                </a:solidFill>
              </a:rPr>
              <a:t>2003 Comisión SIMCE, preocupación efectos secundarios, poco aprovechamiento pedagógico, recomienda aumentar las asignaturas para evitar el “estrechamiento curricular”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s">
                <a:solidFill>
                  <a:schemeClr val="dk1"/>
                </a:solidFill>
              </a:rPr>
              <a:t>2014 Equipo Tarea, disminuir la cantidad de evaluaciones, prohibir la divulgación de rankings, realizar pruebas voluntarias.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s">
                <a:solidFill>
                  <a:schemeClr val="dk1"/>
                </a:solidFill>
              </a:rPr>
              <a:t>Desde el Congreso, prohibir la publicación de resultados, impedir el cierre de establecimientos, no aplicar en niveles de primer ciclo (4°básico), asegurar que la JEC no se use en “repaso SIMCE” y que la Categoría de Desempeño no supere el 40% del puntaje SIMCE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s">
                <a:solidFill>
                  <a:srgbClr val="E76A28"/>
                </a:solidFill>
              </a:rPr>
              <a:t>Diagnóstico Integral de los Aprendizajes (DIA)</a:t>
            </a:r>
            <a:r>
              <a:rPr b="1" lang="es">
                <a:solidFill>
                  <a:srgbClr val="E76A28"/>
                </a:solidFill>
              </a:rPr>
              <a:t> </a:t>
            </a:r>
            <a:endParaRPr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5" y="1379175"/>
            <a:ext cx="9069749" cy="29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Temas de la clase de hoy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Diversificar agentes de evaluaci</a:t>
            </a:r>
            <a:r>
              <a:rPr lang="es"/>
              <a:t>ón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Evaluación de altas consecuencias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Preguntas sobre el ensayo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Evaluación a gran escala </a:t>
            </a:r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¿C</a:t>
            </a:r>
            <a:r>
              <a:rPr lang="es"/>
              <a:t>ómo utilizar los resultados para reforzar el foco pedagógico? 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07C4A"/>
                </a:solidFill>
              </a:rPr>
              <a:t>Taller </a:t>
            </a:r>
            <a:endParaRPr b="1">
              <a:solidFill>
                <a:srgbClr val="E07C4A"/>
              </a:solidFill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50" y="1081900"/>
            <a:ext cx="3805925" cy="31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3864975" y="376125"/>
            <a:ext cx="5037000" cy="4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Elaboremos una evaluación formativa.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s" sz="1900"/>
              <a:t>Crea una meta o submeta de aprendizaje de Historia y/o geografía. ¿dónde deben llegar los estudiantes? (criterios)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s" sz="1900"/>
              <a:t>¿Qué realizan los estudiantes para lograrlo? (actividad(es))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s" sz="1900"/>
              <a:t>¿Cómo recogen la información para retroalimentar? (instrumento)</a:t>
            </a:r>
            <a:endParaRPr sz="19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s" sz="1900"/>
              <a:t>¿qué prácticas de retroalimentación utiliza?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76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¿Qué elementos revisamos la semana pasada?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¿Aprender o aprender a aprender? </a:t>
            </a:r>
            <a:endParaRPr b="1">
              <a:solidFill>
                <a:srgbClr val="E76A28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532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Unos de los riesgos de EpA es que se presta atención a los procesos (cómo), se pasa por alto </a:t>
            </a:r>
            <a:r>
              <a:rPr i="1" lang="es">
                <a:solidFill>
                  <a:schemeClr val="dk1"/>
                </a:solidFill>
              </a:rPr>
              <a:t>lo que </a:t>
            </a:r>
            <a:r>
              <a:rPr lang="es">
                <a:solidFill>
                  <a:schemeClr val="dk1"/>
                </a:solidFill>
              </a:rPr>
              <a:t>hay que aprender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Riesgo de caer en la Receta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</a:rPr>
              <a:t>Tener claridad ¿qué tipo de conocimiento estamos desarrollando a través de la evaluación?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49" y="3575549"/>
            <a:ext cx="2970075" cy="17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717400" y="1471200"/>
            <a:ext cx="31149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La evaluación [...] es más que sólo un instrumento, ha de constituirse como una práctica reflexiva y una reflexión práctica acerca del discernimiento, del aprendizaje [...] la evaluación debe ser ante todo humanizante y emancipadora, estas características le confieren su valor formativo” (Borjas, 2014)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6026650" y="445025"/>
            <a:ext cx="1742400" cy="83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Problemas socialmente relevantes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s">
                <a:solidFill>
                  <a:srgbClr val="E76A28"/>
                </a:solidFill>
              </a:rPr>
              <a:t>Decisiones pedagógicas </a:t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782175" y="2673200"/>
            <a:ext cx="3007200" cy="63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</a:t>
            </a:r>
            <a:r>
              <a:rPr lang="es"/>
              <a:t>ún intencionalidad </a:t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782175" y="3935450"/>
            <a:ext cx="3007200" cy="63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Según agente evaluativo </a:t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782175" y="1494475"/>
            <a:ext cx="3007200" cy="63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Meta de aprendizaje (problemas </a:t>
            </a:r>
            <a:r>
              <a:rPr lang="es"/>
              <a:t>socialmente</a:t>
            </a:r>
            <a:r>
              <a:rPr lang="es"/>
              <a:t> relevantes)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5370250" y="2342375"/>
            <a:ext cx="3270000" cy="25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La </a:t>
            </a:r>
            <a:r>
              <a:rPr b="1" lang="es" sz="1800">
                <a:solidFill>
                  <a:srgbClr val="000000"/>
                </a:solidFill>
              </a:rPr>
              <a:t>coevaluación</a:t>
            </a:r>
            <a:r>
              <a:rPr lang="es" sz="1800">
                <a:solidFill>
                  <a:srgbClr val="000000"/>
                </a:solidFill>
              </a:rPr>
              <a:t> como experiencia formativa, favorece el encuentro con el otro a través de un diálogo abierto. En este sentido, es una oportunidad para el reconocimiento del otro y del “yo” en el otro” (Borjas, 2011)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89175" y="236475"/>
            <a:ext cx="559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E76A28"/>
                </a:solidFill>
              </a:rPr>
              <a:t>Agente evaluativo </a:t>
            </a:r>
            <a:endParaRPr b="1" sz="2800">
              <a:solidFill>
                <a:srgbClr val="E76A28"/>
              </a:solidFill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311475" y="1085075"/>
            <a:ext cx="3712800" cy="46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Heteroevaluación </a:t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381125" y="1861750"/>
            <a:ext cx="3712800" cy="46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Autoevaluación  </a:t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381125" y="2819375"/>
            <a:ext cx="3712800" cy="46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Evaluación</a:t>
            </a:r>
            <a:r>
              <a:rPr lang="es"/>
              <a:t> entre pares 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5107675" y="1085075"/>
            <a:ext cx="3198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Profesor/a </a:t>
            </a:r>
            <a:r>
              <a:rPr lang="es" sz="1600">
                <a:solidFill>
                  <a:schemeClr val="dk1"/>
                </a:solidFill>
              </a:rPr>
              <a:t>evalúa</a:t>
            </a:r>
            <a:r>
              <a:rPr lang="es" sz="1600">
                <a:solidFill>
                  <a:schemeClr val="dk1"/>
                </a:solidFill>
              </a:rPr>
              <a:t> al estudiante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215100" y="1861750"/>
            <a:ext cx="34371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Estudiante se evalúa a sí mismo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215100" y="2819375"/>
            <a:ext cx="30909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Evaluación intra/ inter pares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2410650" y="3675625"/>
            <a:ext cx="6325500" cy="132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“el analizar y juzgar son habilidades cognitivas m</a:t>
            </a:r>
            <a:r>
              <a:rPr lang="es"/>
              <a:t>ás complejas que leer o escuchar, por lo que una clase donde se incorporan estas habilidades usando como insumo los productos propios o el de sus compañeros genera experiencias de aprendizaje más profundo”</a:t>
            </a:r>
            <a:r>
              <a:rPr lang="es" sz="1700"/>
              <a:t> </a:t>
            </a:r>
            <a:r>
              <a:rPr lang="es" sz="1300"/>
              <a:t>(</a:t>
            </a:r>
            <a:r>
              <a:rPr lang="es" sz="1300">
                <a:solidFill>
                  <a:schemeClr val="dk1"/>
                </a:solidFill>
              </a:rPr>
              <a:t>Förster, C. 2017).</a:t>
            </a:r>
            <a:endParaRPr sz="1300"/>
          </a:p>
        </p:txBody>
      </p:sp>
      <p:cxnSp>
        <p:nvCxnSpPr>
          <p:cNvPr id="98" name="Google Shape;98;p18"/>
          <p:cNvCxnSpPr>
            <a:stCxn id="91" idx="3"/>
            <a:endCxn id="94" idx="1"/>
          </p:cNvCxnSpPr>
          <p:nvPr/>
        </p:nvCxnSpPr>
        <p:spPr>
          <a:xfrm>
            <a:off x="4024275" y="1315625"/>
            <a:ext cx="108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8"/>
          <p:cNvCxnSpPr>
            <a:stCxn id="92" idx="3"/>
            <a:endCxn id="95" idx="1"/>
          </p:cNvCxnSpPr>
          <p:nvPr/>
        </p:nvCxnSpPr>
        <p:spPr>
          <a:xfrm>
            <a:off x="4093925" y="2092300"/>
            <a:ext cx="112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8"/>
          <p:cNvCxnSpPr>
            <a:stCxn id="93" idx="3"/>
            <a:endCxn id="96" idx="1"/>
          </p:cNvCxnSpPr>
          <p:nvPr/>
        </p:nvCxnSpPr>
        <p:spPr>
          <a:xfrm>
            <a:off x="4093925" y="3049925"/>
            <a:ext cx="112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La autoevaluación 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345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Metas y submetas claras.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Entorno </a:t>
            </a:r>
            <a:r>
              <a:rPr lang="es" sz="1600">
                <a:solidFill>
                  <a:schemeClr val="dk1"/>
                </a:solidFill>
              </a:rPr>
              <a:t>seguro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Diseñada para contextos disciplinarios </a:t>
            </a:r>
            <a:r>
              <a:rPr lang="es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153000" y="1085975"/>
            <a:ext cx="4582500" cy="3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Estrategias: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solicitar que relacionen aprendizajes de distintas clases.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parcelen su experiencias de aprendizaje.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¿Comparten sus dudas con compañeros?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Entregarles</a:t>
            </a:r>
            <a:r>
              <a:rPr lang="es" sz="1800">
                <a:solidFill>
                  <a:schemeClr val="dk1"/>
                </a:solidFill>
              </a:rPr>
              <a:t> un modelo a seguir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Utilizar formularios de preguntas al área específica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875" y="92725"/>
            <a:ext cx="54838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E76A28"/>
                </a:solidFill>
              </a:rPr>
              <a:t>La evaluaci</a:t>
            </a:r>
            <a:r>
              <a:rPr b="1" lang="es">
                <a:solidFill>
                  <a:srgbClr val="E76A28"/>
                </a:solidFill>
              </a:rPr>
              <a:t>ón entre pares 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345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Elemento central de la evaluación formativa, que incorpora a los estudiantes en el proceso evaluativo, dándoles responsabilidad colaborativa y no individual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Criterios claros (construcción conjunta)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Modelas juicios de los estudiantes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Clima de confianza y respeto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153000" y="1085975"/>
            <a:ext cx="4582500" cy="3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Estrategias: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Escalera de la retroalimentaci</a:t>
            </a:r>
            <a:r>
              <a:rPr lang="es" sz="1800">
                <a:solidFill>
                  <a:schemeClr val="dk1"/>
                </a:solidFill>
              </a:rPr>
              <a:t>ón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Descripción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Me </a:t>
            </a:r>
            <a:r>
              <a:rPr lang="es" sz="1800">
                <a:solidFill>
                  <a:schemeClr val="dk1"/>
                </a:solidFill>
              </a:rPr>
              <a:t>pregunto</a:t>
            </a:r>
            <a:r>
              <a:rPr lang="e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Valoro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sz="1800">
                <a:solidFill>
                  <a:schemeClr val="dk1"/>
                </a:solidFill>
              </a:rPr>
              <a:t>Sugiero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- “Plenario de amigos”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