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61" r:id="rId4"/>
    <p:sldId id="258" r:id="rId5"/>
    <p:sldId id="260" r:id="rId6"/>
    <p:sldId id="267" r:id="rId7"/>
    <p:sldId id="266" r:id="rId8"/>
    <p:sldId id="259" r:id="rId9"/>
    <p:sldId id="265" r:id="rId1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p:restoredTop sz="94674"/>
  </p:normalViewPr>
  <p:slideViewPr>
    <p:cSldViewPr snapToGrid="0">
      <p:cViewPr varScale="1">
        <p:scale>
          <a:sx n="98" d="100"/>
          <a:sy n="98" d="100"/>
        </p:scale>
        <p:origin x="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BD532-EA22-BC4A-BD37-BFEEF0A13907}" type="datetimeFigureOut">
              <a:rPr lang="es-ES_tradnl" smtClean="0"/>
              <a:t>3/6/25</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33E91-84B8-474B-AB5B-A363B364F33A}" type="slidenum">
              <a:rPr lang="es-ES_tradnl" smtClean="0"/>
              <a:t>‹Nº›</a:t>
            </a:fld>
            <a:endParaRPr lang="es-ES_tradnl"/>
          </a:p>
        </p:txBody>
      </p:sp>
    </p:spTree>
    <p:extLst>
      <p:ext uri="{BB962C8B-B14F-4D97-AF65-F5344CB8AC3E}">
        <p14:creationId xmlns:p14="http://schemas.microsoft.com/office/powerpoint/2010/main" val="396446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CF033E91-84B8-474B-AB5B-A363B364F33A}" type="slidenum">
              <a:rPr lang="es-ES_tradnl" smtClean="0"/>
              <a:t>1</a:t>
            </a:fld>
            <a:endParaRPr lang="es-ES_tradnl"/>
          </a:p>
        </p:txBody>
      </p:sp>
    </p:spTree>
    <p:extLst>
      <p:ext uri="{BB962C8B-B14F-4D97-AF65-F5344CB8AC3E}">
        <p14:creationId xmlns:p14="http://schemas.microsoft.com/office/powerpoint/2010/main" val="365678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8.30-8.45</a:t>
            </a:r>
          </a:p>
        </p:txBody>
      </p:sp>
      <p:sp>
        <p:nvSpPr>
          <p:cNvPr id="4" name="Marcador de número de diapositiva 3"/>
          <p:cNvSpPr>
            <a:spLocks noGrp="1"/>
          </p:cNvSpPr>
          <p:nvPr>
            <p:ph type="sldNum" sz="quarter" idx="5"/>
          </p:nvPr>
        </p:nvSpPr>
        <p:spPr/>
        <p:txBody>
          <a:bodyPr/>
          <a:lstStyle/>
          <a:p>
            <a:fld id="{CF033E91-84B8-474B-AB5B-A363B364F33A}" type="slidenum">
              <a:rPr lang="es-ES_tradnl" smtClean="0"/>
              <a:t>3</a:t>
            </a:fld>
            <a:endParaRPr lang="es-ES_tradnl"/>
          </a:p>
        </p:txBody>
      </p:sp>
    </p:spTree>
    <p:extLst>
      <p:ext uri="{BB962C8B-B14F-4D97-AF65-F5344CB8AC3E}">
        <p14:creationId xmlns:p14="http://schemas.microsoft.com/office/powerpoint/2010/main" val="181731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8.45-9.00</a:t>
            </a:r>
          </a:p>
        </p:txBody>
      </p:sp>
      <p:sp>
        <p:nvSpPr>
          <p:cNvPr id="4" name="Marcador de número de diapositiva 3"/>
          <p:cNvSpPr>
            <a:spLocks noGrp="1"/>
          </p:cNvSpPr>
          <p:nvPr>
            <p:ph type="sldNum" sz="quarter" idx="5"/>
          </p:nvPr>
        </p:nvSpPr>
        <p:spPr/>
        <p:txBody>
          <a:bodyPr/>
          <a:lstStyle/>
          <a:p>
            <a:fld id="{CF033E91-84B8-474B-AB5B-A363B364F33A}" type="slidenum">
              <a:rPr lang="es-ES_tradnl" smtClean="0"/>
              <a:t>4</a:t>
            </a:fld>
            <a:endParaRPr lang="es-ES_tradnl"/>
          </a:p>
        </p:txBody>
      </p:sp>
    </p:spTree>
    <p:extLst>
      <p:ext uri="{BB962C8B-B14F-4D97-AF65-F5344CB8AC3E}">
        <p14:creationId xmlns:p14="http://schemas.microsoft.com/office/powerpoint/2010/main" val="47684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9.00-9.30 trabajo individual + puesta en común </a:t>
            </a:r>
          </a:p>
        </p:txBody>
      </p:sp>
      <p:sp>
        <p:nvSpPr>
          <p:cNvPr id="4" name="Marcador de número de diapositiva 3"/>
          <p:cNvSpPr>
            <a:spLocks noGrp="1"/>
          </p:cNvSpPr>
          <p:nvPr>
            <p:ph type="sldNum" sz="quarter" idx="5"/>
          </p:nvPr>
        </p:nvSpPr>
        <p:spPr/>
        <p:txBody>
          <a:bodyPr/>
          <a:lstStyle/>
          <a:p>
            <a:fld id="{CF033E91-84B8-474B-AB5B-A363B364F33A}" type="slidenum">
              <a:rPr lang="es-ES_tradnl" smtClean="0"/>
              <a:t>5</a:t>
            </a:fld>
            <a:endParaRPr lang="es-ES_tradnl"/>
          </a:p>
        </p:txBody>
      </p:sp>
    </p:spTree>
    <p:extLst>
      <p:ext uri="{BB962C8B-B14F-4D97-AF65-F5344CB8AC3E}">
        <p14:creationId xmlns:p14="http://schemas.microsoft.com/office/powerpoint/2010/main" val="213823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925B8-30AA-3392-8731-4A9B1854CE2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016FBD5-1FA9-CCC7-5627-77AE564991F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D787415-BDD3-1089-0662-DA28CB45DBE7}"/>
              </a:ext>
            </a:extLst>
          </p:cNvPr>
          <p:cNvSpPr>
            <a:spLocks noGrp="1"/>
          </p:cNvSpPr>
          <p:nvPr>
            <p:ph type="body" idx="1"/>
          </p:nvPr>
        </p:nvSpPr>
        <p:spPr/>
        <p:txBody>
          <a:bodyPr/>
          <a:lstStyle/>
          <a:p>
            <a:r>
              <a:rPr lang="es-ES_tradnl" dirty="0"/>
              <a:t>9.00-9.30 trabajo individual + puesta en común </a:t>
            </a:r>
          </a:p>
        </p:txBody>
      </p:sp>
      <p:sp>
        <p:nvSpPr>
          <p:cNvPr id="4" name="Marcador de número de diapositiva 3">
            <a:extLst>
              <a:ext uri="{FF2B5EF4-FFF2-40B4-BE49-F238E27FC236}">
                <a16:creationId xmlns:a16="http://schemas.microsoft.com/office/drawing/2014/main" id="{BC44B8FC-7D58-C8B7-625A-FBE7644FF537}"/>
              </a:ext>
            </a:extLst>
          </p:cNvPr>
          <p:cNvSpPr>
            <a:spLocks noGrp="1"/>
          </p:cNvSpPr>
          <p:nvPr>
            <p:ph type="sldNum" sz="quarter" idx="5"/>
          </p:nvPr>
        </p:nvSpPr>
        <p:spPr/>
        <p:txBody>
          <a:bodyPr/>
          <a:lstStyle/>
          <a:p>
            <a:fld id="{CF033E91-84B8-474B-AB5B-A363B364F33A}" type="slidenum">
              <a:rPr lang="es-ES_tradnl" smtClean="0"/>
              <a:t>6</a:t>
            </a:fld>
            <a:endParaRPr lang="es-ES_tradnl"/>
          </a:p>
        </p:txBody>
      </p:sp>
    </p:spTree>
    <p:extLst>
      <p:ext uri="{BB962C8B-B14F-4D97-AF65-F5344CB8AC3E}">
        <p14:creationId xmlns:p14="http://schemas.microsoft.com/office/powerpoint/2010/main" val="63426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F2C85-5FFD-A369-ED0D-2E05865949F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552C217-78DF-2224-CB0E-EC9E333EE6B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16F0248-8AB6-CB9C-9FCF-E3AC32BB7702}"/>
              </a:ext>
            </a:extLst>
          </p:cNvPr>
          <p:cNvSpPr>
            <a:spLocks noGrp="1"/>
          </p:cNvSpPr>
          <p:nvPr>
            <p:ph type="body" idx="1"/>
          </p:nvPr>
        </p:nvSpPr>
        <p:spPr/>
        <p:txBody>
          <a:bodyPr/>
          <a:lstStyle/>
          <a:p>
            <a:r>
              <a:rPr lang="es-ES_tradnl" dirty="0"/>
              <a:t>9.00-9.30 trabajo individual + puesta en común </a:t>
            </a:r>
          </a:p>
        </p:txBody>
      </p:sp>
      <p:sp>
        <p:nvSpPr>
          <p:cNvPr id="4" name="Marcador de número de diapositiva 3">
            <a:extLst>
              <a:ext uri="{FF2B5EF4-FFF2-40B4-BE49-F238E27FC236}">
                <a16:creationId xmlns:a16="http://schemas.microsoft.com/office/drawing/2014/main" id="{10D8460A-32E6-962F-A6CF-0D61EE902025}"/>
              </a:ext>
            </a:extLst>
          </p:cNvPr>
          <p:cNvSpPr>
            <a:spLocks noGrp="1"/>
          </p:cNvSpPr>
          <p:nvPr>
            <p:ph type="sldNum" sz="quarter" idx="5"/>
          </p:nvPr>
        </p:nvSpPr>
        <p:spPr/>
        <p:txBody>
          <a:bodyPr/>
          <a:lstStyle/>
          <a:p>
            <a:fld id="{CF033E91-84B8-474B-AB5B-A363B364F33A}" type="slidenum">
              <a:rPr lang="es-ES_tradnl" smtClean="0"/>
              <a:t>7</a:t>
            </a:fld>
            <a:endParaRPr lang="es-ES_tradnl"/>
          </a:p>
        </p:txBody>
      </p:sp>
    </p:spTree>
    <p:extLst>
      <p:ext uri="{BB962C8B-B14F-4D97-AF65-F5344CB8AC3E}">
        <p14:creationId xmlns:p14="http://schemas.microsoft.com/office/powerpoint/2010/main" val="241461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9.30-9.40</a:t>
            </a:r>
          </a:p>
        </p:txBody>
      </p:sp>
      <p:sp>
        <p:nvSpPr>
          <p:cNvPr id="4" name="Marcador de número de diapositiva 3"/>
          <p:cNvSpPr>
            <a:spLocks noGrp="1"/>
          </p:cNvSpPr>
          <p:nvPr>
            <p:ph type="sldNum" sz="quarter" idx="5"/>
          </p:nvPr>
        </p:nvSpPr>
        <p:spPr/>
        <p:txBody>
          <a:bodyPr/>
          <a:lstStyle/>
          <a:p>
            <a:fld id="{CF033E91-84B8-474B-AB5B-A363B364F33A}" type="slidenum">
              <a:rPr lang="es-ES_tradnl" smtClean="0"/>
              <a:t>8</a:t>
            </a:fld>
            <a:endParaRPr lang="es-ES_tradnl"/>
          </a:p>
        </p:txBody>
      </p:sp>
    </p:spTree>
    <p:extLst>
      <p:ext uri="{BB962C8B-B14F-4D97-AF65-F5344CB8AC3E}">
        <p14:creationId xmlns:p14="http://schemas.microsoft.com/office/powerpoint/2010/main" val="342337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a:t>9.40-9.50</a:t>
            </a:r>
          </a:p>
        </p:txBody>
      </p:sp>
      <p:sp>
        <p:nvSpPr>
          <p:cNvPr id="4" name="Marcador de número de diapositiva 3"/>
          <p:cNvSpPr>
            <a:spLocks noGrp="1"/>
          </p:cNvSpPr>
          <p:nvPr>
            <p:ph type="sldNum" sz="quarter" idx="5"/>
          </p:nvPr>
        </p:nvSpPr>
        <p:spPr/>
        <p:txBody>
          <a:bodyPr/>
          <a:lstStyle/>
          <a:p>
            <a:fld id="{CF033E91-84B8-474B-AB5B-A363B364F33A}" type="slidenum">
              <a:rPr lang="es-ES_tradnl" smtClean="0"/>
              <a:t>9</a:t>
            </a:fld>
            <a:endParaRPr lang="es-ES_tradnl"/>
          </a:p>
        </p:txBody>
      </p:sp>
    </p:spTree>
    <p:extLst>
      <p:ext uri="{BB962C8B-B14F-4D97-AF65-F5344CB8AC3E}">
        <p14:creationId xmlns:p14="http://schemas.microsoft.com/office/powerpoint/2010/main" val="345406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6/3/25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156007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6/3/25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111831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6/3/25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‹Nº›</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30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6/3/25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208997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6/3/25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‹Nº›</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67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6/3/25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195220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6/3/25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116314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6/3/25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38476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6/3/25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146565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6/3/25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42438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6/3/25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175087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6/3/25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‹Nº›</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1037965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E2F724-2FB3-4D1D-A730-739B8654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1254DC9-5E2A-CB24-D98B-5E8D67E92A75}"/>
              </a:ext>
            </a:extLst>
          </p:cNvPr>
          <p:cNvPicPr>
            <a:picLocks noChangeAspect="1"/>
          </p:cNvPicPr>
          <p:nvPr/>
        </p:nvPicPr>
        <p:blipFill>
          <a:blip r:embed="rId3">
            <a:alphaModFix amt="40000"/>
          </a:blip>
          <a:srcRect t="14179" b="1866"/>
          <a:stretch>
            <a:fillRect/>
          </a:stretch>
        </p:blipFill>
        <p:spPr>
          <a:xfrm>
            <a:off x="-1" y="-3"/>
            <a:ext cx="12192001" cy="6858001"/>
          </a:xfrm>
          <a:prstGeom prst="rect">
            <a:avLst/>
          </a:prstGeom>
        </p:spPr>
      </p:pic>
      <p:sp>
        <p:nvSpPr>
          <p:cNvPr id="2" name="Título 1">
            <a:extLst>
              <a:ext uri="{FF2B5EF4-FFF2-40B4-BE49-F238E27FC236}">
                <a16:creationId xmlns:a16="http://schemas.microsoft.com/office/drawing/2014/main" id="{3770035F-F976-707C-8165-DC24F2069ABC}"/>
              </a:ext>
            </a:extLst>
          </p:cNvPr>
          <p:cNvSpPr>
            <a:spLocks noGrp="1"/>
          </p:cNvSpPr>
          <p:nvPr>
            <p:ph type="ctrTitle"/>
          </p:nvPr>
        </p:nvSpPr>
        <p:spPr>
          <a:xfrm>
            <a:off x="517870" y="1278853"/>
            <a:ext cx="4106381" cy="3290107"/>
          </a:xfrm>
        </p:spPr>
        <p:txBody>
          <a:bodyPr anchor="t">
            <a:noAutofit/>
          </a:bodyPr>
          <a:lstStyle/>
          <a:p>
            <a:r>
              <a:rPr lang="es-ES_tradnl" sz="4800">
                <a:solidFill>
                  <a:srgbClr val="FFFFFF"/>
                </a:solidFill>
              </a:rPr>
              <a:t>¿Qué ideas sobre la escritura que promueven el aprendizaje</a:t>
            </a:r>
            <a:endParaRPr lang="es-ES_tradnl" sz="4800" dirty="0">
              <a:solidFill>
                <a:srgbClr val="FFFFFF"/>
              </a:solidFill>
            </a:endParaRPr>
          </a:p>
        </p:txBody>
      </p:sp>
      <p:sp>
        <p:nvSpPr>
          <p:cNvPr id="3" name="Subtítulo 2">
            <a:extLst>
              <a:ext uri="{FF2B5EF4-FFF2-40B4-BE49-F238E27FC236}">
                <a16:creationId xmlns:a16="http://schemas.microsoft.com/office/drawing/2014/main" id="{C5CC37CB-1463-7C57-F34B-D937C09947FC}"/>
              </a:ext>
            </a:extLst>
          </p:cNvPr>
          <p:cNvSpPr>
            <a:spLocks noGrp="1"/>
          </p:cNvSpPr>
          <p:nvPr>
            <p:ph type="subTitle" idx="1"/>
          </p:nvPr>
        </p:nvSpPr>
        <p:spPr>
          <a:xfrm>
            <a:off x="6919726" y="3983159"/>
            <a:ext cx="5040785" cy="1724029"/>
          </a:xfrm>
        </p:spPr>
        <p:txBody>
          <a:bodyPr anchor="t">
            <a:normAutofit/>
          </a:bodyPr>
          <a:lstStyle/>
          <a:p>
            <a:pPr algn="r"/>
            <a:r>
              <a:rPr lang="es-ES_tradnl" sz="2400"/>
              <a:t>Soledad Montes</a:t>
            </a:r>
          </a:p>
          <a:p>
            <a:pPr algn="r"/>
            <a:r>
              <a:rPr lang="es-ES_tradnl" sz="2400"/>
              <a:t>Universidad Alberto hurtado</a:t>
            </a:r>
          </a:p>
          <a:p>
            <a:pPr algn="r"/>
            <a:r>
              <a:rPr lang="es-ES_tradnl" sz="2400"/>
              <a:t>Teoría de la producción textual 2025</a:t>
            </a:r>
          </a:p>
          <a:p>
            <a:pPr algn="r"/>
            <a:endParaRPr lang="es-ES_tradnl" sz="2400"/>
          </a:p>
          <a:p>
            <a:pPr algn="r"/>
            <a:endParaRPr lang="es-ES_tradnl" sz="2400" dirty="0">
              <a:solidFill>
                <a:srgbClr val="FFFFFF"/>
              </a:solidFill>
            </a:endParaRP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DCD0E939-CFE2-9C68-1706-688F322F230C}"/>
              </a:ext>
            </a:extLst>
          </p:cNvPr>
          <p:cNvSpPr txBox="1"/>
          <p:nvPr/>
        </p:nvSpPr>
        <p:spPr>
          <a:xfrm>
            <a:off x="5748397" y="5965962"/>
            <a:ext cx="6212114" cy="261610"/>
          </a:xfrm>
          <a:prstGeom prst="rect">
            <a:avLst/>
          </a:prstGeom>
          <a:noFill/>
        </p:spPr>
        <p:txBody>
          <a:bodyPr wrap="square">
            <a:spAutoFit/>
          </a:bodyPr>
          <a:lstStyle/>
          <a:p>
            <a:pPr algn="r"/>
            <a:endParaRPr lang="es-ES_tradnl" sz="1100" dirty="0"/>
          </a:p>
        </p:txBody>
      </p:sp>
    </p:spTree>
    <p:extLst>
      <p:ext uri="{BB962C8B-B14F-4D97-AF65-F5344CB8AC3E}">
        <p14:creationId xmlns:p14="http://schemas.microsoft.com/office/powerpoint/2010/main" val="17910938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D649E6-AEF8-A8F1-D334-08B235107C57}"/>
              </a:ext>
            </a:extLst>
          </p:cNvPr>
          <p:cNvSpPr>
            <a:spLocks noGrp="1"/>
          </p:cNvSpPr>
          <p:nvPr>
            <p:ph type="title"/>
          </p:nvPr>
        </p:nvSpPr>
        <p:spPr/>
        <p:txBody>
          <a:bodyPr/>
          <a:lstStyle/>
          <a:p>
            <a:r>
              <a:rPr lang="es-ES_tradnl" dirty="0"/>
              <a:t>¿Qué son las concepciones sobre la lectura y la escritura? </a:t>
            </a:r>
          </a:p>
        </p:txBody>
      </p:sp>
      <p:sp>
        <p:nvSpPr>
          <p:cNvPr id="3" name="Marcador de contenido 2">
            <a:extLst>
              <a:ext uri="{FF2B5EF4-FFF2-40B4-BE49-F238E27FC236}">
                <a16:creationId xmlns:a16="http://schemas.microsoft.com/office/drawing/2014/main" id="{6909D41A-62BE-E360-1B66-F6F21C3914DA}"/>
              </a:ext>
            </a:extLst>
          </p:cNvPr>
          <p:cNvSpPr>
            <a:spLocks noGrp="1"/>
          </p:cNvSpPr>
          <p:nvPr>
            <p:ph idx="1"/>
          </p:nvPr>
        </p:nvSpPr>
        <p:spPr>
          <a:xfrm>
            <a:off x="2177143" y="2955980"/>
            <a:ext cx="9499745" cy="3767328"/>
          </a:xfrm>
        </p:spPr>
        <p:txBody>
          <a:bodyPr/>
          <a:lstStyle/>
          <a:p>
            <a:r>
              <a:rPr lang="es-CL" dirty="0"/>
              <a:t>Conjunto de principios o supuestos que tienen las personas sobre lo que significa leer y escribir.</a:t>
            </a:r>
          </a:p>
          <a:p>
            <a:r>
              <a:rPr lang="es-CL" dirty="0"/>
              <a:t>Lo que creemos sobre la escritura impacta nuestra práctica y por eso se ha observado que ciertas concepciones de escritura se asocian a una mayor calidad en la escritura (</a:t>
            </a:r>
            <a:r>
              <a:rPr lang="es-CL" dirty="0" err="1"/>
              <a:t>García</a:t>
            </a:r>
            <a:r>
              <a:rPr lang="es-CL" dirty="0"/>
              <a:t> y Fidalgo, 2004; White &amp; </a:t>
            </a:r>
            <a:r>
              <a:rPr lang="es-CL" dirty="0" err="1"/>
              <a:t>Brunning</a:t>
            </a:r>
            <a:r>
              <a:rPr lang="es-CL" dirty="0"/>
              <a:t>, 2005). </a:t>
            </a:r>
          </a:p>
          <a:p>
            <a:r>
              <a:rPr lang="es-CL" dirty="0"/>
              <a:t>En la literatura se identifican diferentes tipos de concepciones/creencias/teorías implícitas: transmisivas y transaccionales (White &amp; </a:t>
            </a:r>
            <a:r>
              <a:rPr lang="es-CL" dirty="0" err="1"/>
              <a:t>Brunning</a:t>
            </a:r>
            <a:r>
              <a:rPr lang="es-CL" dirty="0"/>
              <a:t>, 2005)/ de </a:t>
            </a:r>
            <a:r>
              <a:rPr lang="es-CL" i="1" dirty="0"/>
              <a:t>espacio abierto </a:t>
            </a:r>
            <a:r>
              <a:rPr lang="es-CL" dirty="0"/>
              <a:t>o</a:t>
            </a:r>
            <a:r>
              <a:rPr lang="es-CL" i="1" dirty="0"/>
              <a:t> espacio cerrado</a:t>
            </a:r>
            <a:r>
              <a:rPr lang="es-CL" dirty="0"/>
              <a:t> (Levin y Wagner, 2006).</a:t>
            </a:r>
          </a:p>
          <a:p>
            <a:endParaRPr lang="es-CL" dirty="0"/>
          </a:p>
          <a:p>
            <a:endParaRPr lang="es-CL" dirty="0"/>
          </a:p>
        </p:txBody>
      </p:sp>
    </p:spTree>
    <p:extLst>
      <p:ext uri="{BB962C8B-B14F-4D97-AF65-F5344CB8AC3E}">
        <p14:creationId xmlns:p14="http://schemas.microsoft.com/office/powerpoint/2010/main" val="3123154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188864"/>
            <a:ext cx="1115625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5043885B-8E18-2FD4-FB50-95FA63DB28B4}"/>
              </a:ext>
            </a:extLst>
          </p:cNvPr>
          <p:cNvPicPr>
            <a:picLocks noChangeAspect="1"/>
          </p:cNvPicPr>
          <p:nvPr/>
        </p:nvPicPr>
        <p:blipFill>
          <a:blip r:embed="rId3"/>
          <a:stretch>
            <a:fillRect/>
          </a:stretch>
        </p:blipFill>
        <p:spPr>
          <a:xfrm>
            <a:off x="397947" y="356246"/>
            <a:ext cx="9210748" cy="5573682"/>
          </a:xfrm>
          <a:prstGeom prst="rect">
            <a:avLst/>
          </a:prstGeom>
        </p:spPr>
      </p:pic>
    </p:spTree>
    <p:extLst>
      <p:ext uri="{BB962C8B-B14F-4D97-AF65-F5344CB8AC3E}">
        <p14:creationId xmlns:p14="http://schemas.microsoft.com/office/powerpoint/2010/main" val="311110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F0CBEB-E01D-9701-D0A4-BCAF9E3FB14C}"/>
              </a:ext>
            </a:extLst>
          </p:cNvPr>
          <p:cNvSpPr>
            <a:spLocks noGrp="1"/>
          </p:cNvSpPr>
          <p:nvPr>
            <p:ph type="title"/>
          </p:nvPr>
        </p:nvSpPr>
        <p:spPr>
          <a:xfrm>
            <a:off x="521208" y="978408"/>
            <a:ext cx="3397649" cy="3303764"/>
          </a:xfrm>
        </p:spPr>
        <p:txBody>
          <a:bodyPr vert="horz" lIns="91440" tIns="45720" rIns="91440" bIns="45720" rtlCol="0" anchor="t">
            <a:normAutofit/>
          </a:bodyPr>
          <a:lstStyle/>
          <a:p>
            <a:r>
              <a:rPr lang="en-US" sz="3000"/>
              <a:t>Autodiagnóstico</a:t>
            </a:r>
          </a:p>
        </p:txBody>
      </p:sp>
      <p:sp>
        <p:nvSpPr>
          <p:cNvPr id="15" name="Freeform: Shape 14">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Marcador de contenido 3">
            <a:extLst>
              <a:ext uri="{FF2B5EF4-FFF2-40B4-BE49-F238E27FC236}">
                <a16:creationId xmlns:a16="http://schemas.microsoft.com/office/drawing/2014/main" id="{1980DB80-9C2F-E35F-9CE9-A06369D29172}"/>
              </a:ext>
            </a:extLst>
          </p:cNvPr>
          <p:cNvGraphicFramePr>
            <a:graphicFrameLocks noGrp="1"/>
          </p:cNvGraphicFramePr>
          <p:nvPr>
            <p:ph idx="1"/>
            <p:extLst>
              <p:ext uri="{D42A27DB-BD31-4B8C-83A1-F6EECF244321}">
                <p14:modId xmlns:p14="http://schemas.microsoft.com/office/powerpoint/2010/main" val="3985335639"/>
              </p:ext>
            </p:extLst>
          </p:nvPr>
        </p:nvGraphicFramePr>
        <p:xfrm>
          <a:off x="4128983" y="965741"/>
          <a:ext cx="7532278" cy="5703500"/>
        </p:xfrm>
        <a:graphic>
          <a:graphicData uri="http://schemas.openxmlformats.org/drawingml/2006/table">
            <a:tbl>
              <a:tblPr>
                <a:noFill/>
              </a:tblPr>
              <a:tblGrid>
                <a:gridCol w="555336">
                  <a:extLst>
                    <a:ext uri="{9D8B030D-6E8A-4147-A177-3AD203B41FA5}">
                      <a16:colId xmlns:a16="http://schemas.microsoft.com/office/drawing/2014/main" val="2534247459"/>
                    </a:ext>
                  </a:extLst>
                </a:gridCol>
                <a:gridCol w="4090672">
                  <a:extLst>
                    <a:ext uri="{9D8B030D-6E8A-4147-A177-3AD203B41FA5}">
                      <a16:colId xmlns:a16="http://schemas.microsoft.com/office/drawing/2014/main" val="3712531127"/>
                    </a:ext>
                  </a:extLst>
                </a:gridCol>
                <a:gridCol w="481045">
                  <a:extLst>
                    <a:ext uri="{9D8B030D-6E8A-4147-A177-3AD203B41FA5}">
                      <a16:colId xmlns:a16="http://schemas.microsoft.com/office/drawing/2014/main" val="3848849542"/>
                    </a:ext>
                  </a:extLst>
                </a:gridCol>
                <a:gridCol w="481045">
                  <a:extLst>
                    <a:ext uri="{9D8B030D-6E8A-4147-A177-3AD203B41FA5}">
                      <a16:colId xmlns:a16="http://schemas.microsoft.com/office/drawing/2014/main" val="1796660027"/>
                    </a:ext>
                  </a:extLst>
                </a:gridCol>
                <a:gridCol w="481045">
                  <a:extLst>
                    <a:ext uri="{9D8B030D-6E8A-4147-A177-3AD203B41FA5}">
                      <a16:colId xmlns:a16="http://schemas.microsoft.com/office/drawing/2014/main" val="160769347"/>
                    </a:ext>
                  </a:extLst>
                </a:gridCol>
                <a:gridCol w="481045">
                  <a:extLst>
                    <a:ext uri="{9D8B030D-6E8A-4147-A177-3AD203B41FA5}">
                      <a16:colId xmlns:a16="http://schemas.microsoft.com/office/drawing/2014/main" val="870587653"/>
                    </a:ext>
                  </a:extLst>
                </a:gridCol>
                <a:gridCol w="481045">
                  <a:extLst>
                    <a:ext uri="{9D8B030D-6E8A-4147-A177-3AD203B41FA5}">
                      <a16:colId xmlns:a16="http://schemas.microsoft.com/office/drawing/2014/main" val="3302574165"/>
                    </a:ext>
                  </a:extLst>
                </a:gridCol>
                <a:gridCol w="481045">
                  <a:extLst>
                    <a:ext uri="{9D8B030D-6E8A-4147-A177-3AD203B41FA5}">
                      <a16:colId xmlns:a16="http://schemas.microsoft.com/office/drawing/2014/main" val="2399832123"/>
                    </a:ext>
                  </a:extLst>
                </a:gridCol>
              </a:tblGrid>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Termino de escribir un texto cuando se me acaban las ideas, cuando ya no se me ocurre qué más decir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1387414189"/>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Si un texto está correctamente escrito, a todo el mundo le resulta útil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1484313881"/>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Cuando escribo y releo lo que estoy escribiendo las ideas se vuelven más claras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508362406"/>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Suelo tomar notas antes de escribir </a:t>
                      </a:r>
                      <a:endParaRPr lang="es-ES" sz="1100" b="0" i="0">
                        <a:solidFill>
                          <a:schemeClr val="tx1">
                            <a:lumMod val="75000"/>
                            <a:lumOff val="25000"/>
                          </a:schemeClr>
                        </a:solidFill>
                        <a:effectLst/>
                      </a:endParaRPr>
                    </a:p>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1461252031"/>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Una vez que sé qué ideas tengo que contar, me parece que el texto está casi hecho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92161343"/>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Si quisiera escribir mejor, solo tendría que practicar mucho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898324667"/>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7 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Al volver a leer lo que he escrito, lo que más corrijo son palabras y faltas ortográficas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2370670832"/>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8 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Me gusta que alguien más lea mi texto antes de entregarlo para ver si se entiende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4032959522"/>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9 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Ajusto mi escritura según el efecto que quiero lograr en mis lectores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4132259829"/>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10 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Releo y ajusto durante toda la escritura, y hago ajustes importantes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1099299777"/>
                  </a:ext>
                </a:extLst>
              </a:tr>
            </a:tbl>
          </a:graphicData>
        </a:graphic>
      </p:graphicFrame>
      <p:sp>
        <p:nvSpPr>
          <p:cNvPr id="6" name="CuadroTexto 5">
            <a:extLst>
              <a:ext uri="{FF2B5EF4-FFF2-40B4-BE49-F238E27FC236}">
                <a16:creationId xmlns:a16="http://schemas.microsoft.com/office/drawing/2014/main" id="{B252AC3B-0D25-1F02-CCF1-C259EB6AB15E}"/>
              </a:ext>
            </a:extLst>
          </p:cNvPr>
          <p:cNvSpPr txBox="1"/>
          <p:nvPr/>
        </p:nvSpPr>
        <p:spPr>
          <a:xfrm>
            <a:off x="530739" y="1934772"/>
            <a:ext cx="2454213" cy="2031325"/>
          </a:xfrm>
          <a:prstGeom prst="rect">
            <a:avLst/>
          </a:prstGeom>
          <a:noFill/>
        </p:spPr>
        <p:txBody>
          <a:bodyPr wrap="square">
            <a:spAutoFit/>
          </a:bodyPr>
          <a:lstStyle/>
          <a:p>
            <a:r>
              <a:rPr lang="es-ES" sz="1800" b="0" i="0" dirty="0">
                <a:solidFill>
                  <a:srgbClr val="000000"/>
                </a:solidFill>
                <a:effectLst/>
                <a:latin typeface="Calibri Light" panose="020F0302020204030204" pitchFamily="34" charset="0"/>
              </a:rPr>
              <a:t>Marca tu nivel de acuerdo con las siguientes afirmaciones siendo 1 “totalmente en desacuerdo” y 6 “totalmente de acuerdo”.  </a:t>
            </a:r>
            <a:endParaRPr lang="es-ES_tradnl" dirty="0"/>
          </a:p>
        </p:txBody>
      </p:sp>
      <p:sp>
        <p:nvSpPr>
          <p:cNvPr id="7" name="CuadroTexto 6">
            <a:extLst>
              <a:ext uri="{FF2B5EF4-FFF2-40B4-BE49-F238E27FC236}">
                <a16:creationId xmlns:a16="http://schemas.microsoft.com/office/drawing/2014/main" id="{E5F849AD-DFEB-E400-3C40-250140A807BF}"/>
              </a:ext>
            </a:extLst>
          </p:cNvPr>
          <p:cNvSpPr txBox="1"/>
          <p:nvPr/>
        </p:nvSpPr>
        <p:spPr>
          <a:xfrm>
            <a:off x="472399" y="5825204"/>
            <a:ext cx="3397649" cy="769441"/>
          </a:xfrm>
          <a:prstGeom prst="rect">
            <a:avLst/>
          </a:prstGeom>
          <a:noFill/>
        </p:spPr>
        <p:txBody>
          <a:bodyPr wrap="square" rtlCol="0">
            <a:spAutoFit/>
          </a:bodyPr>
          <a:lstStyle/>
          <a:p>
            <a:r>
              <a:rPr kumimoji="0" lang="es-ES_tradnl" sz="1100" b="0" i="0" u="none" strike="noStrike" kern="1200" cap="none" spc="0" normalizeH="0" baseline="0" noProof="0">
                <a:ln>
                  <a:noFill/>
                </a:ln>
                <a:effectLst/>
                <a:uLnTx/>
                <a:uFillTx/>
                <a:latin typeface="Bierstadt"/>
                <a:ea typeface="+mn-ea"/>
                <a:cs typeface="+mn-cs"/>
              </a:rPr>
              <a:t>*Navarro </a:t>
            </a:r>
            <a:r>
              <a:rPr kumimoji="0" lang="es-ES_tradnl" sz="1100" b="0" i="0" u="none" strike="noStrike" kern="1200" cap="none" spc="0" normalizeH="0" baseline="0" noProof="0" dirty="0">
                <a:ln>
                  <a:noFill/>
                </a:ln>
                <a:effectLst/>
                <a:uLnTx/>
                <a:uFillTx/>
                <a:latin typeface="Bierstadt"/>
                <a:ea typeface="+mn-ea"/>
                <a:cs typeface="+mn-cs"/>
              </a:rPr>
              <a:t>(en prensa). ¿Cómo promover ideas sobre la escritura y la lectura que potencien aprendizajes? Materiales para docentes </a:t>
            </a:r>
            <a:r>
              <a:rPr kumimoji="0" lang="es-CL" sz="1100" b="0" i="0" u="none" strike="noStrike" kern="1200" cap="none" spc="0" normalizeH="0" baseline="0" noProof="0" dirty="0">
                <a:ln>
                  <a:noFill/>
                </a:ln>
                <a:effectLst/>
                <a:uLnTx/>
                <a:uFillTx/>
                <a:latin typeface="Bierstadt"/>
                <a:ea typeface="+mn-ea"/>
                <a:cs typeface="+mn-cs"/>
              </a:rPr>
              <a:t>CIAE y de la Universidad de O’Higgins</a:t>
            </a:r>
            <a:endParaRPr lang="es-ES_tradnl" dirty="0"/>
          </a:p>
        </p:txBody>
      </p:sp>
    </p:spTree>
    <p:extLst>
      <p:ext uri="{BB962C8B-B14F-4D97-AF65-F5344CB8AC3E}">
        <p14:creationId xmlns:p14="http://schemas.microsoft.com/office/powerpoint/2010/main" val="334648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4345FE67-287E-761A-3702-341905656D2D}"/>
              </a:ext>
            </a:extLst>
          </p:cNvPr>
          <p:cNvGraphicFramePr>
            <a:graphicFrameLocks noGrp="1"/>
          </p:cNvGraphicFramePr>
          <p:nvPr>
            <p:ph idx="1"/>
            <p:extLst>
              <p:ext uri="{D42A27DB-BD31-4B8C-83A1-F6EECF244321}">
                <p14:modId xmlns:p14="http://schemas.microsoft.com/office/powerpoint/2010/main" val="2812534603"/>
              </p:ext>
            </p:extLst>
          </p:nvPr>
        </p:nvGraphicFramePr>
        <p:xfrm>
          <a:off x="0" y="0"/>
          <a:ext cx="6818812" cy="6857999"/>
        </p:xfrm>
        <a:graphic>
          <a:graphicData uri="http://schemas.openxmlformats.org/drawingml/2006/table">
            <a:tbl>
              <a:tblPr firstRow="1" bandRow="1">
                <a:tableStyleId>{073A0DAA-6AF3-43AB-8588-CEC1D06C72B9}</a:tableStyleId>
              </a:tblPr>
              <a:tblGrid>
                <a:gridCol w="1841863">
                  <a:extLst>
                    <a:ext uri="{9D8B030D-6E8A-4147-A177-3AD203B41FA5}">
                      <a16:colId xmlns:a16="http://schemas.microsoft.com/office/drawing/2014/main" val="2383419834"/>
                    </a:ext>
                  </a:extLst>
                </a:gridCol>
                <a:gridCol w="4976949">
                  <a:extLst>
                    <a:ext uri="{9D8B030D-6E8A-4147-A177-3AD203B41FA5}">
                      <a16:colId xmlns:a16="http://schemas.microsoft.com/office/drawing/2014/main" val="3226509125"/>
                    </a:ext>
                  </a:extLst>
                </a:gridCol>
              </a:tblGrid>
              <a:tr h="386366">
                <a:tc>
                  <a:txBody>
                    <a:bodyPr/>
                    <a:lstStyle/>
                    <a:p>
                      <a:r>
                        <a:rPr lang="es-ES_tradnl" dirty="0"/>
                        <a:t>Criterios</a:t>
                      </a:r>
                    </a:p>
                  </a:txBody>
                  <a:tcPr/>
                </a:tc>
                <a:tc>
                  <a:txBody>
                    <a:bodyPr/>
                    <a:lstStyle/>
                    <a:p>
                      <a:r>
                        <a:rPr lang="es-ES_tradnl" dirty="0"/>
                        <a:t>Concepción epistémica</a:t>
                      </a:r>
                    </a:p>
                  </a:txBody>
                  <a:tcPr/>
                </a:tc>
                <a:extLst>
                  <a:ext uri="{0D108BD9-81ED-4DB2-BD59-A6C34878D82A}">
                    <a16:rowId xmlns:a16="http://schemas.microsoft.com/office/drawing/2014/main" val="556297491"/>
                  </a:ext>
                </a:extLst>
              </a:tr>
              <a:tr h="1835239">
                <a:tc>
                  <a:txBody>
                    <a:bodyPr/>
                    <a:lstStyle/>
                    <a:p>
                      <a:r>
                        <a:rPr lang="es-ES_tradnl" dirty="0"/>
                        <a:t>¿Cómo se relaciona la escritura con el aprendizaje? </a:t>
                      </a:r>
                    </a:p>
                  </a:txBody>
                  <a:tcPr/>
                </a:tc>
                <a:tc>
                  <a:txBody>
                    <a:bodyPr/>
                    <a:lstStyle/>
                    <a:p>
                      <a:r>
                        <a:rPr lang="es-ES_tradnl" dirty="0"/>
                        <a:t>Escribir es una herramienta para aprender. Escribir es un proceso complejo, más que transcripción del pensamiento. Modelo transformar el conocimiento. Alto involucramiento cognitivo y emocional en la escritura.</a:t>
                      </a:r>
                    </a:p>
                  </a:txBody>
                  <a:tcPr/>
                </a:tc>
                <a:extLst>
                  <a:ext uri="{0D108BD9-81ED-4DB2-BD59-A6C34878D82A}">
                    <a16:rowId xmlns:a16="http://schemas.microsoft.com/office/drawing/2014/main" val="116213382"/>
                  </a:ext>
                </a:extLst>
              </a:tr>
              <a:tr h="1255690">
                <a:tc>
                  <a:txBody>
                    <a:bodyPr/>
                    <a:lstStyle/>
                    <a:p>
                      <a:r>
                        <a:rPr lang="es-ES_tradnl" dirty="0"/>
                        <a:t>¿Cómo se ve el proceso de planificación y textualización? </a:t>
                      </a:r>
                    </a:p>
                  </a:txBody>
                  <a:tcPr/>
                </a:tc>
                <a:tc>
                  <a:txBody>
                    <a:bodyPr/>
                    <a:lstStyle/>
                    <a:p>
                      <a:r>
                        <a:rPr lang="es-ES_tradnl" dirty="0"/>
                        <a:t>Hay planificación. Consideración del contexto y de la audiencia. Se evalúan las ideas. </a:t>
                      </a:r>
                    </a:p>
                  </a:txBody>
                  <a:tcPr/>
                </a:tc>
                <a:extLst>
                  <a:ext uri="{0D108BD9-81ED-4DB2-BD59-A6C34878D82A}">
                    <a16:rowId xmlns:a16="http://schemas.microsoft.com/office/drawing/2014/main" val="1079773123"/>
                  </a:ext>
                </a:extLst>
              </a:tr>
              <a:tr h="1545465">
                <a:tc>
                  <a:txBody>
                    <a:bodyPr/>
                    <a:lstStyle/>
                    <a:p>
                      <a:r>
                        <a:rPr lang="es-ES_tradnl" dirty="0"/>
                        <a:t>¿Cómo se ve el proceso de revisión? </a:t>
                      </a:r>
                    </a:p>
                  </a:txBody>
                  <a:tcPr/>
                </a:tc>
                <a:tc>
                  <a:txBody>
                    <a:bodyPr/>
                    <a:lstStyle/>
                    <a:p>
                      <a:r>
                        <a:rPr lang="es-ES_tradnl" dirty="0"/>
                        <a:t>Revisión a lo largo de todo el proceso. Revisión de cuestiones profundas de la escritura (se cumple el propósito, se ajusta al contexto, el argumento es sólido, etc.). Se pueden realizar cambios estructurales durante la revisión. </a:t>
                      </a:r>
                    </a:p>
                  </a:txBody>
                  <a:tcPr/>
                </a:tc>
                <a:extLst>
                  <a:ext uri="{0D108BD9-81ED-4DB2-BD59-A6C34878D82A}">
                    <a16:rowId xmlns:a16="http://schemas.microsoft.com/office/drawing/2014/main" val="3299964913"/>
                  </a:ext>
                </a:extLst>
              </a:tr>
              <a:tr h="1835239">
                <a:tc>
                  <a:txBody>
                    <a:bodyPr/>
                    <a:lstStyle/>
                    <a:p>
                      <a:r>
                        <a:rPr lang="es-ES_tradnl" dirty="0"/>
                        <a:t>Ejemplo de una práctica de enseñanza que promueve esta concepción (ej. dictado)</a:t>
                      </a:r>
                    </a:p>
                  </a:txBody>
                  <a:tcPr/>
                </a:tc>
                <a:tc>
                  <a:txBody>
                    <a:bodyPr/>
                    <a:lstStyle/>
                    <a:p>
                      <a:r>
                        <a:rPr lang="es-ES_tradnl" dirty="0"/>
                        <a:t>Informe. Debate. Cuadernillos pedagógicos. Columna de opinión.</a:t>
                      </a:r>
                    </a:p>
                  </a:txBody>
                  <a:tcPr/>
                </a:tc>
                <a:extLst>
                  <a:ext uri="{0D108BD9-81ED-4DB2-BD59-A6C34878D82A}">
                    <a16:rowId xmlns:a16="http://schemas.microsoft.com/office/drawing/2014/main" val="2533986744"/>
                  </a:ext>
                </a:extLst>
              </a:tr>
            </a:tbl>
          </a:graphicData>
        </a:graphic>
      </p:graphicFrame>
      <p:pic>
        <p:nvPicPr>
          <p:cNvPr id="7" name="Imagen 6">
            <a:extLst>
              <a:ext uri="{FF2B5EF4-FFF2-40B4-BE49-F238E27FC236}">
                <a16:creationId xmlns:a16="http://schemas.microsoft.com/office/drawing/2014/main" id="{14791590-3484-D621-80A1-6DBABE76E427}"/>
              </a:ext>
            </a:extLst>
          </p:cNvPr>
          <p:cNvPicPr>
            <a:picLocks noChangeAspect="1"/>
          </p:cNvPicPr>
          <p:nvPr/>
        </p:nvPicPr>
        <p:blipFill>
          <a:blip r:embed="rId3"/>
          <a:srcRect l="22758"/>
          <a:stretch>
            <a:fillRect/>
          </a:stretch>
        </p:blipFill>
        <p:spPr>
          <a:xfrm>
            <a:off x="6810221" y="0"/>
            <a:ext cx="4426585" cy="3997233"/>
          </a:xfrm>
          <a:prstGeom prst="rect">
            <a:avLst/>
          </a:prstGeom>
        </p:spPr>
      </p:pic>
      <p:pic>
        <p:nvPicPr>
          <p:cNvPr id="9" name="Imagen 8">
            <a:extLst>
              <a:ext uri="{FF2B5EF4-FFF2-40B4-BE49-F238E27FC236}">
                <a16:creationId xmlns:a16="http://schemas.microsoft.com/office/drawing/2014/main" id="{45D87DCC-D94B-457C-79C0-203959F715B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250" b="94346" l="9838" r="91336">
                        <a14:foregroundMark x1="28791" y1="62116" x2="28791" y2="62116"/>
                        <a14:foregroundMark x1="29874" y1="63974" x2="29874" y2="63974"/>
                        <a14:foregroundMark x1="25181" y1="67447" x2="25181" y2="67447"/>
                        <a14:foregroundMark x1="26264" y1="70840" x2="26264" y2="70840"/>
                        <a14:foregroundMark x1="26264" y1="70840" x2="26264" y2="70840"/>
                        <a14:foregroundMark x1="16877" y1="81906" x2="16877" y2="81906"/>
                        <a14:foregroundMark x1="16697" y1="83441" x2="16697" y2="83441"/>
                        <a14:foregroundMark x1="14079" y1="75848" x2="15162" y2="79806"/>
                        <a14:foregroundMark x1="17329" y1="79645" x2="15162" y2="86914"/>
                        <a14:foregroundMark x1="15162" y1="86914" x2="19404" y2="79887"/>
                        <a14:foregroundMark x1="19404" y1="79887" x2="14350" y2="88288"/>
                        <a14:foregroundMark x1="14350" y1="88288" x2="22022" y2="94184"/>
                        <a14:foregroundMark x1="22022" y1="94184" x2="15614" y2="83037"/>
                        <a14:foregroundMark x1="15614" y1="83037" x2="19043" y2="87641"/>
                        <a14:foregroundMark x1="36643" y1="87399" x2="36643" y2="87399"/>
                        <a14:foregroundMark x1="20036" y1="66882" x2="20036" y2="66882"/>
                        <a14:foregroundMark x1="19404" y1="82472" x2="20487" y2="74798"/>
                        <a14:foregroundMark x1="20487" y1="74798" x2="19765" y2="94507"/>
                        <a14:foregroundMark x1="19765" y1="94507" x2="27798" y2="66963"/>
                        <a14:foregroundMark x1="27798" y1="66963" x2="13989" y2="82714"/>
                        <a14:foregroundMark x1="13989" y1="82714" x2="23646" y2="69548"/>
                        <a14:foregroundMark x1="23646" y1="69548" x2="19495" y2="77948"/>
                        <a14:foregroundMark x1="19495" y1="77948" x2="20036" y2="86026"/>
                        <a14:foregroundMark x1="20036" y1="86026" x2="28339" y2="77383"/>
                        <a14:foregroundMark x1="28339" y1="77383" x2="21570" y2="88772"/>
                        <a14:foregroundMark x1="21570" y1="88772" x2="28249" y2="70840"/>
                        <a14:foregroundMark x1="28249" y1="70840" x2="25181" y2="85137"/>
                        <a14:foregroundMark x1="9657" y1="93700" x2="16697" y2="89661"/>
                        <a14:foregroundMark x1="16697" y1="89661" x2="8664" y2="91680"/>
                        <a14:foregroundMark x1="8664" y1="91680" x2="17419" y2="96446"/>
                        <a14:foregroundMark x1="17419" y1="96446" x2="9838" y2="93296"/>
                        <a14:foregroundMark x1="9838" y1="93296" x2="17509" y2="91842"/>
                        <a14:foregroundMark x1="44765" y1="29725" x2="40704" y2="39903"/>
                        <a14:foregroundMark x1="40704" y1="39903" x2="45217" y2="26979"/>
                        <a14:foregroundMark x1="45217" y1="26979" x2="37184" y2="38449"/>
                        <a14:foregroundMark x1="37184" y1="38449" x2="42599" y2="31826"/>
                        <a14:foregroundMark x1="42599" y1="31826" x2="34838" y2="42165"/>
                        <a14:foregroundMark x1="34838" y1="42165" x2="39440" y2="34653"/>
                        <a14:foregroundMark x1="39440" y1="34653" x2="31769" y2="39984"/>
                        <a14:foregroundMark x1="31769" y1="39984" x2="42599" y2="29321"/>
                        <a14:foregroundMark x1="42599" y1="29321" x2="35108" y2="40307"/>
                        <a14:foregroundMark x1="35108" y1="40307" x2="46029" y2="29645"/>
                        <a14:foregroundMark x1="46029" y1="29645" x2="40253" y2="39095"/>
                        <a14:foregroundMark x1="40253" y1="39095" x2="43592" y2="30291"/>
                        <a14:foregroundMark x1="43592" y1="30291" x2="40794" y2="44103"/>
                        <a14:foregroundMark x1="40794" y1="44103" x2="25903" y2="56462"/>
                        <a14:foregroundMark x1="25903" y1="56462" x2="24097" y2="49031"/>
                        <a14:foregroundMark x1="24097" y1="49031" x2="28069" y2="55089"/>
                        <a14:foregroundMark x1="28069" y1="55089" x2="36462" y2="58885"/>
                        <a14:foregroundMark x1="36462" y1="58885" x2="41245" y2="68094"/>
                        <a14:foregroundMark x1="41245" y1="68094" x2="49729" y2="54847"/>
                        <a14:foregroundMark x1="49729" y1="54847" x2="57762" y2="47819"/>
                        <a14:foregroundMark x1="57762" y1="47819" x2="57130" y2="31260"/>
                        <a14:foregroundMark x1="57130" y1="31260" x2="62906" y2="25767"/>
                        <a14:foregroundMark x1="62906" y1="25767" x2="57671" y2="19467"/>
                        <a14:foregroundMark x1="57671" y1="19467" x2="56047" y2="12682"/>
                        <a14:foregroundMark x1="56047" y1="12682" x2="65614" y2="12359"/>
                        <a14:foregroundMark x1="65614" y1="12359" x2="63267" y2="5412"/>
                        <a14:foregroundMark x1="63267" y1="5412" x2="60108" y2="13570"/>
                        <a14:foregroundMark x1="60108" y1="13570" x2="70848" y2="17367"/>
                        <a14:foregroundMark x1="70848" y1="17367" x2="62726" y2="24960"/>
                        <a14:foregroundMark x1="62726" y1="24960" x2="60199" y2="31987"/>
                        <a14:foregroundMark x1="60199" y1="31987" x2="69404" y2="30048"/>
                        <a14:foregroundMark x1="69404" y1="30048" x2="80776" y2="31664"/>
                        <a14:foregroundMark x1="80776" y1="31664" x2="72744" y2="30614"/>
                        <a14:foregroundMark x1="72744" y1="30614" x2="81137" y2="32633"/>
                        <a14:foregroundMark x1="81137" y1="32633" x2="91245" y2="32310"/>
                        <a14:foregroundMark x1="91245" y1="32310" x2="86733" y2="41195"/>
                        <a14:foregroundMark x1="86733" y1="41195" x2="78700" y2="32229"/>
                        <a14:foregroundMark x1="78700" y1="32229" x2="79874" y2="24152"/>
                        <a14:foregroundMark x1="79874" y1="24152" x2="77978" y2="19790"/>
                        <a14:foregroundMark x1="76715" y1="31987" x2="60830" y2="48708"/>
                        <a14:foregroundMark x1="60830" y1="48708" x2="56137" y2="60501"/>
                        <a14:foregroundMark x1="56137" y1="60501" x2="91336" y2="20759"/>
                        <a14:foregroundMark x1="91336" y1="20759" x2="59025" y2="49919"/>
                        <a14:foregroundMark x1="59025" y1="49919" x2="69495" y2="33522"/>
                        <a14:foregroundMark x1="69495" y1="33522" x2="58032" y2="40307"/>
                        <a14:foregroundMark x1="58032" y1="40307" x2="68682" y2="35541"/>
                        <a14:foregroundMark x1="68682" y1="35541" x2="58935" y2="45153"/>
                        <a14:foregroundMark x1="58935" y1="45153" x2="69856" y2="39499"/>
                        <a14:foregroundMark x1="69856" y1="39499" x2="55686" y2="52100"/>
                        <a14:foregroundMark x1="55686" y1="52100" x2="65704" y2="44992"/>
                        <a14:foregroundMark x1="65704" y1="44992" x2="53339" y2="52181"/>
                        <a14:foregroundMark x1="53339" y1="52181" x2="74458" y2="41519"/>
                        <a14:foregroundMark x1="74458" y1="41519" x2="57491" y2="50485"/>
                        <a14:foregroundMark x1="57491" y1="50485" x2="66606" y2="46123"/>
                        <a14:foregroundMark x1="66606" y1="46123" x2="75271" y2="44426"/>
                        <a14:foregroundMark x1="75271" y1="44426" x2="58664" y2="53069"/>
                        <a14:foregroundMark x1="58664" y1="53069" x2="78339" y2="43619"/>
                        <a14:foregroundMark x1="78339" y1="43619" x2="68592" y2="49515"/>
                        <a14:foregroundMark x1="68592" y1="49515" x2="82401" y2="44023"/>
                        <a14:foregroundMark x1="82401" y1="44023" x2="69134" y2="52181"/>
                        <a14:foregroundMark x1="69134" y1="52181" x2="85289" y2="41842"/>
                        <a14:foregroundMark x1="85289" y1="41842" x2="60830" y2="51535"/>
                        <a14:foregroundMark x1="60830" y1="51535" x2="77617" y2="47173"/>
                        <a14:foregroundMark x1="77617" y1="47173" x2="62996" y2="50969"/>
                        <a14:foregroundMark x1="62996" y1="50969" x2="68773" y2="42407"/>
                        <a14:foregroundMark x1="68773" y1="42407" x2="72744" y2="26252"/>
                        <a14:foregroundMark x1="72744" y1="26252" x2="52708" y2="36349"/>
                        <a14:foregroundMark x1="52708" y1="36349" x2="40253" y2="34733"/>
                        <a14:foregroundMark x1="40253" y1="34733" x2="49188" y2="23829"/>
                        <a14:foregroundMark x1="49188" y1="23829" x2="38448" y2="28433"/>
                        <a14:foregroundMark x1="38448" y1="28433" x2="49729" y2="23183"/>
                        <a14:foregroundMark x1="49729" y1="23183" x2="51083" y2="30048"/>
                        <a14:foregroundMark x1="51083" y1="30048" x2="58213" y2="21082"/>
                        <a14:foregroundMark x1="58213" y1="21082" x2="51895" y2="25444"/>
                        <a14:foregroundMark x1="51895" y1="25444" x2="51534" y2="34410"/>
                        <a14:foregroundMark x1="51534" y1="34410" x2="48195" y2="41115"/>
                        <a14:foregroundMark x1="48195" y1="41115" x2="48195" y2="41115"/>
                        <a14:foregroundMark x1="46029" y1="24556" x2="37726" y2="25767"/>
                        <a14:foregroundMark x1="37726" y1="25767" x2="31318" y2="38934"/>
                        <a14:foregroundMark x1="31318" y1="38934" x2="43502" y2="36026"/>
                        <a14:foregroundMark x1="43502" y1="36026" x2="46480" y2="28433"/>
                        <a14:foregroundMark x1="46480" y1="28433" x2="45397" y2="25121"/>
                        <a14:foregroundMark x1="47112" y1="24152" x2="53520" y2="9532"/>
                        <a14:foregroundMark x1="53520" y1="9532" x2="59838" y2="5170"/>
                        <a14:foregroundMark x1="59838" y1="5170" x2="68321" y2="5250"/>
                        <a14:foregroundMark x1="68321" y1="5250" x2="72112" y2="12036"/>
                        <a14:foregroundMark x1="72112" y1="12036" x2="66336" y2="25363"/>
                        <a14:foregroundMark x1="66336" y1="25363" x2="56859" y2="27706"/>
                        <a14:foregroundMark x1="56859" y1="27706" x2="46661" y2="24556"/>
                        <a14:foregroundMark x1="27256" y1="43215" x2="18682" y2="49919"/>
                        <a14:foregroundMark x1="18682" y1="49919" x2="13628" y2="56866"/>
                        <a14:foregroundMark x1="13628" y1="56866" x2="13628" y2="77868"/>
                        <a14:foregroundMark x1="13628" y1="77868" x2="22383" y2="85945"/>
                        <a14:foregroundMark x1="22383" y1="85945" x2="32581" y2="85541"/>
                        <a14:foregroundMark x1="32581" y1="85541" x2="53339" y2="75121"/>
                        <a14:foregroundMark x1="53339" y1="75121" x2="58032" y2="68821"/>
                        <a14:foregroundMark x1="58032" y1="68821" x2="60018" y2="61066"/>
                        <a14:foregroundMark x1="60018" y1="61066" x2="59206" y2="49838"/>
                        <a14:foregroundMark x1="59206" y1="49838" x2="53159" y2="41195"/>
                        <a14:foregroundMark x1="53159" y1="41195" x2="43231" y2="37399"/>
                        <a14:foregroundMark x1="43231" y1="37399" x2="30235" y2="39661"/>
                        <a14:foregroundMark x1="30235" y1="39661" x2="25181" y2="45073"/>
                        <a14:foregroundMark x1="25181" y1="45073" x2="25181" y2="45153"/>
                        <a14:backgroundMark x1="44134" y1="15267" x2="24819" y2="39095"/>
                        <a14:backgroundMark x1="24819" y1="39095" x2="15975" y2="39984"/>
                        <a14:backgroundMark x1="15975" y1="39984" x2="8574" y2="37480"/>
                        <a14:backgroundMark x1="8574" y1="37480" x2="4693" y2="26252"/>
                        <a14:backgroundMark x1="4693" y1="26252" x2="11913" y2="15590"/>
                        <a14:backgroundMark x1="11913" y1="15590" x2="36913" y2="18013"/>
                        <a14:backgroundMark x1="36913" y1="18013" x2="43502" y2="15590"/>
                      </a14:backgroundRemoval>
                    </a14:imgEffect>
                  </a14:imgLayer>
                </a14:imgProps>
              </a:ext>
            </a:extLst>
          </a:blip>
          <a:stretch>
            <a:fillRect/>
          </a:stretch>
        </p:blipFill>
        <p:spPr>
          <a:xfrm>
            <a:off x="8255845" y="2416629"/>
            <a:ext cx="4150359" cy="4637314"/>
          </a:xfrm>
          <a:prstGeom prst="rect">
            <a:avLst/>
          </a:prstGeom>
        </p:spPr>
      </p:pic>
    </p:spTree>
    <p:extLst>
      <p:ext uri="{BB962C8B-B14F-4D97-AF65-F5344CB8AC3E}">
        <p14:creationId xmlns:p14="http://schemas.microsoft.com/office/powerpoint/2010/main" val="227233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14519-27A0-94C1-D0DD-3FAF2D11DFB2}"/>
            </a:ext>
          </a:extLst>
        </p:cNvPr>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FC7FA9BD-9BFD-D35C-7842-B56005F2045E}"/>
              </a:ext>
            </a:extLst>
          </p:cNvPr>
          <p:cNvGraphicFramePr>
            <a:graphicFrameLocks noGrp="1"/>
          </p:cNvGraphicFramePr>
          <p:nvPr>
            <p:ph idx="1"/>
            <p:extLst>
              <p:ext uri="{D42A27DB-BD31-4B8C-83A1-F6EECF244321}">
                <p14:modId xmlns:p14="http://schemas.microsoft.com/office/powerpoint/2010/main" val="3348196662"/>
              </p:ext>
            </p:extLst>
          </p:nvPr>
        </p:nvGraphicFramePr>
        <p:xfrm>
          <a:off x="1" y="0"/>
          <a:ext cx="6975566" cy="6858000"/>
        </p:xfrm>
        <a:graphic>
          <a:graphicData uri="http://schemas.openxmlformats.org/drawingml/2006/table">
            <a:tbl>
              <a:tblPr firstRow="1" bandRow="1">
                <a:tableStyleId>{073A0DAA-6AF3-43AB-8588-CEC1D06C72B9}</a:tableStyleId>
              </a:tblPr>
              <a:tblGrid>
                <a:gridCol w="2081569">
                  <a:extLst>
                    <a:ext uri="{9D8B030D-6E8A-4147-A177-3AD203B41FA5}">
                      <a16:colId xmlns:a16="http://schemas.microsoft.com/office/drawing/2014/main" val="2383419834"/>
                    </a:ext>
                  </a:extLst>
                </a:gridCol>
                <a:gridCol w="4893997">
                  <a:extLst>
                    <a:ext uri="{9D8B030D-6E8A-4147-A177-3AD203B41FA5}">
                      <a16:colId xmlns:a16="http://schemas.microsoft.com/office/drawing/2014/main" val="3958795222"/>
                    </a:ext>
                  </a:extLst>
                </a:gridCol>
              </a:tblGrid>
              <a:tr h="394442">
                <a:tc>
                  <a:txBody>
                    <a:bodyPr/>
                    <a:lstStyle/>
                    <a:p>
                      <a:r>
                        <a:rPr lang="es-ES_tradnl" dirty="0"/>
                        <a:t>Criterios</a:t>
                      </a:r>
                    </a:p>
                  </a:txBody>
                  <a:tcPr/>
                </a:tc>
                <a:tc>
                  <a:txBody>
                    <a:bodyPr/>
                    <a:lstStyle/>
                    <a:p>
                      <a:r>
                        <a:rPr lang="es-ES_tradnl" dirty="0"/>
                        <a:t>Concepción reproductiva</a:t>
                      </a:r>
                    </a:p>
                  </a:txBody>
                  <a:tcPr/>
                </a:tc>
                <a:extLst>
                  <a:ext uri="{0D108BD9-81ED-4DB2-BD59-A6C34878D82A}">
                    <a16:rowId xmlns:a16="http://schemas.microsoft.com/office/drawing/2014/main" val="556297491"/>
                  </a:ext>
                </a:extLst>
              </a:tr>
              <a:tr h="1775036">
                <a:tc>
                  <a:txBody>
                    <a:bodyPr/>
                    <a:lstStyle/>
                    <a:p>
                      <a:r>
                        <a:rPr lang="es-ES_tradnl" dirty="0"/>
                        <a:t>¿Cómo se relaciona la escritura con el aprendizaje? </a:t>
                      </a:r>
                    </a:p>
                  </a:txBody>
                  <a:tcPr/>
                </a:tc>
                <a:tc>
                  <a:txBody>
                    <a:bodyPr/>
                    <a:lstStyle/>
                    <a:p>
                      <a:r>
                        <a:rPr lang="es-ES_tradnl" dirty="0"/>
                        <a:t>Tarea impuesta. No es herramienta para aprender. Reproducir información. Modelo decir el conocimiento. Se comunica lo que se piensa</a:t>
                      </a:r>
                    </a:p>
                  </a:txBody>
                  <a:tcPr/>
                </a:tc>
                <a:extLst>
                  <a:ext uri="{0D108BD9-81ED-4DB2-BD59-A6C34878D82A}">
                    <a16:rowId xmlns:a16="http://schemas.microsoft.com/office/drawing/2014/main" val="116213382"/>
                  </a:ext>
                </a:extLst>
              </a:tr>
              <a:tr h="1281937">
                <a:tc>
                  <a:txBody>
                    <a:bodyPr/>
                    <a:lstStyle/>
                    <a:p>
                      <a:r>
                        <a:rPr lang="es-ES_tradnl" dirty="0"/>
                        <a:t>¿Cómo se ve el proceso de planificación y textualización? </a:t>
                      </a:r>
                    </a:p>
                  </a:txBody>
                  <a:tcPr/>
                </a:tc>
                <a:tc>
                  <a:txBody>
                    <a:bodyPr/>
                    <a:lstStyle/>
                    <a:p>
                      <a:r>
                        <a:rPr lang="es-ES_tradnl" dirty="0"/>
                        <a:t>No hay planificación o es muy escasa</a:t>
                      </a:r>
                    </a:p>
                  </a:txBody>
                  <a:tcPr/>
                </a:tc>
                <a:extLst>
                  <a:ext uri="{0D108BD9-81ED-4DB2-BD59-A6C34878D82A}">
                    <a16:rowId xmlns:a16="http://schemas.microsoft.com/office/drawing/2014/main" val="1079773123"/>
                  </a:ext>
                </a:extLst>
              </a:tr>
              <a:tr h="1532986">
                <a:tc>
                  <a:txBody>
                    <a:bodyPr/>
                    <a:lstStyle/>
                    <a:p>
                      <a:r>
                        <a:rPr lang="es-ES_tradnl" dirty="0"/>
                        <a:t>¿Cómo se ve el proceso de revisión? </a:t>
                      </a:r>
                    </a:p>
                  </a:txBody>
                  <a:tcPr/>
                </a:tc>
                <a:tc>
                  <a:txBody>
                    <a:bodyPr/>
                    <a:lstStyle/>
                    <a:p>
                      <a:r>
                        <a:rPr lang="es-ES_tradnl" dirty="0"/>
                        <a:t>Revisión superficial. Centrada en errores superficiales (ortografía, repetición de palabras, etc.)</a:t>
                      </a:r>
                    </a:p>
                  </a:txBody>
                  <a:tcPr/>
                </a:tc>
                <a:extLst>
                  <a:ext uri="{0D108BD9-81ED-4DB2-BD59-A6C34878D82A}">
                    <a16:rowId xmlns:a16="http://schemas.microsoft.com/office/drawing/2014/main" val="3299964913"/>
                  </a:ext>
                </a:extLst>
              </a:tr>
              <a:tr h="1873599">
                <a:tc>
                  <a:txBody>
                    <a:bodyPr/>
                    <a:lstStyle/>
                    <a:p>
                      <a:r>
                        <a:rPr lang="es-ES_tradnl" dirty="0"/>
                        <a:t>Ejemplo de una práctica de enseñanza que promueve esta concepción (ej. dictado)</a:t>
                      </a:r>
                    </a:p>
                  </a:txBody>
                  <a:tcPr/>
                </a:tc>
                <a:tc>
                  <a:txBody>
                    <a:bodyPr/>
                    <a:lstStyle/>
                    <a:p>
                      <a:r>
                        <a:rPr lang="es-ES_tradnl" dirty="0"/>
                        <a:t>Prueba de recuperación de información. Copiar del libro. Caligrafía.</a:t>
                      </a:r>
                    </a:p>
                  </a:txBody>
                  <a:tcPr/>
                </a:tc>
                <a:extLst>
                  <a:ext uri="{0D108BD9-81ED-4DB2-BD59-A6C34878D82A}">
                    <a16:rowId xmlns:a16="http://schemas.microsoft.com/office/drawing/2014/main" val="2533986744"/>
                  </a:ext>
                </a:extLst>
              </a:tr>
            </a:tbl>
          </a:graphicData>
        </a:graphic>
      </p:graphicFrame>
      <p:pic>
        <p:nvPicPr>
          <p:cNvPr id="6" name="Imagen 5">
            <a:extLst>
              <a:ext uri="{FF2B5EF4-FFF2-40B4-BE49-F238E27FC236}">
                <a16:creationId xmlns:a16="http://schemas.microsoft.com/office/drawing/2014/main" id="{CC559F87-22F2-97DB-8E8F-87BF905E2496}"/>
              </a:ext>
            </a:extLst>
          </p:cNvPr>
          <p:cNvPicPr>
            <a:picLocks noChangeAspect="1"/>
          </p:cNvPicPr>
          <p:nvPr/>
        </p:nvPicPr>
        <p:blipFill>
          <a:blip r:embed="rId3"/>
          <a:stretch>
            <a:fillRect/>
          </a:stretch>
        </p:blipFill>
        <p:spPr>
          <a:xfrm>
            <a:off x="6975567" y="0"/>
            <a:ext cx="5246536" cy="3174274"/>
          </a:xfrm>
          <a:prstGeom prst="rect">
            <a:avLst/>
          </a:prstGeom>
        </p:spPr>
      </p:pic>
      <p:pic>
        <p:nvPicPr>
          <p:cNvPr id="2" name="Imagen 1">
            <a:extLst>
              <a:ext uri="{FF2B5EF4-FFF2-40B4-BE49-F238E27FC236}">
                <a16:creationId xmlns:a16="http://schemas.microsoft.com/office/drawing/2014/main" id="{70A03F67-3174-1BE9-3C66-E288EC011FA4}"/>
              </a:ext>
            </a:extLst>
          </p:cNvPr>
          <p:cNvPicPr>
            <a:picLocks noChangeAspect="1"/>
          </p:cNvPicPr>
          <p:nvPr/>
        </p:nvPicPr>
        <p:blipFill>
          <a:blip r:embed="rId4"/>
          <a:stretch>
            <a:fillRect/>
          </a:stretch>
        </p:blipFill>
        <p:spPr>
          <a:xfrm>
            <a:off x="6975568" y="3008025"/>
            <a:ext cx="5246536" cy="3849976"/>
          </a:xfrm>
          <a:prstGeom prst="rect">
            <a:avLst/>
          </a:prstGeom>
        </p:spPr>
      </p:pic>
    </p:spTree>
    <p:extLst>
      <p:ext uri="{BB962C8B-B14F-4D97-AF65-F5344CB8AC3E}">
        <p14:creationId xmlns:p14="http://schemas.microsoft.com/office/powerpoint/2010/main" val="18789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AA0A1-DFAF-CD6B-794B-8F73DA83EA5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CC581BD-B0D5-228B-038D-12E7A4E971F9}"/>
              </a:ext>
            </a:extLst>
          </p:cNvPr>
          <p:cNvSpPr>
            <a:spLocks noGrp="1"/>
          </p:cNvSpPr>
          <p:nvPr>
            <p:ph type="title"/>
          </p:nvPr>
        </p:nvSpPr>
        <p:spPr/>
        <p:txBody>
          <a:bodyPr/>
          <a:lstStyle/>
          <a:p>
            <a:r>
              <a:rPr lang="es-ES_tradnl" dirty="0"/>
              <a:t>Actividad/Sección 2</a:t>
            </a:r>
          </a:p>
        </p:txBody>
      </p:sp>
      <p:graphicFrame>
        <p:nvGraphicFramePr>
          <p:cNvPr id="4" name="Marcador de contenido 3">
            <a:extLst>
              <a:ext uri="{FF2B5EF4-FFF2-40B4-BE49-F238E27FC236}">
                <a16:creationId xmlns:a16="http://schemas.microsoft.com/office/drawing/2014/main" id="{200D5049-0C73-D565-7B38-06EEB58FA9BB}"/>
              </a:ext>
            </a:extLst>
          </p:cNvPr>
          <p:cNvGraphicFramePr>
            <a:graphicFrameLocks noGrp="1"/>
          </p:cNvGraphicFramePr>
          <p:nvPr>
            <p:ph idx="1"/>
          </p:nvPr>
        </p:nvGraphicFramePr>
        <p:xfrm>
          <a:off x="513843" y="1953985"/>
          <a:ext cx="11156949" cy="3845560"/>
        </p:xfrm>
        <a:graphic>
          <a:graphicData uri="http://schemas.openxmlformats.org/drawingml/2006/table">
            <a:tbl>
              <a:tblPr firstRow="1" bandRow="1">
                <a:tableStyleId>{073A0DAA-6AF3-43AB-8588-CEC1D06C72B9}</a:tableStyleId>
              </a:tblPr>
              <a:tblGrid>
                <a:gridCol w="3718983">
                  <a:extLst>
                    <a:ext uri="{9D8B030D-6E8A-4147-A177-3AD203B41FA5}">
                      <a16:colId xmlns:a16="http://schemas.microsoft.com/office/drawing/2014/main" val="2383419834"/>
                    </a:ext>
                  </a:extLst>
                </a:gridCol>
                <a:gridCol w="3718983">
                  <a:extLst>
                    <a:ext uri="{9D8B030D-6E8A-4147-A177-3AD203B41FA5}">
                      <a16:colId xmlns:a16="http://schemas.microsoft.com/office/drawing/2014/main" val="3958795222"/>
                    </a:ext>
                  </a:extLst>
                </a:gridCol>
                <a:gridCol w="3718983">
                  <a:extLst>
                    <a:ext uri="{9D8B030D-6E8A-4147-A177-3AD203B41FA5}">
                      <a16:colId xmlns:a16="http://schemas.microsoft.com/office/drawing/2014/main" val="3226509125"/>
                    </a:ext>
                  </a:extLst>
                </a:gridCol>
              </a:tblGrid>
              <a:tr h="370840">
                <a:tc>
                  <a:txBody>
                    <a:bodyPr/>
                    <a:lstStyle/>
                    <a:p>
                      <a:r>
                        <a:rPr lang="es-ES_tradnl" dirty="0"/>
                        <a:t>Criterios</a:t>
                      </a:r>
                    </a:p>
                  </a:txBody>
                  <a:tcPr/>
                </a:tc>
                <a:tc>
                  <a:txBody>
                    <a:bodyPr/>
                    <a:lstStyle/>
                    <a:p>
                      <a:r>
                        <a:rPr lang="es-ES_tradnl" dirty="0"/>
                        <a:t>Concepción reproductiva</a:t>
                      </a:r>
                    </a:p>
                  </a:txBody>
                  <a:tcPr/>
                </a:tc>
                <a:tc>
                  <a:txBody>
                    <a:bodyPr/>
                    <a:lstStyle/>
                    <a:p>
                      <a:r>
                        <a:rPr lang="es-ES_tradnl" dirty="0"/>
                        <a:t>Concepción epistémica</a:t>
                      </a:r>
                    </a:p>
                  </a:txBody>
                  <a:tcPr/>
                </a:tc>
                <a:extLst>
                  <a:ext uri="{0D108BD9-81ED-4DB2-BD59-A6C34878D82A}">
                    <a16:rowId xmlns:a16="http://schemas.microsoft.com/office/drawing/2014/main" val="556297491"/>
                  </a:ext>
                </a:extLst>
              </a:tr>
              <a:tr h="370840">
                <a:tc>
                  <a:txBody>
                    <a:bodyPr/>
                    <a:lstStyle/>
                    <a:p>
                      <a:r>
                        <a:rPr lang="es-ES_tradnl" dirty="0"/>
                        <a:t>¿Cómo se relaciona la escritura con el aprendizaje? </a:t>
                      </a:r>
                    </a:p>
                  </a:txBody>
                  <a:tcPr/>
                </a:tc>
                <a:tc>
                  <a:txBody>
                    <a:bodyPr/>
                    <a:lstStyle/>
                    <a:p>
                      <a:r>
                        <a:rPr lang="es-ES_tradnl" dirty="0"/>
                        <a:t>Tarea impuesta</a:t>
                      </a:r>
                    </a:p>
                  </a:txBody>
                  <a:tcPr/>
                </a:tc>
                <a:tc>
                  <a:txBody>
                    <a:bodyPr/>
                    <a:lstStyle/>
                    <a:p>
                      <a:endParaRPr lang="es-ES_tradnl" dirty="0"/>
                    </a:p>
                  </a:txBody>
                  <a:tcPr/>
                </a:tc>
                <a:extLst>
                  <a:ext uri="{0D108BD9-81ED-4DB2-BD59-A6C34878D82A}">
                    <a16:rowId xmlns:a16="http://schemas.microsoft.com/office/drawing/2014/main" val="116213382"/>
                  </a:ext>
                </a:extLst>
              </a:tr>
              <a:tr h="370840">
                <a:tc>
                  <a:txBody>
                    <a:bodyPr/>
                    <a:lstStyle/>
                    <a:p>
                      <a:r>
                        <a:rPr lang="es-ES_tradnl" dirty="0"/>
                        <a:t>¿Cómo se ve el proceso de planificación y textualización? </a:t>
                      </a:r>
                    </a:p>
                  </a:txBody>
                  <a:tcPr/>
                </a:tc>
                <a:tc>
                  <a:txBody>
                    <a:bodyPr/>
                    <a:lstStyle/>
                    <a:p>
                      <a:endParaRPr lang="es-ES_tradnl"/>
                    </a:p>
                  </a:txBody>
                  <a:tcPr/>
                </a:tc>
                <a:tc>
                  <a:txBody>
                    <a:bodyPr/>
                    <a:lstStyle/>
                    <a:p>
                      <a:endParaRPr lang="es-ES_tradnl"/>
                    </a:p>
                  </a:txBody>
                  <a:tcPr/>
                </a:tc>
                <a:extLst>
                  <a:ext uri="{0D108BD9-81ED-4DB2-BD59-A6C34878D82A}">
                    <a16:rowId xmlns:a16="http://schemas.microsoft.com/office/drawing/2014/main" val="1079773123"/>
                  </a:ext>
                </a:extLst>
              </a:tr>
              <a:tr h="370840">
                <a:tc>
                  <a:txBody>
                    <a:bodyPr/>
                    <a:lstStyle/>
                    <a:p>
                      <a:r>
                        <a:rPr lang="es-ES_tradnl" dirty="0"/>
                        <a:t>¿Cómo se ve el proceso de revisión? </a:t>
                      </a:r>
                    </a:p>
                  </a:txBody>
                  <a:tcPr/>
                </a:tc>
                <a:tc>
                  <a:txBody>
                    <a:bodyPr/>
                    <a:lstStyle/>
                    <a:p>
                      <a:endParaRPr lang="es-ES_tradnl" dirty="0"/>
                    </a:p>
                  </a:txBody>
                  <a:tcPr/>
                </a:tc>
                <a:tc>
                  <a:txBody>
                    <a:bodyPr/>
                    <a:lstStyle/>
                    <a:p>
                      <a:endParaRPr lang="es-ES_tradnl" dirty="0"/>
                    </a:p>
                  </a:txBody>
                  <a:tcPr/>
                </a:tc>
                <a:extLst>
                  <a:ext uri="{0D108BD9-81ED-4DB2-BD59-A6C34878D82A}">
                    <a16:rowId xmlns:a16="http://schemas.microsoft.com/office/drawing/2014/main" val="3299964913"/>
                  </a:ext>
                </a:extLst>
              </a:tr>
              <a:tr h="370840">
                <a:tc>
                  <a:txBody>
                    <a:bodyPr/>
                    <a:lstStyle/>
                    <a:p>
                      <a:r>
                        <a:rPr lang="es-ES_tradnl" dirty="0"/>
                        <a:t>Ejemplo de una práctica de enseñanza que promueve esta concepción (ej. dictado)</a:t>
                      </a:r>
                    </a:p>
                  </a:txBody>
                  <a:tcPr/>
                </a:tc>
                <a:tc>
                  <a:txBody>
                    <a:bodyPr/>
                    <a:lstStyle/>
                    <a:p>
                      <a:endParaRPr lang="es-ES_tradnl" dirty="0"/>
                    </a:p>
                  </a:txBody>
                  <a:tcPr/>
                </a:tc>
                <a:tc>
                  <a:txBody>
                    <a:bodyPr/>
                    <a:lstStyle/>
                    <a:p>
                      <a:endParaRPr lang="es-ES_tradnl" dirty="0"/>
                    </a:p>
                  </a:txBody>
                  <a:tcPr/>
                </a:tc>
                <a:extLst>
                  <a:ext uri="{0D108BD9-81ED-4DB2-BD59-A6C34878D82A}">
                    <a16:rowId xmlns:a16="http://schemas.microsoft.com/office/drawing/2014/main" val="2533986744"/>
                  </a:ext>
                </a:extLst>
              </a:tr>
              <a:tr h="370840">
                <a:tc>
                  <a:txBody>
                    <a:bodyPr/>
                    <a:lstStyle/>
                    <a:p>
                      <a:r>
                        <a:rPr lang="es-ES_tradnl" dirty="0"/>
                        <a:t>Dibujo que represente esta concepción</a:t>
                      </a:r>
                    </a:p>
                  </a:txBody>
                  <a:tcPr/>
                </a:tc>
                <a:tc>
                  <a:txBody>
                    <a:bodyPr/>
                    <a:lstStyle/>
                    <a:p>
                      <a:endParaRPr lang="es-ES_tradnl" dirty="0"/>
                    </a:p>
                  </a:txBody>
                  <a:tcPr/>
                </a:tc>
                <a:tc>
                  <a:txBody>
                    <a:bodyPr/>
                    <a:lstStyle/>
                    <a:p>
                      <a:endParaRPr lang="es-ES_tradnl" dirty="0"/>
                    </a:p>
                  </a:txBody>
                  <a:tcPr/>
                </a:tc>
                <a:extLst>
                  <a:ext uri="{0D108BD9-81ED-4DB2-BD59-A6C34878D82A}">
                    <a16:rowId xmlns:a16="http://schemas.microsoft.com/office/drawing/2014/main" val="1678822397"/>
                  </a:ext>
                </a:extLst>
              </a:tr>
            </a:tbl>
          </a:graphicData>
        </a:graphic>
      </p:graphicFrame>
    </p:spTree>
    <p:extLst>
      <p:ext uri="{BB962C8B-B14F-4D97-AF65-F5344CB8AC3E}">
        <p14:creationId xmlns:p14="http://schemas.microsoft.com/office/powerpoint/2010/main" val="141131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955A78-444E-E2F4-E57B-9B0CBD5D748E}"/>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6FF2A537-895B-7221-45CC-0C01FA5FF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70B9C33-3CAD-A656-76F9-B4BDB1DA5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2015C485-1C6C-FCB6-BD11-3D193DB81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78454-826F-3737-FB31-08449CE31A3E}"/>
              </a:ext>
            </a:extLst>
          </p:cNvPr>
          <p:cNvSpPr>
            <a:spLocks noGrp="1"/>
          </p:cNvSpPr>
          <p:nvPr>
            <p:ph type="title"/>
          </p:nvPr>
        </p:nvSpPr>
        <p:spPr>
          <a:xfrm>
            <a:off x="521208" y="978408"/>
            <a:ext cx="3397649" cy="3303764"/>
          </a:xfrm>
        </p:spPr>
        <p:txBody>
          <a:bodyPr vert="horz" lIns="91440" tIns="45720" rIns="91440" bIns="45720" rtlCol="0" anchor="t">
            <a:normAutofit/>
          </a:bodyPr>
          <a:lstStyle/>
          <a:p>
            <a:r>
              <a:rPr lang="en-US" sz="3000"/>
              <a:t>Autodiagnóstico</a:t>
            </a:r>
          </a:p>
        </p:txBody>
      </p:sp>
      <p:sp>
        <p:nvSpPr>
          <p:cNvPr id="15" name="Freeform: Shape 14">
            <a:extLst>
              <a:ext uri="{FF2B5EF4-FFF2-40B4-BE49-F238E27FC236}">
                <a16:creationId xmlns:a16="http://schemas.microsoft.com/office/drawing/2014/main" id="{541B6912-D987-40AC-C2CF-A6F02489B7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Marcador de contenido 3">
            <a:extLst>
              <a:ext uri="{FF2B5EF4-FFF2-40B4-BE49-F238E27FC236}">
                <a16:creationId xmlns:a16="http://schemas.microsoft.com/office/drawing/2014/main" id="{076CEED8-FC98-AA02-8972-04075B543033}"/>
              </a:ext>
            </a:extLst>
          </p:cNvPr>
          <p:cNvGraphicFramePr>
            <a:graphicFrameLocks noGrp="1"/>
          </p:cNvGraphicFramePr>
          <p:nvPr>
            <p:ph idx="1"/>
          </p:nvPr>
        </p:nvGraphicFramePr>
        <p:xfrm>
          <a:off x="4128983" y="965741"/>
          <a:ext cx="7532278" cy="5703500"/>
        </p:xfrm>
        <a:graphic>
          <a:graphicData uri="http://schemas.openxmlformats.org/drawingml/2006/table">
            <a:tbl>
              <a:tblPr>
                <a:noFill/>
              </a:tblPr>
              <a:tblGrid>
                <a:gridCol w="555336">
                  <a:extLst>
                    <a:ext uri="{9D8B030D-6E8A-4147-A177-3AD203B41FA5}">
                      <a16:colId xmlns:a16="http://schemas.microsoft.com/office/drawing/2014/main" val="2534247459"/>
                    </a:ext>
                  </a:extLst>
                </a:gridCol>
                <a:gridCol w="4090672">
                  <a:extLst>
                    <a:ext uri="{9D8B030D-6E8A-4147-A177-3AD203B41FA5}">
                      <a16:colId xmlns:a16="http://schemas.microsoft.com/office/drawing/2014/main" val="3712531127"/>
                    </a:ext>
                  </a:extLst>
                </a:gridCol>
                <a:gridCol w="481045">
                  <a:extLst>
                    <a:ext uri="{9D8B030D-6E8A-4147-A177-3AD203B41FA5}">
                      <a16:colId xmlns:a16="http://schemas.microsoft.com/office/drawing/2014/main" val="3848849542"/>
                    </a:ext>
                  </a:extLst>
                </a:gridCol>
                <a:gridCol w="481045">
                  <a:extLst>
                    <a:ext uri="{9D8B030D-6E8A-4147-A177-3AD203B41FA5}">
                      <a16:colId xmlns:a16="http://schemas.microsoft.com/office/drawing/2014/main" val="1796660027"/>
                    </a:ext>
                  </a:extLst>
                </a:gridCol>
                <a:gridCol w="481045">
                  <a:extLst>
                    <a:ext uri="{9D8B030D-6E8A-4147-A177-3AD203B41FA5}">
                      <a16:colId xmlns:a16="http://schemas.microsoft.com/office/drawing/2014/main" val="160769347"/>
                    </a:ext>
                  </a:extLst>
                </a:gridCol>
                <a:gridCol w="481045">
                  <a:extLst>
                    <a:ext uri="{9D8B030D-6E8A-4147-A177-3AD203B41FA5}">
                      <a16:colId xmlns:a16="http://schemas.microsoft.com/office/drawing/2014/main" val="870587653"/>
                    </a:ext>
                  </a:extLst>
                </a:gridCol>
                <a:gridCol w="481045">
                  <a:extLst>
                    <a:ext uri="{9D8B030D-6E8A-4147-A177-3AD203B41FA5}">
                      <a16:colId xmlns:a16="http://schemas.microsoft.com/office/drawing/2014/main" val="3302574165"/>
                    </a:ext>
                  </a:extLst>
                </a:gridCol>
                <a:gridCol w="481045">
                  <a:extLst>
                    <a:ext uri="{9D8B030D-6E8A-4147-A177-3AD203B41FA5}">
                      <a16:colId xmlns:a16="http://schemas.microsoft.com/office/drawing/2014/main" val="2399832123"/>
                    </a:ext>
                  </a:extLst>
                </a:gridCol>
              </a:tblGrid>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Termino de escribir un texto cuando se me acaban las ideas, cuando ya no se me ocurre qué más decir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1387414189"/>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Si un texto está correctamente escrito, a todo el mundo le resulta útil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1484313881"/>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Cuando escribo y releo lo que estoy escribiendo las ideas se vuelven más claras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508362406"/>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Suelo tomar notas antes de escribir </a:t>
                      </a:r>
                      <a:endParaRPr lang="es-ES" sz="1100" b="0" i="0">
                        <a:solidFill>
                          <a:schemeClr val="tx1">
                            <a:lumMod val="75000"/>
                            <a:lumOff val="25000"/>
                          </a:schemeClr>
                        </a:solidFill>
                        <a:effectLst/>
                      </a:endParaRPr>
                    </a:p>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1461252031"/>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Una vez que sé qué ideas tengo que contar, me parece que el texto está casi hecho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92161343"/>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Si quisiera escribir mejor, solo tendría que practicar mucho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898324667"/>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7 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Al volver a leer lo que he escrito, lo que más corrijo son palabras y faltas ortográficas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2370670832"/>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8 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Me gusta que alguien más lea mi texto antes de entregarlo para ver si se entiende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4032959522"/>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9 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Ajusto mi escritura según el efecto que quiero lograr en mis lectores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4132259829"/>
                  </a:ext>
                </a:extLst>
              </a:tr>
              <a:tr h="538027">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10 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Releo y ajusto durante toda la escritura, y hago ajustes importantes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1 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2 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3 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4 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5 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rtl="0" fontAlgn="base">
                        <a:lnSpc>
                          <a:spcPts val="1538"/>
                        </a:lnSpc>
                        <a:buNone/>
                      </a:pPr>
                      <a:r>
                        <a:rPr lang="es-ES" sz="1100" b="0" i="0">
                          <a:solidFill>
                            <a:schemeClr val="tx1">
                              <a:lumMod val="75000"/>
                              <a:lumOff val="25000"/>
                            </a:schemeClr>
                          </a:solidFill>
                          <a:effectLst/>
                          <a:latin typeface="Calibri Light" panose="020F0302020204030204" pitchFamily="34" charset="0"/>
                        </a:rPr>
                        <a:t>6 </a:t>
                      </a:r>
                      <a:endParaRPr lang="es-ES" sz="1100" b="0" i="0">
                        <a:solidFill>
                          <a:schemeClr val="tx1">
                            <a:lumMod val="75000"/>
                            <a:lumOff val="25000"/>
                          </a:schemeClr>
                        </a:solidFill>
                        <a:effectLst/>
                      </a:endParaRPr>
                    </a:p>
                  </a:txBody>
                  <a:tcPr marL="187684" marR="97596" marT="97596" marB="97596">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1099299777"/>
                  </a:ext>
                </a:extLst>
              </a:tr>
            </a:tbl>
          </a:graphicData>
        </a:graphic>
      </p:graphicFrame>
      <p:sp>
        <p:nvSpPr>
          <p:cNvPr id="6" name="CuadroTexto 5">
            <a:extLst>
              <a:ext uri="{FF2B5EF4-FFF2-40B4-BE49-F238E27FC236}">
                <a16:creationId xmlns:a16="http://schemas.microsoft.com/office/drawing/2014/main" id="{8094E492-323A-1460-AE37-C3C6C795C935}"/>
              </a:ext>
            </a:extLst>
          </p:cNvPr>
          <p:cNvSpPr txBox="1"/>
          <p:nvPr/>
        </p:nvSpPr>
        <p:spPr>
          <a:xfrm>
            <a:off x="530739" y="1934772"/>
            <a:ext cx="3067505" cy="3170099"/>
          </a:xfrm>
          <a:prstGeom prst="rect">
            <a:avLst/>
          </a:prstGeom>
          <a:noFill/>
        </p:spPr>
        <p:txBody>
          <a:bodyPr wrap="square">
            <a:spAutoFit/>
          </a:bodyPr>
          <a:lstStyle/>
          <a:p>
            <a:r>
              <a:rPr lang="es-CL" sz="2000" dirty="0"/>
              <a:t>Escala epistémica: suma 3, 4, 8, 9 y 10 </a:t>
            </a:r>
          </a:p>
          <a:p>
            <a:endParaRPr lang="es-CL" sz="2000" dirty="0"/>
          </a:p>
          <a:p>
            <a:r>
              <a:rPr lang="es-CL" sz="2000" dirty="0"/>
              <a:t>Escala reproductiva: 1, 2, 5,  6 y 7</a:t>
            </a:r>
          </a:p>
          <a:p>
            <a:endParaRPr lang="es-CL" sz="2000" dirty="0"/>
          </a:p>
          <a:p>
            <a:r>
              <a:rPr lang="es-CL" sz="2000" dirty="0"/>
              <a:t>¿De dónde vienen nuestras ideas epistémicas o reproductivas? </a:t>
            </a:r>
            <a:endParaRPr lang="es-ES_tradnl" sz="2000" dirty="0"/>
          </a:p>
        </p:txBody>
      </p:sp>
    </p:spTree>
    <p:extLst>
      <p:ext uri="{BB962C8B-B14F-4D97-AF65-F5344CB8AC3E}">
        <p14:creationId xmlns:p14="http://schemas.microsoft.com/office/powerpoint/2010/main" val="304916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7" name="Rectangle 36">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8014E0B-A2DD-CB07-27DB-76188CB99961}"/>
              </a:ext>
            </a:extLst>
          </p:cNvPr>
          <p:cNvSpPr>
            <a:spLocks noGrp="1"/>
          </p:cNvSpPr>
          <p:nvPr>
            <p:ph type="title"/>
          </p:nvPr>
        </p:nvSpPr>
        <p:spPr>
          <a:xfrm>
            <a:off x="6699869" y="978407"/>
            <a:ext cx="4983480" cy="3976380"/>
          </a:xfrm>
        </p:spPr>
        <p:txBody>
          <a:bodyPr vert="horz" lIns="91440" tIns="45720" rIns="91440" bIns="45720" rtlCol="0" anchor="t">
            <a:normAutofit/>
          </a:bodyPr>
          <a:lstStyle/>
          <a:p>
            <a:pPr>
              <a:lnSpc>
                <a:spcPct val="90000"/>
              </a:lnSpc>
            </a:pPr>
            <a:r>
              <a:rPr lang="en-US" sz="4200"/>
              <a:t>¿Cómo promovemos creencias epistémicas sobre la escritura en el aula? </a:t>
            </a:r>
          </a:p>
        </p:txBody>
      </p:sp>
      <p:pic>
        <p:nvPicPr>
          <p:cNvPr id="4" name="Picture 3">
            <a:extLst>
              <a:ext uri="{FF2B5EF4-FFF2-40B4-BE49-F238E27FC236}">
                <a16:creationId xmlns:a16="http://schemas.microsoft.com/office/drawing/2014/main" id="{C3DE4A57-589D-DB61-335D-E4EE39C52C56}"/>
              </a:ext>
            </a:extLst>
          </p:cNvPr>
          <p:cNvPicPr>
            <a:picLocks noChangeAspect="1"/>
          </p:cNvPicPr>
          <p:nvPr/>
        </p:nvPicPr>
        <p:blipFill>
          <a:blip r:embed="rId3"/>
          <a:srcRect l="21245" r="14825" b="-1"/>
          <a:stretch>
            <a:fillRect/>
          </a:stretch>
        </p:blipFill>
        <p:spPr>
          <a:xfrm>
            <a:off x="525664" y="508090"/>
            <a:ext cx="5570336" cy="5837913"/>
          </a:xfrm>
          <a:prstGeom prst="rect">
            <a:avLst/>
          </a:prstGeom>
        </p:spPr>
      </p:pic>
      <p:sp>
        <p:nvSpPr>
          <p:cNvPr id="39" name="Rectangle 38">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493" y="508090"/>
            <a:ext cx="4983481"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0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TotalTime>
  <Words>1009</Words>
  <Application>Microsoft Macintosh PowerPoint</Application>
  <PresentationFormat>Panorámica</PresentationFormat>
  <Paragraphs>227</Paragraphs>
  <Slides>9</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Aptos</vt:lpstr>
      <vt:lpstr>Arial</vt:lpstr>
      <vt:lpstr>Bierstadt</vt:lpstr>
      <vt:lpstr>Calibri Light</vt:lpstr>
      <vt:lpstr>GestaltVTI</vt:lpstr>
      <vt:lpstr>¿Qué ideas sobre la escritura que promueven el aprendizaje</vt:lpstr>
      <vt:lpstr>¿Qué son las concepciones sobre la lectura y la escritura? </vt:lpstr>
      <vt:lpstr>Presentación de PowerPoint</vt:lpstr>
      <vt:lpstr>Autodiagnóstico</vt:lpstr>
      <vt:lpstr>Presentación de PowerPoint</vt:lpstr>
      <vt:lpstr>Presentación de PowerPoint</vt:lpstr>
      <vt:lpstr>Actividad/Sección 2</vt:lpstr>
      <vt:lpstr>Autodiagnóstico</vt:lpstr>
      <vt:lpstr>¿Cómo promovemos creencias epistémicas sobre la escritura en el aula?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Soledad Del Carmen Montes Sanchez (mariamontes)</dc:creator>
  <cp:lastModifiedBy>Maria Soledad Del Carmen Montes Sanchez (mariamontes)</cp:lastModifiedBy>
  <cp:revision>4</cp:revision>
  <dcterms:created xsi:type="dcterms:W3CDTF">2025-05-28T16:37:24Z</dcterms:created>
  <dcterms:modified xsi:type="dcterms:W3CDTF">2025-06-03T12:52:26Z</dcterms:modified>
</cp:coreProperties>
</file>