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sldIdLst>
    <p:sldId id="256" r:id="rId2"/>
    <p:sldId id="258" r:id="rId3"/>
    <p:sldId id="259" r:id="rId4"/>
    <p:sldId id="261" r:id="rId5"/>
    <p:sldId id="257" r:id="rId6"/>
    <p:sldId id="262" r:id="rId7"/>
    <p:sldId id="260" r:id="rId8"/>
    <p:sldId id="263" r:id="rId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86"/>
    <p:restoredTop sz="94674"/>
  </p:normalViewPr>
  <p:slideViewPr>
    <p:cSldViewPr snapToGrid="0">
      <p:cViewPr varScale="1">
        <p:scale>
          <a:sx n="98" d="100"/>
          <a:sy n="98" d="100"/>
        </p:scale>
        <p:origin x="7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6/16/25</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931561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6/16/25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285476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6/16/25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285647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6/16/25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37751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6/16/25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29650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6/16/25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73640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6/16/25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254477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6/16/25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401892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6/16/25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222199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6/16/25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06685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6/16/25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287335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6/16/25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‹Nº›</a:t>
            </a:fld>
            <a:endParaRPr lang="en-US"/>
          </a:p>
        </p:txBody>
      </p:sp>
    </p:spTree>
    <p:extLst>
      <p:ext uri="{BB962C8B-B14F-4D97-AF65-F5344CB8AC3E}">
        <p14:creationId xmlns:p14="http://schemas.microsoft.com/office/powerpoint/2010/main" val="67003950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1A85303E-1D59-4477-A849-22C7FEACD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ítulo 1">
            <a:extLst>
              <a:ext uri="{FF2B5EF4-FFF2-40B4-BE49-F238E27FC236}">
                <a16:creationId xmlns:a16="http://schemas.microsoft.com/office/drawing/2014/main" id="{63C45ED0-E5D2-F31F-309E-4E405412B913}"/>
              </a:ext>
            </a:extLst>
          </p:cNvPr>
          <p:cNvSpPr>
            <a:spLocks noGrp="1"/>
          </p:cNvSpPr>
          <p:nvPr>
            <p:ph type="ctrTitle"/>
          </p:nvPr>
        </p:nvSpPr>
        <p:spPr>
          <a:xfrm>
            <a:off x="612648" y="557783"/>
            <a:ext cx="3901736" cy="3130807"/>
          </a:xfrm>
        </p:spPr>
        <p:txBody>
          <a:bodyPr>
            <a:normAutofit/>
          </a:bodyPr>
          <a:lstStyle/>
          <a:p>
            <a:r>
              <a:rPr lang="es-ES_tradnl" sz="6000">
                <a:solidFill>
                  <a:srgbClr val="FFFFFF"/>
                </a:solidFill>
              </a:rPr>
              <a:t>Escritura e identidad</a:t>
            </a:r>
          </a:p>
        </p:txBody>
      </p:sp>
      <p:sp>
        <p:nvSpPr>
          <p:cNvPr id="3" name="Subtítulo 2">
            <a:extLst>
              <a:ext uri="{FF2B5EF4-FFF2-40B4-BE49-F238E27FC236}">
                <a16:creationId xmlns:a16="http://schemas.microsoft.com/office/drawing/2014/main" id="{8CDED6A6-0713-F410-AA50-7830D36F9B9F}"/>
              </a:ext>
            </a:extLst>
          </p:cNvPr>
          <p:cNvSpPr>
            <a:spLocks noGrp="1"/>
          </p:cNvSpPr>
          <p:nvPr>
            <p:ph type="subTitle" idx="1"/>
          </p:nvPr>
        </p:nvSpPr>
        <p:spPr>
          <a:xfrm>
            <a:off x="612648" y="3902206"/>
            <a:ext cx="3901736" cy="2240529"/>
          </a:xfrm>
        </p:spPr>
        <p:txBody>
          <a:bodyPr>
            <a:normAutofit/>
          </a:bodyPr>
          <a:lstStyle/>
          <a:p>
            <a:endParaRPr lang="es-ES_tradnl" sz="2800">
              <a:solidFill>
                <a:srgbClr val="FFFFFF"/>
              </a:solidFill>
            </a:endParaRPr>
          </a:p>
        </p:txBody>
      </p:sp>
      <p:pic>
        <p:nvPicPr>
          <p:cNvPr id="15" name="Picture 3">
            <a:extLst>
              <a:ext uri="{FF2B5EF4-FFF2-40B4-BE49-F238E27FC236}">
                <a16:creationId xmlns:a16="http://schemas.microsoft.com/office/drawing/2014/main" id="{F0F39D57-E6DD-D635-53FB-9BEE42EB418F}"/>
              </a:ext>
            </a:extLst>
          </p:cNvPr>
          <p:cNvPicPr>
            <a:picLocks noChangeAspect="1"/>
          </p:cNvPicPr>
          <p:nvPr/>
        </p:nvPicPr>
        <p:blipFill>
          <a:blip r:embed="rId2"/>
          <a:srcRect b="5229"/>
          <a:stretch>
            <a:fillRect/>
          </a:stretch>
        </p:blipFill>
        <p:spPr>
          <a:xfrm>
            <a:off x="4955602" y="10"/>
            <a:ext cx="7236398" cy="6857990"/>
          </a:xfrm>
          <a:custGeom>
            <a:avLst/>
            <a:gdLst/>
            <a:ahLst/>
            <a:cxnLst/>
            <a:rect l="l" t="t" r="r" b="b"/>
            <a:pathLst>
              <a:path w="7726675" h="6858000">
                <a:moveTo>
                  <a:pt x="2975226" y="5978334"/>
                </a:moveTo>
                <a:cubicBezTo>
                  <a:pt x="3002582" y="5978928"/>
                  <a:pt x="3030286" y="5982273"/>
                  <a:pt x="3058007" y="5988576"/>
                </a:cubicBezTo>
                <a:cubicBezTo>
                  <a:pt x="3279778" y="6038998"/>
                  <a:pt x="3418684" y="6259656"/>
                  <a:pt x="3368261" y="6481427"/>
                </a:cubicBezTo>
                <a:cubicBezTo>
                  <a:pt x="3317839" y="6703198"/>
                  <a:pt x="3097182" y="6842104"/>
                  <a:pt x="2875410" y="6791681"/>
                </a:cubicBezTo>
                <a:cubicBezTo>
                  <a:pt x="2653640" y="6741259"/>
                  <a:pt x="2514734" y="6520601"/>
                  <a:pt x="2565157" y="6298830"/>
                </a:cubicBezTo>
                <a:cubicBezTo>
                  <a:pt x="2609276" y="6104780"/>
                  <a:pt x="2783732" y="5974174"/>
                  <a:pt x="2975226" y="5978334"/>
                </a:cubicBezTo>
                <a:close/>
                <a:moveTo>
                  <a:pt x="542891" y="1298362"/>
                </a:moveTo>
                <a:cubicBezTo>
                  <a:pt x="578216" y="1299129"/>
                  <a:pt x="613991" y="1303448"/>
                  <a:pt x="649789" y="1311587"/>
                </a:cubicBezTo>
                <a:cubicBezTo>
                  <a:pt x="936170" y="1376700"/>
                  <a:pt x="1115545" y="1661643"/>
                  <a:pt x="1050432" y="1948025"/>
                </a:cubicBezTo>
                <a:cubicBezTo>
                  <a:pt x="985319" y="2234407"/>
                  <a:pt x="700376" y="2413781"/>
                  <a:pt x="413995" y="2348669"/>
                </a:cubicBezTo>
                <a:cubicBezTo>
                  <a:pt x="127612" y="2283556"/>
                  <a:pt x="-51762" y="1998612"/>
                  <a:pt x="13351" y="1712231"/>
                </a:cubicBezTo>
                <a:cubicBezTo>
                  <a:pt x="70325" y="1461647"/>
                  <a:pt x="295606" y="1292990"/>
                  <a:pt x="542891" y="1298362"/>
                </a:cubicBezTo>
                <a:close/>
                <a:moveTo>
                  <a:pt x="362049" y="446831"/>
                </a:moveTo>
                <a:cubicBezTo>
                  <a:pt x="382746" y="447281"/>
                  <a:pt x="403706" y="449811"/>
                  <a:pt x="424679" y="454579"/>
                </a:cubicBezTo>
                <a:cubicBezTo>
                  <a:pt x="592463" y="492727"/>
                  <a:pt x="697554" y="659668"/>
                  <a:pt x="659405" y="827452"/>
                </a:cubicBezTo>
                <a:cubicBezTo>
                  <a:pt x="621257" y="995236"/>
                  <a:pt x="454318" y="1100327"/>
                  <a:pt x="286534" y="1062179"/>
                </a:cubicBezTo>
                <a:cubicBezTo>
                  <a:pt x="118749" y="1024031"/>
                  <a:pt x="13658" y="857091"/>
                  <a:pt x="51806" y="689306"/>
                </a:cubicBezTo>
                <a:cubicBezTo>
                  <a:pt x="85186" y="542495"/>
                  <a:pt x="217172" y="443684"/>
                  <a:pt x="362049" y="446831"/>
                </a:cubicBezTo>
                <a:close/>
                <a:moveTo>
                  <a:pt x="688320" y="0"/>
                </a:moveTo>
                <a:lnTo>
                  <a:pt x="5442022" y="0"/>
                </a:lnTo>
                <a:lnTo>
                  <a:pt x="7726675" y="0"/>
                </a:lnTo>
                <a:lnTo>
                  <a:pt x="7726675" y="988372"/>
                </a:lnTo>
                <a:lnTo>
                  <a:pt x="7726675" y="6858000"/>
                </a:lnTo>
                <a:lnTo>
                  <a:pt x="4265234" y="6858000"/>
                </a:lnTo>
                <a:lnTo>
                  <a:pt x="4167452" y="6648946"/>
                </a:lnTo>
                <a:cubicBezTo>
                  <a:pt x="4064668" y="6438534"/>
                  <a:pt x="3951418" y="6237194"/>
                  <a:pt x="3802376" y="6067515"/>
                </a:cubicBezTo>
                <a:cubicBezTo>
                  <a:pt x="3433898" y="5648543"/>
                  <a:pt x="2855445" y="5560200"/>
                  <a:pt x="2314714" y="5492960"/>
                </a:cubicBezTo>
                <a:cubicBezTo>
                  <a:pt x="1689319" y="5415368"/>
                  <a:pt x="1105502" y="5269445"/>
                  <a:pt x="626568" y="4822392"/>
                </a:cubicBezTo>
                <a:cubicBezTo>
                  <a:pt x="42544" y="4277286"/>
                  <a:pt x="59772" y="3691233"/>
                  <a:pt x="462831" y="3184007"/>
                </a:cubicBezTo>
                <a:cubicBezTo>
                  <a:pt x="688845" y="2899538"/>
                  <a:pt x="972083" y="2660548"/>
                  <a:pt x="1228189" y="2399566"/>
                </a:cubicBezTo>
                <a:cubicBezTo>
                  <a:pt x="1460698" y="2161897"/>
                  <a:pt x="1522193" y="1866062"/>
                  <a:pt x="1384674" y="1566341"/>
                </a:cubicBezTo>
                <a:cubicBezTo>
                  <a:pt x="1239184" y="1249484"/>
                  <a:pt x="1095206" y="930335"/>
                  <a:pt x="922279" y="628332"/>
                </a:cubicBezTo>
                <a:cubicBezTo>
                  <a:pt x="805583" y="424593"/>
                  <a:pt x="731712" y="225291"/>
                  <a:pt x="693729" y="33341"/>
                </a:cubicBezTo>
                <a:close/>
              </a:path>
            </a:pathLst>
          </a:custGeom>
        </p:spPr>
      </p:pic>
    </p:spTree>
    <p:extLst>
      <p:ext uri="{BB962C8B-B14F-4D97-AF65-F5344CB8AC3E}">
        <p14:creationId xmlns:p14="http://schemas.microsoft.com/office/powerpoint/2010/main" val="223230491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ítulo 1">
            <a:extLst>
              <a:ext uri="{FF2B5EF4-FFF2-40B4-BE49-F238E27FC236}">
                <a16:creationId xmlns:a16="http://schemas.microsoft.com/office/drawing/2014/main" id="{AB94BD2A-F6FB-D52D-D150-8AC4180C9D62}"/>
              </a:ext>
            </a:extLst>
          </p:cNvPr>
          <p:cNvSpPr>
            <a:spLocks noGrp="1"/>
          </p:cNvSpPr>
          <p:nvPr>
            <p:ph type="title"/>
          </p:nvPr>
        </p:nvSpPr>
        <p:spPr>
          <a:xfrm>
            <a:off x="838199" y="-347659"/>
            <a:ext cx="4429999" cy="2967034"/>
          </a:xfrm>
        </p:spPr>
        <p:txBody>
          <a:bodyPr anchor="b">
            <a:normAutofit/>
          </a:bodyPr>
          <a:lstStyle/>
          <a:p>
            <a:r>
              <a:rPr lang="es-ES_tradnl" sz="4000" dirty="0"/>
              <a:t>Identidad en los estudios de la escritura</a:t>
            </a:r>
          </a:p>
        </p:txBody>
      </p:sp>
      <p:pic>
        <p:nvPicPr>
          <p:cNvPr id="1026" name="Picture 2" descr="Identidad Social: ¿qué es?">
            <a:extLst>
              <a:ext uri="{FF2B5EF4-FFF2-40B4-BE49-F238E27FC236}">
                <a16:creationId xmlns:a16="http://schemas.microsoft.com/office/drawing/2014/main" id="{D6DB8631-F74F-7C69-FA09-48F97A989324}"/>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b="23005"/>
          <a:stretch>
            <a:fillRect/>
          </a:stretch>
        </p:blipFill>
        <p:spPr bwMode="auto">
          <a:xfrm>
            <a:off x="4612147" y="10"/>
            <a:ext cx="7411218" cy="3589076"/>
          </a:xfrm>
          <a:custGeom>
            <a:avLst/>
            <a:gdLst/>
            <a:ahLst/>
            <a:cxnLst/>
            <a:rect l="l" t="t" r="r" b="b"/>
            <a:pathLst>
              <a:path w="4991611" h="2417325">
                <a:moveTo>
                  <a:pt x="1698515" y="1777228"/>
                </a:moveTo>
                <a:cubicBezTo>
                  <a:pt x="1741089" y="1769773"/>
                  <a:pt x="1786507" y="1778559"/>
                  <a:pt x="1824679" y="1805354"/>
                </a:cubicBezTo>
                <a:cubicBezTo>
                  <a:pt x="1901020" y="1858944"/>
                  <a:pt x="1919464" y="1964275"/>
                  <a:pt x="1865874" y="2040617"/>
                </a:cubicBezTo>
                <a:cubicBezTo>
                  <a:pt x="1812284" y="2116959"/>
                  <a:pt x="1706954" y="2135403"/>
                  <a:pt x="1630612" y="2081813"/>
                </a:cubicBezTo>
                <a:cubicBezTo>
                  <a:pt x="1554269" y="2028223"/>
                  <a:pt x="1535825" y="1922892"/>
                  <a:pt x="1589415" y="1846551"/>
                </a:cubicBezTo>
                <a:cubicBezTo>
                  <a:pt x="1616210" y="1808379"/>
                  <a:pt x="1655940" y="1784683"/>
                  <a:pt x="1698515" y="1777228"/>
                </a:cubicBezTo>
                <a:close/>
                <a:moveTo>
                  <a:pt x="203804" y="138075"/>
                </a:moveTo>
                <a:cubicBezTo>
                  <a:pt x="242325" y="138765"/>
                  <a:pt x="281060" y="150569"/>
                  <a:pt x="314966" y="174370"/>
                </a:cubicBezTo>
                <a:cubicBezTo>
                  <a:pt x="405384" y="237841"/>
                  <a:pt x="427228" y="362591"/>
                  <a:pt x="363758" y="453009"/>
                </a:cubicBezTo>
                <a:cubicBezTo>
                  <a:pt x="300287" y="543426"/>
                  <a:pt x="175537" y="565271"/>
                  <a:pt x="85119" y="501800"/>
                </a:cubicBezTo>
                <a:cubicBezTo>
                  <a:pt x="-5298" y="438330"/>
                  <a:pt x="-27143" y="313579"/>
                  <a:pt x="36328" y="223162"/>
                </a:cubicBezTo>
                <a:cubicBezTo>
                  <a:pt x="75997" y="166651"/>
                  <a:pt x="139603" y="136926"/>
                  <a:pt x="203804" y="138075"/>
                </a:cubicBezTo>
                <a:close/>
                <a:moveTo>
                  <a:pt x="4523751" y="0"/>
                </a:moveTo>
                <a:lnTo>
                  <a:pt x="4991611" y="0"/>
                </a:lnTo>
                <a:lnTo>
                  <a:pt x="4990548" y="56396"/>
                </a:lnTo>
                <a:cubicBezTo>
                  <a:pt x="4984038" y="86656"/>
                  <a:pt x="4971488" y="116139"/>
                  <a:pt x="4952586" y="143066"/>
                </a:cubicBezTo>
                <a:cubicBezTo>
                  <a:pt x="4876979" y="250772"/>
                  <a:pt x="4728373" y="276794"/>
                  <a:pt x="4620666" y="201187"/>
                </a:cubicBezTo>
                <a:cubicBezTo>
                  <a:pt x="4566812" y="163383"/>
                  <a:pt x="4533379" y="107329"/>
                  <a:pt x="4522861" y="47263"/>
                </a:cubicBezTo>
                <a:close/>
                <a:moveTo>
                  <a:pt x="541421" y="0"/>
                </a:moveTo>
                <a:lnTo>
                  <a:pt x="4356714" y="0"/>
                </a:lnTo>
                <a:lnTo>
                  <a:pt x="4356205" y="34459"/>
                </a:lnTo>
                <a:cubicBezTo>
                  <a:pt x="4362464" y="136224"/>
                  <a:pt x="4407157" y="234699"/>
                  <a:pt x="4484237" y="308330"/>
                </a:cubicBezTo>
                <a:cubicBezTo>
                  <a:pt x="4486133" y="310151"/>
                  <a:pt x="4488029" y="311972"/>
                  <a:pt x="4489907" y="313811"/>
                </a:cubicBezTo>
                <a:cubicBezTo>
                  <a:pt x="4733674" y="552267"/>
                  <a:pt x="4749088" y="944782"/>
                  <a:pt x="4524822" y="1201671"/>
                </a:cubicBezTo>
                <a:cubicBezTo>
                  <a:pt x="4437309" y="1301892"/>
                  <a:pt x="4326199" y="1368457"/>
                  <a:pt x="4207357" y="1400707"/>
                </a:cubicBezTo>
                <a:cubicBezTo>
                  <a:pt x="4066155" y="1439039"/>
                  <a:pt x="3957711" y="1552796"/>
                  <a:pt x="3920694" y="1694333"/>
                </a:cubicBezTo>
                <a:cubicBezTo>
                  <a:pt x="3882006" y="1842233"/>
                  <a:pt x="3807745" y="1983116"/>
                  <a:pt x="3697275" y="2103649"/>
                </a:cubicBezTo>
                <a:cubicBezTo>
                  <a:pt x="3339919" y="2493573"/>
                  <a:pt x="2728866" y="2524228"/>
                  <a:pt x="2334530" y="2171713"/>
                </a:cubicBezTo>
                <a:cubicBezTo>
                  <a:pt x="2237292" y="2084783"/>
                  <a:pt x="2161737" y="1982852"/>
                  <a:pt x="2108126" y="1872607"/>
                </a:cubicBezTo>
                <a:cubicBezTo>
                  <a:pt x="2041917" y="1736456"/>
                  <a:pt x="1902913" y="1651778"/>
                  <a:pt x="1751632" y="1647497"/>
                </a:cubicBezTo>
                <a:cubicBezTo>
                  <a:pt x="1363811" y="1636421"/>
                  <a:pt x="978655" y="1451953"/>
                  <a:pt x="721917" y="1088629"/>
                </a:cubicBezTo>
                <a:cubicBezTo>
                  <a:pt x="514495" y="795116"/>
                  <a:pt x="442915" y="431247"/>
                  <a:pt x="515690" y="89522"/>
                </a:cubicBez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A556FD14-F92F-7EC9-53EB-BC04F0CA9F6B}"/>
              </a:ext>
            </a:extLst>
          </p:cNvPr>
          <p:cNvSpPr>
            <a:spLocks noGrp="1"/>
          </p:cNvSpPr>
          <p:nvPr>
            <p:ph idx="1"/>
          </p:nvPr>
        </p:nvSpPr>
        <p:spPr>
          <a:xfrm>
            <a:off x="841248" y="2619375"/>
            <a:ext cx="10741152" cy="3600450"/>
          </a:xfrm>
        </p:spPr>
        <p:txBody>
          <a:bodyPr>
            <a:normAutofit lnSpcReduction="10000"/>
          </a:bodyPr>
          <a:lstStyle/>
          <a:p>
            <a:pPr fontAlgn="base">
              <a:lnSpc>
                <a:spcPct val="100000"/>
              </a:lnSpc>
            </a:pPr>
            <a:endParaRPr lang="es-ES" dirty="0"/>
          </a:p>
          <a:p>
            <a:pPr marL="342900" indent="-342900" fontAlgn="base">
              <a:lnSpc>
                <a:spcPct val="100000"/>
              </a:lnSpc>
              <a:buFont typeface="Arial" panose="020B0604020202020204" pitchFamily="34" charset="0"/>
              <a:buChar char="•"/>
            </a:pPr>
            <a:r>
              <a:rPr lang="es-ES" dirty="0"/>
              <a:t>El sentido de sí mismos (</a:t>
            </a:r>
            <a:r>
              <a:rPr lang="es-ES" dirty="0" err="1"/>
              <a:t>Ivanic</a:t>
            </a:r>
            <a:r>
              <a:rPr lang="es-ES" dirty="0"/>
              <a:t>, 1998; </a:t>
            </a:r>
            <a:r>
              <a:rPr lang="es-ES" dirty="0" err="1"/>
              <a:t>Lillis</a:t>
            </a:r>
            <a:r>
              <a:rPr lang="es-ES" dirty="0"/>
              <a:t>, 2001)</a:t>
            </a:r>
            <a:r>
              <a:rPr lang="en-US" dirty="0"/>
              <a:t>​</a:t>
            </a:r>
          </a:p>
          <a:p>
            <a:pPr marL="342900" indent="-342900" fontAlgn="base">
              <a:lnSpc>
                <a:spcPct val="100000"/>
              </a:lnSpc>
              <a:buFont typeface="Arial" panose="020B0604020202020204" pitchFamily="34" charset="0"/>
              <a:buChar char="•"/>
            </a:pPr>
            <a:r>
              <a:rPr lang="es-ES" dirty="0"/>
              <a:t>Construcción social (</a:t>
            </a:r>
            <a:r>
              <a:rPr lang="es-ES" dirty="0" err="1"/>
              <a:t>Buffee</a:t>
            </a:r>
            <a:r>
              <a:rPr lang="es-ES" dirty="0"/>
              <a:t>, 1986; </a:t>
            </a:r>
            <a:r>
              <a:rPr lang="es-ES" dirty="0" err="1"/>
              <a:t>Holland</a:t>
            </a:r>
            <a:r>
              <a:rPr lang="es-ES" dirty="0"/>
              <a:t> et al. 2001). </a:t>
            </a:r>
            <a:r>
              <a:rPr lang="en-US" dirty="0"/>
              <a:t>​</a:t>
            </a:r>
          </a:p>
          <a:p>
            <a:pPr marL="342900" indent="-342900" fontAlgn="base">
              <a:lnSpc>
                <a:spcPct val="100000"/>
              </a:lnSpc>
              <a:buFont typeface="Arial" panose="020B0604020202020204" pitchFamily="34" charset="0"/>
              <a:buChar char="•"/>
            </a:pPr>
            <a:r>
              <a:rPr lang="es-ES" dirty="0"/>
              <a:t>Identidad social (Turner, 1991): definida en relación a grupos sociales, categorías, o estereotipos. </a:t>
            </a:r>
            <a:r>
              <a:rPr lang="en-US" dirty="0"/>
              <a:t>​</a:t>
            </a:r>
          </a:p>
          <a:p>
            <a:pPr marL="342900" indent="-342900" fontAlgn="base">
              <a:lnSpc>
                <a:spcPct val="100000"/>
              </a:lnSpc>
              <a:buFont typeface="Arial" panose="020B0604020202020204" pitchFamily="34" charset="0"/>
              <a:buChar char="•"/>
            </a:pPr>
            <a:r>
              <a:rPr lang="en-US" dirty="0" err="1"/>
              <a:t>Recursos</a:t>
            </a:r>
            <a:r>
              <a:rPr lang="en-US" dirty="0"/>
              <a:t> </a:t>
            </a:r>
            <a:r>
              <a:rPr lang="en-US" dirty="0" err="1"/>
              <a:t>semióticos</a:t>
            </a:r>
            <a:r>
              <a:rPr lang="en-US" dirty="0"/>
              <a:t> para la </a:t>
            </a:r>
            <a:r>
              <a:rPr lang="en-US" b="1" dirty="0"/>
              <a:t>auto-</a:t>
            </a:r>
            <a:r>
              <a:rPr lang="en-US" b="1" dirty="0" err="1"/>
              <a:t>representación</a:t>
            </a:r>
            <a:r>
              <a:rPr lang="en-US" dirty="0"/>
              <a:t>: self representation (Ivanic &amp; Camps, 2001).</a:t>
            </a:r>
          </a:p>
          <a:p>
            <a:pPr fontAlgn="base">
              <a:lnSpc>
                <a:spcPct val="100000"/>
              </a:lnSpc>
            </a:pPr>
            <a:r>
              <a:rPr lang="en-US" dirty="0"/>
              <a:t>”Como </a:t>
            </a:r>
            <a:r>
              <a:rPr lang="en-US" dirty="0" err="1"/>
              <a:t>todas</a:t>
            </a:r>
            <a:r>
              <a:rPr lang="en-US" dirty="0"/>
              <a:t> las </a:t>
            </a:r>
            <a:r>
              <a:rPr lang="en-US" dirty="0" err="1"/>
              <a:t>formas</a:t>
            </a:r>
            <a:r>
              <a:rPr lang="en-US" dirty="0"/>
              <a:t> de </a:t>
            </a:r>
            <a:r>
              <a:rPr lang="en-US" dirty="0" err="1"/>
              <a:t>comunicación</a:t>
            </a:r>
            <a:r>
              <a:rPr lang="en-US" dirty="0"/>
              <a:t>, la </a:t>
            </a:r>
            <a:r>
              <a:rPr lang="en-US" dirty="0" err="1"/>
              <a:t>escritura</a:t>
            </a:r>
            <a:r>
              <a:rPr lang="en-US" dirty="0"/>
              <a:t> </a:t>
            </a:r>
            <a:r>
              <a:rPr lang="en-US" dirty="0" err="1"/>
              <a:t>académica</a:t>
            </a:r>
            <a:r>
              <a:rPr lang="en-US" dirty="0"/>
              <a:t> es un </a:t>
            </a:r>
            <a:r>
              <a:rPr lang="en-US" dirty="0" err="1"/>
              <a:t>acto</a:t>
            </a:r>
            <a:r>
              <a:rPr lang="en-US" dirty="0"/>
              <a:t> de </a:t>
            </a:r>
            <a:r>
              <a:rPr lang="en-US" dirty="0" err="1"/>
              <a:t>identidad:no</a:t>
            </a:r>
            <a:r>
              <a:rPr lang="en-US" dirty="0"/>
              <a:t> solo </a:t>
            </a:r>
            <a:r>
              <a:rPr lang="en-US" dirty="0" err="1"/>
              <a:t>transmite</a:t>
            </a:r>
            <a:r>
              <a:rPr lang="en-US" dirty="0"/>
              <a:t> “</a:t>
            </a:r>
            <a:r>
              <a:rPr lang="en-US" dirty="0" err="1"/>
              <a:t>contenido</a:t>
            </a:r>
            <a:r>
              <a:rPr lang="en-US" dirty="0"/>
              <a:t>” </a:t>
            </a:r>
            <a:r>
              <a:rPr lang="en-US" dirty="0" err="1"/>
              <a:t>disciplinar</a:t>
            </a:r>
            <a:r>
              <a:rPr lang="en-US" dirty="0"/>
              <a:t>, </a:t>
            </a:r>
            <a:r>
              <a:rPr lang="en-US" dirty="0" err="1"/>
              <a:t>sino</a:t>
            </a:r>
            <a:r>
              <a:rPr lang="en-US" dirty="0"/>
              <a:t> que también </a:t>
            </a:r>
            <a:r>
              <a:rPr lang="en-US" dirty="0" err="1"/>
              <a:t>expresa</a:t>
            </a:r>
            <a:r>
              <a:rPr lang="en-US" dirty="0"/>
              <a:t> </a:t>
            </a:r>
            <a:r>
              <a:rPr lang="en-US" dirty="0" err="1"/>
              <a:t>una</a:t>
            </a:r>
            <a:r>
              <a:rPr lang="en-US" dirty="0"/>
              <a:t> </a:t>
            </a:r>
            <a:r>
              <a:rPr lang="en-US" dirty="0" err="1"/>
              <a:t>representaciónde</a:t>
            </a:r>
            <a:r>
              <a:rPr lang="en-US" dirty="0"/>
              <a:t> </a:t>
            </a:r>
            <a:r>
              <a:rPr lang="en-US" dirty="0" err="1"/>
              <a:t>quien</a:t>
            </a:r>
            <a:r>
              <a:rPr lang="en-US" dirty="0"/>
              <a:t> escribe” (</a:t>
            </a:r>
            <a:r>
              <a:rPr lang="es-CL" dirty="0" err="1"/>
              <a:t>Hyland</a:t>
            </a:r>
            <a:r>
              <a:rPr lang="es-CL" dirty="0"/>
              <a:t>, 2002, p. 1092).</a:t>
            </a:r>
            <a:endParaRPr lang="en-US" dirty="0"/>
          </a:p>
        </p:txBody>
      </p:sp>
    </p:spTree>
    <p:extLst>
      <p:ext uri="{BB962C8B-B14F-4D97-AF65-F5344CB8AC3E}">
        <p14:creationId xmlns:p14="http://schemas.microsoft.com/office/powerpoint/2010/main" val="324798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346255-069F-8367-F76D-268C55DD9823}"/>
              </a:ext>
            </a:extLst>
          </p:cNvPr>
          <p:cNvSpPr>
            <a:spLocks noGrp="1"/>
          </p:cNvSpPr>
          <p:nvPr>
            <p:ph type="title"/>
          </p:nvPr>
        </p:nvSpPr>
        <p:spPr>
          <a:xfrm>
            <a:off x="518160" y="170046"/>
            <a:ext cx="10972800" cy="1325563"/>
          </a:xfrm>
        </p:spPr>
        <p:txBody>
          <a:bodyPr>
            <a:normAutofit/>
          </a:bodyPr>
          <a:lstStyle/>
          <a:p>
            <a:r>
              <a:rPr lang="es-ES_tradnl" sz="3600" dirty="0"/>
              <a:t>Auto-representación en la escritura: 3 aspectos de la identidad escritural</a:t>
            </a:r>
          </a:p>
        </p:txBody>
      </p:sp>
      <p:sp>
        <p:nvSpPr>
          <p:cNvPr id="3" name="Marcador de contenido 2">
            <a:extLst>
              <a:ext uri="{FF2B5EF4-FFF2-40B4-BE49-F238E27FC236}">
                <a16:creationId xmlns:a16="http://schemas.microsoft.com/office/drawing/2014/main" id="{F7E88C02-AE84-6790-F457-AC0388DEE23F}"/>
              </a:ext>
            </a:extLst>
          </p:cNvPr>
          <p:cNvSpPr>
            <a:spLocks noGrp="1"/>
          </p:cNvSpPr>
          <p:nvPr>
            <p:ph idx="1"/>
          </p:nvPr>
        </p:nvSpPr>
        <p:spPr>
          <a:xfrm>
            <a:off x="2111764" y="2824507"/>
            <a:ext cx="9917325" cy="4036534"/>
          </a:xfrm>
        </p:spPr>
        <p:txBody>
          <a:bodyPr>
            <a:normAutofit lnSpcReduction="10000"/>
          </a:bodyPr>
          <a:lstStyle/>
          <a:p>
            <a:endParaRPr lang="es-CL" dirty="0"/>
          </a:p>
          <a:p>
            <a:r>
              <a:rPr lang="es-CL" b="1" i="1" dirty="0"/>
              <a:t>Yo autobiográfico </a:t>
            </a:r>
            <a:r>
              <a:rPr lang="es-CL" dirty="0"/>
              <a:t>– sentido del escritor de sus raíces e historia de vida en desarrollo.</a:t>
            </a:r>
          </a:p>
          <a:p>
            <a:endParaRPr lang="es-CL" dirty="0"/>
          </a:p>
          <a:p>
            <a:r>
              <a:rPr lang="es-CL" b="1" i="1" dirty="0"/>
              <a:t>Yo discursivo </a:t>
            </a:r>
            <a:r>
              <a:rPr lang="es-CL" dirty="0"/>
              <a:t>– impresión que consciente o inconscientemente los escritores transmiten de sí mismos. </a:t>
            </a:r>
          </a:p>
          <a:p>
            <a:endParaRPr lang="es-CL" dirty="0"/>
          </a:p>
          <a:p>
            <a:r>
              <a:rPr lang="es-CL" b="1" i="1" dirty="0"/>
              <a:t>Yo como autor </a:t>
            </a:r>
            <a:r>
              <a:rPr lang="es-CL" dirty="0"/>
              <a:t>– posiciones, opiniones y creencias del autor transmitidas en la escritura. Los escritores pueden representarse como autores en su escritura, verse más o menos como autores de sus textos. </a:t>
            </a:r>
          </a:p>
          <a:p>
            <a:endParaRPr lang="es-ES_tradnl" dirty="0"/>
          </a:p>
        </p:txBody>
      </p:sp>
      <p:sp>
        <p:nvSpPr>
          <p:cNvPr id="4" name="CuadroTexto 3">
            <a:extLst>
              <a:ext uri="{FF2B5EF4-FFF2-40B4-BE49-F238E27FC236}">
                <a16:creationId xmlns:a16="http://schemas.microsoft.com/office/drawing/2014/main" id="{C76C56DC-88E2-401C-2438-F922227EACB0}"/>
              </a:ext>
            </a:extLst>
          </p:cNvPr>
          <p:cNvSpPr txBox="1"/>
          <p:nvPr/>
        </p:nvSpPr>
        <p:spPr>
          <a:xfrm>
            <a:off x="893229" y="1839622"/>
            <a:ext cx="10957359" cy="984885"/>
          </a:xfrm>
          <a:prstGeom prst="rect">
            <a:avLst/>
          </a:prstGeom>
          <a:noFill/>
        </p:spPr>
        <p:txBody>
          <a:bodyPr wrap="none" rtlCol="0">
            <a:spAutoFit/>
          </a:bodyPr>
          <a:lstStyle/>
          <a:p>
            <a:r>
              <a:rPr lang="es-CL" sz="2000" b="1" i="1" dirty="0"/>
              <a:t>Posibilidades para el yo </a:t>
            </a:r>
            <a:r>
              <a:rPr lang="es-CL" sz="2000" i="1" dirty="0"/>
              <a:t>(</a:t>
            </a:r>
            <a:r>
              <a:rPr lang="es-CL" sz="2000" i="1" dirty="0" err="1"/>
              <a:t>possibilities</a:t>
            </a:r>
            <a:r>
              <a:rPr lang="es-CL" sz="2000" i="1" dirty="0"/>
              <a:t> </a:t>
            </a:r>
            <a:r>
              <a:rPr lang="es-CL" sz="2000" i="1" dirty="0" err="1"/>
              <a:t>for</a:t>
            </a:r>
            <a:r>
              <a:rPr lang="es-CL" sz="2000" i="1" dirty="0"/>
              <a:t> </a:t>
            </a:r>
            <a:r>
              <a:rPr lang="es-CL" sz="2000" i="1" dirty="0" err="1"/>
              <a:t>selfhood</a:t>
            </a:r>
            <a:r>
              <a:rPr lang="es-CL" sz="2000" i="1" dirty="0"/>
              <a:t>)</a:t>
            </a:r>
          </a:p>
          <a:p>
            <a:r>
              <a:rPr lang="es-CL" sz="2000" dirty="0"/>
              <a:t>Identidades abstractas y prototípicas disponibles en el contexto socio-cultural de la escritura</a:t>
            </a:r>
          </a:p>
          <a:p>
            <a:endParaRPr lang="es-ES_tradnl" dirty="0"/>
          </a:p>
        </p:txBody>
      </p:sp>
      <p:pic>
        <p:nvPicPr>
          <p:cNvPr id="8" name="Gráfico 7" descr="Signature con relleno sólido">
            <a:extLst>
              <a:ext uri="{FF2B5EF4-FFF2-40B4-BE49-F238E27FC236}">
                <a16:creationId xmlns:a16="http://schemas.microsoft.com/office/drawing/2014/main" id="{B9F1FD86-5E07-023B-9ACF-44931D2AC0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0626" y="4353870"/>
            <a:ext cx="802672" cy="802672"/>
          </a:xfrm>
          <a:prstGeom prst="rect">
            <a:avLst/>
          </a:prstGeom>
        </p:spPr>
      </p:pic>
      <p:pic>
        <p:nvPicPr>
          <p:cNvPr id="14" name="Gráfico 13" descr="Route (Two Pins With A Path) con relleno sólido">
            <a:extLst>
              <a:ext uri="{FF2B5EF4-FFF2-40B4-BE49-F238E27FC236}">
                <a16:creationId xmlns:a16="http://schemas.microsoft.com/office/drawing/2014/main" id="{05A3AC44-CFD0-5DEF-2807-5539DAEAE2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96781" y="3112540"/>
            <a:ext cx="802672" cy="802672"/>
          </a:xfrm>
          <a:prstGeom prst="rect">
            <a:avLst/>
          </a:prstGeom>
        </p:spPr>
      </p:pic>
      <p:pic>
        <p:nvPicPr>
          <p:cNvPr id="16" name="Gráfico 15" descr="Lecturer con relleno sólido">
            <a:extLst>
              <a:ext uri="{FF2B5EF4-FFF2-40B4-BE49-F238E27FC236}">
                <a16:creationId xmlns:a16="http://schemas.microsoft.com/office/drawing/2014/main" id="{1F4C09D9-22DD-7963-F2BB-B1C6DDA472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6781" y="5556885"/>
            <a:ext cx="914400" cy="914400"/>
          </a:xfrm>
          <a:prstGeom prst="rect">
            <a:avLst/>
          </a:prstGeom>
        </p:spPr>
      </p:pic>
    </p:spTree>
    <p:extLst>
      <p:ext uri="{BB962C8B-B14F-4D97-AF65-F5344CB8AC3E}">
        <p14:creationId xmlns:p14="http://schemas.microsoft.com/office/powerpoint/2010/main" val="311026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B45E7A5-ECE2-A509-0655-04CDF6F6979C}"/>
              </a:ext>
            </a:extLst>
          </p:cNvPr>
          <p:cNvPicPr>
            <a:picLocks noChangeAspect="1"/>
          </p:cNvPicPr>
          <p:nvPr/>
        </p:nvPicPr>
        <p:blipFill>
          <a:blip r:embed="rId2"/>
          <a:stretch>
            <a:fillRect/>
          </a:stretch>
        </p:blipFill>
        <p:spPr>
          <a:xfrm>
            <a:off x="2207623" y="0"/>
            <a:ext cx="4494197" cy="6662057"/>
          </a:xfrm>
          <a:prstGeom prst="rect">
            <a:avLst/>
          </a:prstGeom>
        </p:spPr>
      </p:pic>
      <p:sp>
        <p:nvSpPr>
          <p:cNvPr id="13" name="Marcador de contenido 2">
            <a:extLst>
              <a:ext uri="{FF2B5EF4-FFF2-40B4-BE49-F238E27FC236}">
                <a16:creationId xmlns:a16="http://schemas.microsoft.com/office/drawing/2014/main" id="{53443370-AB66-95A5-B777-652077E66946}"/>
              </a:ext>
            </a:extLst>
          </p:cNvPr>
          <p:cNvSpPr txBox="1">
            <a:spLocks/>
          </p:cNvSpPr>
          <p:nvPr/>
        </p:nvSpPr>
        <p:spPr>
          <a:xfrm>
            <a:off x="5891349" y="0"/>
            <a:ext cx="6300651" cy="6858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2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600" dirty="0"/>
              <a:t>Lina</a:t>
            </a:r>
          </a:p>
          <a:p>
            <a:r>
              <a:rPr lang="es-ES_tradnl" sz="1600" dirty="0"/>
              <a:t>Criada en un barrio de clase trabajadora</a:t>
            </a:r>
          </a:p>
          <a:p>
            <a:r>
              <a:rPr lang="es-ES_tradnl" sz="1600" dirty="0"/>
              <a:t>       en Bogotá, Colombia</a:t>
            </a:r>
          </a:p>
          <a:p>
            <a:r>
              <a:rPr lang="es-ES_tradnl" sz="1600" dirty="0"/>
              <a:t>       un punto en el mapa</a:t>
            </a:r>
          </a:p>
          <a:p>
            <a:r>
              <a:rPr lang="es-ES_tradnl" sz="1600" dirty="0"/>
              <a:t>Volverse consciente de las caras de la pobreza y la violencia.</a:t>
            </a:r>
          </a:p>
          <a:p>
            <a:r>
              <a:rPr lang="es-ES_tradnl" sz="1600" dirty="0"/>
              <a:t>Los 80s, década del terror</a:t>
            </a:r>
          </a:p>
          <a:p>
            <a:r>
              <a:rPr lang="es-ES_tradnl" sz="1600" dirty="0"/>
              <a:t>La guerra en contra de los carteles de la droga.</a:t>
            </a:r>
          </a:p>
          <a:p>
            <a:r>
              <a:rPr lang="es-ES_tradnl" sz="1600" dirty="0"/>
              <a:t>       La Violencia</a:t>
            </a:r>
          </a:p>
          <a:p>
            <a:r>
              <a:rPr lang="es-ES_tradnl" sz="1600" dirty="0"/>
              <a:t>No más tiroteos o brutalidad policial,</a:t>
            </a:r>
          </a:p>
          <a:p>
            <a:r>
              <a:rPr lang="es-ES_tradnl" sz="1600" dirty="0"/>
              <a:t>Bombas esporádicas a edificios y ciudades al azar</a:t>
            </a:r>
          </a:p>
          <a:p>
            <a:r>
              <a:rPr lang="es-ES_tradnl" sz="1600" dirty="0"/>
              <a:t>        raptos</a:t>
            </a:r>
          </a:p>
          <a:p>
            <a:r>
              <a:rPr lang="es-ES_tradnl" sz="1600" dirty="0"/>
              <a:t>                     asesinatos</a:t>
            </a:r>
          </a:p>
          <a:p>
            <a:r>
              <a:rPr lang="es-ES_tradnl" sz="1600" dirty="0"/>
              <a:t>                                          masacres</a:t>
            </a:r>
          </a:p>
          <a:p>
            <a:r>
              <a:rPr lang="es-ES_tradnl" sz="1600" dirty="0"/>
              <a:t>             Todos éramos vulnerables</a:t>
            </a:r>
          </a:p>
          <a:p>
            <a:r>
              <a:rPr lang="es-ES_tradnl" sz="1600" dirty="0"/>
              <a:t>Mi hogar, involucramiento político.</a:t>
            </a:r>
          </a:p>
          <a:p>
            <a:r>
              <a:rPr lang="es-ES_tradnl" sz="1600" dirty="0"/>
              <a:t>Día de votación con mi abuelo,</a:t>
            </a:r>
          </a:p>
          <a:p>
            <a:r>
              <a:rPr lang="es-ES_tradnl" sz="1600" dirty="0"/>
              <a:t>Puse mi dedo en el contenedor rojo (el color del partido liberal)</a:t>
            </a:r>
          </a:p>
          <a:p>
            <a:r>
              <a:rPr lang="es-ES_tradnl" sz="1600" dirty="0"/>
              <a:t>voté, simbólicamente.</a:t>
            </a:r>
          </a:p>
          <a:p>
            <a:r>
              <a:rPr lang="es-ES_tradnl" sz="1600" dirty="0"/>
              <a:t>Mi hogar. Lectura. </a:t>
            </a:r>
          </a:p>
          <a:p>
            <a:r>
              <a:rPr lang="es-ES_tradnl" sz="1600" dirty="0"/>
              <a:t>Llena de libros de segunda mano, repisas de madera de muro a muro</a:t>
            </a:r>
          </a:p>
        </p:txBody>
      </p:sp>
      <p:pic>
        <p:nvPicPr>
          <p:cNvPr id="14" name="Imagen 13">
            <a:extLst>
              <a:ext uri="{FF2B5EF4-FFF2-40B4-BE49-F238E27FC236}">
                <a16:creationId xmlns:a16="http://schemas.microsoft.com/office/drawing/2014/main" id="{D127A767-84E8-AA84-1D61-3DD889BE499B}"/>
              </a:ext>
            </a:extLst>
          </p:cNvPr>
          <p:cNvPicPr>
            <a:picLocks noChangeAspect="1"/>
          </p:cNvPicPr>
          <p:nvPr/>
        </p:nvPicPr>
        <p:blipFill>
          <a:blip r:embed="rId3"/>
          <a:srcRect l="6646" r="5638"/>
          <a:stretch>
            <a:fillRect/>
          </a:stretch>
        </p:blipFill>
        <p:spPr>
          <a:xfrm>
            <a:off x="0" y="1424101"/>
            <a:ext cx="2547257" cy="3384178"/>
          </a:xfrm>
          <a:prstGeom prst="rect">
            <a:avLst/>
          </a:prstGeom>
        </p:spPr>
      </p:pic>
    </p:spTree>
    <p:extLst>
      <p:ext uri="{BB962C8B-B14F-4D97-AF65-F5344CB8AC3E}">
        <p14:creationId xmlns:p14="http://schemas.microsoft.com/office/powerpoint/2010/main" val="3529164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D8D14B-1D39-483F-B5BD-40E7D0CB6E43}"/>
              </a:ext>
            </a:extLst>
          </p:cNvPr>
          <p:cNvSpPr>
            <a:spLocks noGrp="1"/>
          </p:cNvSpPr>
          <p:nvPr>
            <p:ph type="title"/>
          </p:nvPr>
        </p:nvSpPr>
        <p:spPr>
          <a:xfrm>
            <a:off x="609599" y="52480"/>
            <a:ext cx="10972800" cy="1325563"/>
          </a:xfrm>
        </p:spPr>
        <p:txBody>
          <a:bodyPr/>
          <a:lstStyle/>
          <a:p>
            <a:r>
              <a:rPr lang="es-ES_tradnl" dirty="0"/>
              <a:t>Voz autoral</a:t>
            </a:r>
          </a:p>
        </p:txBody>
      </p:sp>
      <p:sp>
        <p:nvSpPr>
          <p:cNvPr id="3" name="Marcador de contenido 2">
            <a:extLst>
              <a:ext uri="{FF2B5EF4-FFF2-40B4-BE49-F238E27FC236}">
                <a16:creationId xmlns:a16="http://schemas.microsoft.com/office/drawing/2014/main" id="{86C342A6-2CCF-110D-0D04-83AF953E95F2}"/>
              </a:ext>
            </a:extLst>
          </p:cNvPr>
          <p:cNvSpPr>
            <a:spLocks noGrp="1"/>
          </p:cNvSpPr>
          <p:nvPr>
            <p:ph idx="1"/>
          </p:nvPr>
        </p:nvSpPr>
        <p:spPr>
          <a:xfrm>
            <a:off x="2508068" y="2106204"/>
            <a:ext cx="9074331" cy="4036534"/>
          </a:xfrm>
        </p:spPr>
        <p:txBody>
          <a:bodyPr>
            <a:normAutofit fontScale="70000" lnSpcReduction="20000"/>
          </a:bodyPr>
          <a:lstStyle/>
          <a:p>
            <a:r>
              <a:rPr lang="es-ES_tradnl" dirty="0"/>
              <a:t>Promover el desarrollo de una voz autoral (</a:t>
            </a:r>
            <a:r>
              <a:rPr lang="es-ES_tradnl" dirty="0" err="1"/>
              <a:t>Burguess</a:t>
            </a:r>
            <a:r>
              <a:rPr lang="es-ES_tradnl" dirty="0"/>
              <a:t> &amp; </a:t>
            </a:r>
            <a:r>
              <a:rPr lang="es-ES_tradnl" dirty="0" err="1"/>
              <a:t>Ivanic</a:t>
            </a:r>
            <a:r>
              <a:rPr lang="es-ES_tradnl" dirty="0"/>
              <a:t>, 2010; </a:t>
            </a:r>
            <a:r>
              <a:rPr lang="es-ES_tradnl" dirty="0" err="1"/>
              <a:t>Ivanic</a:t>
            </a:r>
            <a:r>
              <a:rPr lang="es-ES_tradnl" dirty="0"/>
              <a:t> 1998; </a:t>
            </a:r>
            <a:r>
              <a:rPr lang="es-ES_tradnl" dirty="0" err="1"/>
              <a:t>Ivanic</a:t>
            </a:r>
            <a:r>
              <a:rPr lang="es-ES_tradnl" dirty="0"/>
              <a:t> &amp; Camps, 2001; Castelló et al. 2011) impacta positivamente en la calidad de la escritura. </a:t>
            </a:r>
          </a:p>
          <a:p>
            <a:endParaRPr lang="es-ES_tradnl" dirty="0"/>
          </a:p>
          <a:p>
            <a:pPr fontAlgn="base"/>
            <a:r>
              <a:rPr lang="es-ES" b="1" dirty="0"/>
              <a:t>Posicionamiento ideacional </a:t>
            </a:r>
            <a:r>
              <a:rPr lang="es-ES" dirty="0"/>
              <a:t>(</a:t>
            </a:r>
            <a:r>
              <a:rPr lang="es-ES" dirty="0" err="1"/>
              <a:t>Ivanic</a:t>
            </a:r>
            <a:r>
              <a:rPr lang="es-ES" dirty="0"/>
              <a:t> &amp; Camps)</a:t>
            </a:r>
            <a:r>
              <a:rPr lang="en-US" dirty="0"/>
              <a:t>​</a:t>
            </a:r>
            <a:endParaRPr lang="es-ES" b="1" dirty="0"/>
          </a:p>
          <a:p>
            <a:pPr fontAlgn="base"/>
            <a:r>
              <a:rPr lang="es-ES" dirty="0"/>
              <a:t>-elección de tema y posición respecto de él, elecciones léxicas y metáforas</a:t>
            </a:r>
          </a:p>
          <a:p>
            <a:pPr fontAlgn="base"/>
            <a:r>
              <a:rPr lang="es-ES" dirty="0"/>
              <a:t>​</a:t>
            </a:r>
          </a:p>
          <a:p>
            <a:pPr fontAlgn="base"/>
            <a:r>
              <a:rPr lang="es-ES" b="1" dirty="0"/>
              <a:t>Posicionamiento interpersonal </a:t>
            </a:r>
            <a:r>
              <a:rPr lang="es-ES" dirty="0"/>
              <a:t>(</a:t>
            </a:r>
            <a:r>
              <a:rPr lang="es-ES" dirty="0" err="1"/>
              <a:t>Ivanic</a:t>
            </a:r>
            <a:r>
              <a:rPr lang="es-ES" dirty="0"/>
              <a:t> &amp; Camps)</a:t>
            </a:r>
            <a:r>
              <a:rPr lang="en-US" dirty="0"/>
              <a:t>​</a:t>
            </a:r>
          </a:p>
          <a:p>
            <a:pPr fontAlgn="base"/>
            <a:r>
              <a:rPr lang="es-ES" dirty="0"/>
              <a:t>-Auto mención (</a:t>
            </a:r>
            <a:r>
              <a:rPr lang="es-ES" dirty="0" err="1"/>
              <a:t>Hyland</a:t>
            </a:r>
            <a:r>
              <a:rPr lang="es-ES" dirty="0"/>
              <a:t>, 2005)</a:t>
            </a:r>
            <a:r>
              <a:rPr lang="en-US" dirty="0"/>
              <a:t>​</a:t>
            </a:r>
          </a:p>
          <a:p>
            <a:pPr fontAlgn="base"/>
            <a:r>
              <a:rPr lang="es-ES" dirty="0"/>
              <a:t>-Mitigación y refuerzo </a:t>
            </a:r>
            <a:r>
              <a:rPr lang="en-US" dirty="0"/>
              <a:t>​(</a:t>
            </a:r>
            <a:r>
              <a:rPr lang="en-US" dirty="0" err="1"/>
              <a:t>grados</a:t>
            </a:r>
            <a:r>
              <a:rPr lang="en-US" dirty="0"/>
              <a:t> de </a:t>
            </a:r>
            <a:r>
              <a:rPr lang="en-US" dirty="0" err="1"/>
              <a:t>certeza</a:t>
            </a:r>
            <a:r>
              <a:rPr lang="en-US" dirty="0"/>
              <a:t>)</a:t>
            </a:r>
          </a:p>
          <a:p>
            <a:pPr fontAlgn="base"/>
            <a:endParaRPr lang="es-ES" dirty="0"/>
          </a:p>
          <a:p>
            <a:pPr fontAlgn="base"/>
            <a:r>
              <a:rPr lang="es-ES" b="1" dirty="0"/>
              <a:t>Posicionamiento textual </a:t>
            </a:r>
            <a:r>
              <a:rPr lang="es-ES" dirty="0"/>
              <a:t>(</a:t>
            </a:r>
            <a:r>
              <a:rPr lang="es-ES" dirty="0" err="1"/>
              <a:t>Ivanic</a:t>
            </a:r>
            <a:r>
              <a:rPr lang="es-ES" dirty="0"/>
              <a:t> &amp; Camps)</a:t>
            </a:r>
            <a:r>
              <a:rPr lang="en-US" dirty="0"/>
              <a:t>​</a:t>
            </a:r>
          </a:p>
          <a:p>
            <a:pPr fontAlgn="base"/>
            <a:r>
              <a:rPr lang="es-ES" dirty="0"/>
              <a:t>-Estrategias de conexión​</a:t>
            </a:r>
          </a:p>
          <a:p>
            <a:pPr fontAlgn="base"/>
            <a:r>
              <a:rPr lang="es-ES" dirty="0"/>
              <a:t>-Organización de párrafos, extensión de frase, etc. </a:t>
            </a:r>
          </a:p>
          <a:p>
            <a:endParaRPr lang="es-ES_tradnl" dirty="0"/>
          </a:p>
        </p:txBody>
      </p:sp>
    </p:spTree>
    <p:extLst>
      <p:ext uri="{BB962C8B-B14F-4D97-AF65-F5344CB8AC3E}">
        <p14:creationId xmlns:p14="http://schemas.microsoft.com/office/powerpoint/2010/main" val="316134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BF393A6-CEC7-DE93-18F1-D45BB2EB54CA}"/>
              </a:ext>
            </a:extLst>
          </p:cNvPr>
          <p:cNvSpPr>
            <a:spLocks noGrp="1"/>
          </p:cNvSpPr>
          <p:nvPr>
            <p:ph idx="1"/>
          </p:nvPr>
        </p:nvSpPr>
        <p:spPr>
          <a:xfrm>
            <a:off x="609600" y="339634"/>
            <a:ext cx="10972800" cy="5803104"/>
          </a:xfrm>
        </p:spPr>
        <p:txBody>
          <a:bodyPr>
            <a:normAutofit fontScale="92500" lnSpcReduction="20000"/>
          </a:bodyPr>
          <a:lstStyle/>
          <a:p>
            <a:r>
              <a:rPr lang="es-CL" dirty="0"/>
              <a:t>Sin embargo, una de las formas más obvias e importantes en las que los escritores se pueden presentar a sí mismos ante los lectores es afirmar explícitamente su papel en el discurso mediante pronombres de primera persona (</a:t>
            </a:r>
            <a:r>
              <a:rPr lang="es-CL" dirty="0" err="1"/>
              <a:t>Hyland</a:t>
            </a:r>
            <a:r>
              <a:rPr lang="es-CL" dirty="0"/>
              <a:t>, 2001; </a:t>
            </a:r>
            <a:r>
              <a:rPr lang="es-CL" dirty="0" err="1"/>
              <a:t>Kuo</a:t>
            </a:r>
            <a:r>
              <a:rPr lang="es-CL" dirty="0"/>
              <a:t>, 1999, Tang &amp; John, 1999). Estos escritores sugieren que el uso del “yo” es fundamental para el significado y la credibilidad, que ayuda a fijar el compro-miso de los escritores con sus propias palabras y a establecer una relación con sus lectores. Además de enunciar al escritor en el texto, los pronombres aparecen usualmente en posición temática dentro de la cláusula. Consideremos el impacto de este tipo de elecciones en los siguientes ejemplos de algunos escritores de mi corpus:</a:t>
            </a:r>
          </a:p>
          <a:p>
            <a:pPr marL="457200" indent="-457200">
              <a:buAutoNum type="arabicParenBoth"/>
            </a:pPr>
            <a:r>
              <a:rPr lang="es-CL" dirty="0"/>
              <a:t>Estoy de acuerdo con lo expuesto, aunque difiero de los detalles relacionados con el análisis de... (Lingüística aplicada).</a:t>
            </a:r>
          </a:p>
          <a:p>
            <a:pPr marL="457200" indent="-457200">
              <a:buAutoNum type="arabicParenBoth"/>
            </a:pPr>
            <a:r>
              <a:rPr lang="es-CL" dirty="0"/>
              <a:t>Mostraré que existe una respuesta convincente al minimalista. (Filosofía).</a:t>
            </a:r>
          </a:p>
          <a:p>
            <a:pPr marL="457200" indent="-457200">
              <a:buAutoNum type="arabicParenBoth"/>
            </a:pPr>
            <a:r>
              <a:rPr lang="es-CL" dirty="0"/>
              <a:t>Demostraremos, sin embargo, que eso no es cierto. (Física). </a:t>
            </a:r>
            <a:br>
              <a:rPr lang="es-CL" dirty="0"/>
            </a:br>
            <a:endParaRPr lang="es-CL" dirty="0"/>
          </a:p>
          <a:p>
            <a:r>
              <a:rPr lang="es-CL" dirty="0"/>
              <a:t>El uso de la primera persona permite a los escritores de los ejemplos enfatizar y buscar </a:t>
            </a:r>
            <a:r>
              <a:rPr lang="es-CL" dirty="0" err="1"/>
              <a:t>acuer</a:t>
            </a:r>
            <a:r>
              <a:rPr lang="es-CL" dirty="0"/>
              <a:t>-do con sus propios aportes. No deja ninguna duda a los escritores de dónde se posicionan </a:t>
            </a:r>
            <a:r>
              <a:rPr lang="es-CL" dirty="0" err="1"/>
              <a:t>yde</a:t>
            </a:r>
            <a:r>
              <a:rPr lang="es-CL" dirty="0"/>
              <a:t> qué manera se debería interpretar las afirmaciones. La primera persona, por lo tanto, es </a:t>
            </a:r>
            <a:r>
              <a:rPr lang="es-CL" dirty="0" err="1"/>
              <a:t>unmedio</a:t>
            </a:r>
            <a:r>
              <a:rPr lang="es-CL" dirty="0"/>
              <a:t> poderoso por el que los escritores expresan una identidad haciendo valer su </a:t>
            </a:r>
            <a:r>
              <a:rPr lang="es-CL" dirty="0" err="1"/>
              <a:t>derechoa</a:t>
            </a:r>
            <a:r>
              <a:rPr lang="es-CL" dirty="0"/>
              <a:t> hablar como autoridad, lo cual es un elemento clave para una escritura académica exitosa. </a:t>
            </a:r>
            <a:br>
              <a:rPr lang="es-CL" dirty="0"/>
            </a:br>
            <a:r>
              <a:rPr lang="es-CL" dirty="0"/>
              <a:t> </a:t>
            </a:r>
          </a:p>
        </p:txBody>
      </p:sp>
      <p:sp>
        <p:nvSpPr>
          <p:cNvPr id="4" name="CuadroTexto 3">
            <a:extLst>
              <a:ext uri="{FF2B5EF4-FFF2-40B4-BE49-F238E27FC236}">
                <a16:creationId xmlns:a16="http://schemas.microsoft.com/office/drawing/2014/main" id="{13A9A116-8228-8239-3E73-0CDA61E51C44}"/>
              </a:ext>
            </a:extLst>
          </p:cNvPr>
          <p:cNvSpPr txBox="1"/>
          <p:nvPr/>
        </p:nvSpPr>
        <p:spPr>
          <a:xfrm>
            <a:off x="152400" y="5965261"/>
            <a:ext cx="11887200" cy="800219"/>
          </a:xfrm>
          <a:prstGeom prst="rect">
            <a:avLst/>
          </a:prstGeom>
          <a:noFill/>
        </p:spPr>
        <p:txBody>
          <a:bodyPr wrap="square" rtlCol="0">
            <a:spAutoFit/>
          </a:bodyPr>
          <a:lstStyle/>
          <a:p>
            <a:r>
              <a:rPr lang="es-CL" sz="1400" dirty="0" err="1"/>
              <a:t>Hyland</a:t>
            </a:r>
            <a:r>
              <a:rPr lang="es-CL" sz="1400" dirty="0"/>
              <a:t>, 2002, pp. 1092-1094 traducción propia en </a:t>
            </a:r>
            <a:r>
              <a:rPr lang="es-CL" sz="1400" i="1" dirty="0"/>
              <a:t>Montes y Álvarez Cómo dialogar críticamente con las fuentes. Herramientas de enseñanza y aprendizaje de la intertextualidad académica</a:t>
            </a:r>
            <a:r>
              <a:rPr lang="es-CL" sz="1400" dirty="0"/>
              <a:t>. En Navarro, F. (Ed.) Escritura e inclusión en la universidad. Herramientas para docentes. </a:t>
            </a:r>
            <a:endParaRPr lang="es-ES_tradnl" sz="1400" dirty="0"/>
          </a:p>
          <a:p>
            <a:endParaRPr lang="es-ES_tradnl" dirty="0"/>
          </a:p>
        </p:txBody>
      </p:sp>
    </p:spTree>
    <p:extLst>
      <p:ext uri="{BB962C8B-B14F-4D97-AF65-F5344CB8AC3E}">
        <p14:creationId xmlns:p14="http://schemas.microsoft.com/office/powerpoint/2010/main" val="173558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Freeform: Shape 1036">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39"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C8BF742A-50EF-4EE9-855D-53E511F86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Freeform: Shape 1042">
            <a:extLst>
              <a:ext uri="{FF2B5EF4-FFF2-40B4-BE49-F238E27FC236}">
                <a16:creationId xmlns:a16="http://schemas.microsoft.com/office/drawing/2014/main" id="{7EF79062-B5BB-45DF-810C-95A324A9D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2140699"/>
            <a:ext cx="12192000" cy="4717301"/>
          </a:xfrm>
          <a:custGeom>
            <a:avLst/>
            <a:gdLst>
              <a:gd name="connsiteX0" fmla="*/ 8930642 w 12192000"/>
              <a:gd name="connsiteY0" fmla="*/ 4273734 h 4717301"/>
              <a:gd name="connsiteX1" fmla="*/ 9143134 w 12192000"/>
              <a:gd name="connsiteY1" fmla="*/ 4396362 h 4717301"/>
              <a:gd name="connsiteX2" fmla="*/ 9043549 w 12192000"/>
              <a:gd name="connsiteY2" fmla="*/ 4693978 h 4717301"/>
              <a:gd name="connsiteX3" fmla="*/ 8745984 w 12192000"/>
              <a:gd name="connsiteY3" fmla="*/ 4594249 h 4717301"/>
              <a:gd name="connsiteX4" fmla="*/ 8845568 w 12192000"/>
              <a:gd name="connsiteY4" fmla="*/ 4296634 h 4717301"/>
              <a:gd name="connsiteX5" fmla="*/ 8930642 w 12192000"/>
              <a:gd name="connsiteY5" fmla="*/ 4273734 h 4717301"/>
              <a:gd name="connsiteX6" fmla="*/ 9842642 w 12192000"/>
              <a:gd name="connsiteY6" fmla="*/ 3718743 h 4717301"/>
              <a:gd name="connsiteX7" fmla="*/ 10272210 w 12192000"/>
              <a:gd name="connsiteY7" fmla="*/ 3966645 h 4717301"/>
              <a:gd name="connsiteX8" fmla="*/ 10070896 w 12192000"/>
              <a:gd name="connsiteY8" fmla="*/ 4568292 h 4717301"/>
              <a:gd name="connsiteX9" fmla="*/ 9469346 w 12192000"/>
              <a:gd name="connsiteY9" fmla="*/ 4366686 h 4717301"/>
              <a:gd name="connsiteX10" fmla="*/ 9670660 w 12192000"/>
              <a:gd name="connsiteY10" fmla="*/ 3765038 h 4717301"/>
              <a:gd name="connsiteX11" fmla="*/ 9842642 w 12192000"/>
              <a:gd name="connsiteY11" fmla="*/ 3718743 h 4717301"/>
              <a:gd name="connsiteX12" fmla="*/ 0 w 12192000"/>
              <a:gd name="connsiteY12" fmla="*/ 0 h 4717301"/>
              <a:gd name="connsiteX13" fmla="*/ 12192000 w 12192000"/>
              <a:gd name="connsiteY13" fmla="*/ 0 h 4717301"/>
              <a:gd name="connsiteX14" fmla="*/ 12192000 w 12192000"/>
              <a:gd name="connsiteY14" fmla="*/ 3369891 h 4717301"/>
              <a:gd name="connsiteX15" fmla="*/ 12124015 w 12192000"/>
              <a:gd name="connsiteY15" fmla="*/ 3410713 h 4717301"/>
              <a:gd name="connsiteX16" fmla="*/ 11077457 w 12192000"/>
              <a:gd name="connsiteY16" fmla="*/ 3501725 h 4717301"/>
              <a:gd name="connsiteX17" fmla="*/ 9867246 w 12192000"/>
              <a:gd name="connsiteY17" fmla="*/ 3351592 h 4717301"/>
              <a:gd name="connsiteX18" fmla="*/ 8994802 w 12192000"/>
              <a:gd name="connsiteY18" fmla="*/ 3878378 h 4717301"/>
              <a:gd name="connsiteX19" fmla="*/ 6994655 w 12192000"/>
              <a:gd name="connsiteY19" fmla="*/ 4335637 h 4717301"/>
              <a:gd name="connsiteX20" fmla="*/ 6287534 w 12192000"/>
              <a:gd name="connsiteY20" fmla="*/ 3714199 h 4717301"/>
              <a:gd name="connsiteX21" fmla="*/ 4392596 w 12192000"/>
              <a:gd name="connsiteY21" fmla="*/ 3392344 h 4717301"/>
              <a:gd name="connsiteX22" fmla="*/ 3014500 w 12192000"/>
              <a:gd name="connsiteY22" fmla="*/ 4100222 h 4717301"/>
              <a:gd name="connsiteX23" fmla="*/ 86414 w 12192000"/>
              <a:gd name="connsiteY23" fmla="*/ 3903305 h 4717301"/>
              <a:gd name="connsiteX24" fmla="*/ 0 w 12192000"/>
              <a:gd name="connsiteY24" fmla="*/ 3840566 h 47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3C0FE7F-77C4-A80E-8517-F61EA3C512FB}"/>
              </a:ext>
            </a:extLst>
          </p:cNvPr>
          <p:cNvSpPr>
            <a:spLocks noGrp="1"/>
          </p:cNvSpPr>
          <p:nvPr>
            <p:ph type="title"/>
          </p:nvPr>
        </p:nvSpPr>
        <p:spPr>
          <a:xfrm>
            <a:off x="609600" y="669856"/>
            <a:ext cx="8665029" cy="1451174"/>
          </a:xfrm>
        </p:spPr>
        <p:txBody>
          <a:bodyPr vert="horz" lIns="91440" tIns="45720" rIns="91440" bIns="45720" rtlCol="0" anchor="ctr">
            <a:normAutofit fontScale="90000"/>
          </a:bodyPr>
          <a:lstStyle/>
          <a:p>
            <a:r>
              <a:rPr lang="en-US" sz="5400" dirty="0" err="1"/>
              <a:t>Posicionamiento</a:t>
            </a:r>
            <a:r>
              <a:rPr lang="en-US" sz="5400" dirty="0"/>
              <a:t> interpersonal</a:t>
            </a:r>
          </a:p>
        </p:txBody>
      </p:sp>
      <p:pic>
        <p:nvPicPr>
          <p:cNvPr id="1026" name="Picture 2" descr="Texto&#10;&#10;Descripción generada automáticamente">
            <a:extLst>
              <a:ext uri="{FF2B5EF4-FFF2-40B4-BE49-F238E27FC236}">
                <a16:creationId xmlns:a16="http://schemas.microsoft.com/office/drawing/2014/main" id="{C47354D4-680E-734B-27E1-C3E0839352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7408" y="3149941"/>
            <a:ext cx="5295626" cy="29655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D742A16-EE4B-C2F3-57A3-15A970B910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575896" y="3149941"/>
            <a:ext cx="6589901" cy="359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75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6B9416C-B7B5-456F-52F1-75868793F911}"/>
              </a:ext>
            </a:extLst>
          </p:cNvPr>
          <p:cNvPicPr>
            <a:picLocks noChangeAspect="1"/>
          </p:cNvPicPr>
          <p:nvPr/>
        </p:nvPicPr>
        <p:blipFill>
          <a:blip r:embed="rId2"/>
          <a:stretch>
            <a:fillRect/>
          </a:stretch>
        </p:blipFill>
        <p:spPr>
          <a:xfrm>
            <a:off x="2209800" y="219456"/>
            <a:ext cx="7772400" cy="6419088"/>
          </a:xfrm>
          <a:prstGeom prst="rect">
            <a:avLst/>
          </a:prstGeom>
        </p:spPr>
      </p:pic>
    </p:spTree>
    <p:extLst>
      <p:ext uri="{BB962C8B-B14F-4D97-AF65-F5344CB8AC3E}">
        <p14:creationId xmlns:p14="http://schemas.microsoft.com/office/powerpoint/2010/main" val="4062606363"/>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docProps/app.xml><?xml version="1.0" encoding="utf-8"?>
<Properties xmlns="http://schemas.openxmlformats.org/officeDocument/2006/extended-properties" xmlns:vt="http://schemas.openxmlformats.org/officeDocument/2006/docPropsVTypes">
  <TotalTime>196</TotalTime>
  <Words>764</Words>
  <Application>Microsoft Macintosh PowerPoint</Application>
  <PresentationFormat>Panorámica</PresentationFormat>
  <Paragraphs>57</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Avenir Next LT Pro</vt:lpstr>
      <vt:lpstr>Posterama</vt:lpstr>
      <vt:lpstr>SplashVTI</vt:lpstr>
      <vt:lpstr>Escritura e identidad</vt:lpstr>
      <vt:lpstr>Identidad en los estudios de la escritura</vt:lpstr>
      <vt:lpstr>Auto-representación en la escritura: 3 aspectos de la identidad escritural</vt:lpstr>
      <vt:lpstr>Presentación de PowerPoint</vt:lpstr>
      <vt:lpstr>Voz autoral</vt:lpstr>
      <vt:lpstr>Presentación de PowerPoint</vt:lpstr>
      <vt:lpstr>Posicionamiento interpersonal</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Soledad Del Carmen Montes Sanchez (mariamontes)</dc:creator>
  <cp:lastModifiedBy>Maria Soledad Del Carmen Montes Sanchez (mariamontes)</cp:lastModifiedBy>
  <cp:revision>4</cp:revision>
  <dcterms:created xsi:type="dcterms:W3CDTF">2025-06-16T15:00:11Z</dcterms:created>
  <dcterms:modified xsi:type="dcterms:W3CDTF">2025-06-16T20:03:14Z</dcterms:modified>
</cp:coreProperties>
</file>