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iaMoIA2sFg8+NHzNV3nFzd1FUu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431200" y="3465525"/>
            <a:ext cx="72768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>
                <a:highlight>
                  <a:srgbClr val="FFFFFF"/>
                </a:highlight>
              </a:rPr>
              <a:t>Introducción a la Reflexión Filosófica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>
                <a:highlight>
                  <a:srgbClr val="FFFFFF"/>
                </a:highlight>
              </a:rPr>
              <a:t>Pedagogía en Inglés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>
                <a:highlight>
                  <a:srgbClr val="FFFFFF"/>
                </a:highlight>
              </a:rPr>
              <a:t>Taller I</a:t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4081200" y="211425"/>
            <a:ext cx="50628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419" sz="36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Mayéutica: </a:t>
            </a:r>
            <a:endParaRPr b="0" i="0" sz="3600" u="none" cap="none" strike="noStrike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419" sz="36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arte de la comadrona en el </a:t>
            </a:r>
            <a:r>
              <a:rPr b="0" i="1" lang="es-419" sz="36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espacio político</a:t>
            </a:r>
            <a:endParaRPr b="0" i="1" sz="3600" u="none" cap="none" strike="noStrike">
              <a:solidFill>
                <a:srgbClr val="00000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311700" y="278600"/>
            <a:ext cx="85206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  <a:highlight>
                  <a:srgbClr val="D9EAD3"/>
                </a:highlight>
              </a:rPr>
              <a:t>“Este método [la Mayéutica] encontraba su significación en una doble convicción: </a:t>
            </a:r>
            <a:r>
              <a:rPr b="1" lang="es-419" sz="3000">
                <a:solidFill>
                  <a:schemeClr val="dk1"/>
                </a:solidFill>
                <a:highlight>
                  <a:srgbClr val="D9EAD3"/>
                </a:highlight>
              </a:rPr>
              <a:t>todo hombre posee su propia doxa</a:t>
            </a:r>
            <a:r>
              <a:rPr lang="es-419" sz="3000">
                <a:solidFill>
                  <a:schemeClr val="dk1"/>
                </a:solidFill>
                <a:highlight>
                  <a:srgbClr val="D9EAD3"/>
                </a:highlight>
              </a:rPr>
              <a:t>, </a:t>
            </a:r>
            <a:r>
              <a:rPr b="1" lang="es-419" sz="3000">
                <a:solidFill>
                  <a:schemeClr val="dk1"/>
                </a:solidFill>
                <a:highlight>
                  <a:srgbClr val="D9EAD3"/>
                </a:highlight>
              </a:rPr>
              <a:t>su propia apertura al mundo </a:t>
            </a:r>
            <a:r>
              <a:rPr lang="es-419" sz="3000">
                <a:solidFill>
                  <a:schemeClr val="dk1"/>
                </a:solidFill>
                <a:highlight>
                  <a:srgbClr val="D9EAD3"/>
                </a:highlight>
              </a:rPr>
              <a:t>y, por tanto, Sócrates debe siempre comenzar haciendo preguntas, no puede saber de antemano qué tipo de dokei moi, de &lt;&lt;me parece a mí&gt;&gt;, posee el otro. </a:t>
            </a:r>
            <a:r>
              <a:rPr b="1" lang="es-419" sz="3000">
                <a:solidFill>
                  <a:schemeClr val="dk1"/>
                </a:solidFill>
                <a:highlight>
                  <a:srgbClr val="D9EAD3"/>
                </a:highlight>
              </a:rPr>
              <a:t>Debe asegurarse de la la posición del otro en el mundo común”</a:t>
            </a:r>
            <a:r>
              <a:rPr lang="es-419" sz="3000">
                <a:solidFill>
                  <a:schemeClr val="dk1"/>
                </a:solidFill>
                <a:highlight>
                  <a:srgbClr val="D9EAD3"/>
                </a:highlight>
              </a:rPr>
              <a:t>. (Arendt, p.53).</a:t>
            </a:r>
            <a:endParaRPr>
              <a:solidFill>
                <a:srgbClr val="000000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311700" y="445025"/>
            <a:ext cx="4066200" cy="572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/>
              <a:t>Antes de conversar...</a:t>
            </a:r>
            <a:endParaRPr/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311700" y="3048500"/>
            <a:ext cx="85206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419">
                <a:solidFill>
                  <a:srgbClr val="000000"/>
                </a:solidFill>
                <a:highlight>
                  <a:srgbClr val="FFFFFF"/>
                </a:highlight>
              </a:rPr>
              <a:t>Sócrates marcó un antes y después en la filosofía. A tal punto, que los filósofos que le precedieron fueron llamados </a:t>
            </a:r>
            <a:r>
              <a:rPr b="1" lang="es-419">
                <a:solidFill>
                  <a:srgbClr val="000000"/>
                </a:solidFill>
                <a:highlight>
                  <a:srgbClr val="FFFFFF"/>
                </a:highlight>
              </a:rPr>
              <a:t>“pre-socráticos”</a:t>
            </a:r>
            <a:r>
              <a:rPr lang="es-419">
                <a:solidFill>
                  <a:srgbClr val="000000"/>
                </a:solidFill>
                <a:highlight>
                  <a:srgbClr val="FFFFFF"/>
                </a:highlight>
              </a:rPr>
              <a:t>. Todos ellos  se preocuparon principalmente por “el principio de todas las cosas” llamada </a:t>
            </a:r>
            <a:r>
              <a:rPr b="1" lang="es-419">
                <a:solidFill>
                  <a:srgbClr val="000000"/>
                </a:solidFill>
                <a:highlight>
                  <a:srgbClr val="FFFFFF"/>
                </a:highlight>
              </a:rPr>
              <a:t>ἀρχή</a:t>
            </a:r>
            <a:r>
              <a:rPr lang="es-419">
                <a:solidFill>
                  <a:srgbClr val="000000"/>
                </a:solidFill>
                <a:highlight>
                  <a:srgbClr val="FFFFFF"/>
                </a:highlight>
              </a:rPr>
              <a:t>. No obstante, </a:t>
            </a:r>
            <a:r>
              <a:rPr b="1" lang="es-419">
                <a:solidFill>
                  <a:srgbClr val="000000"/>
                </a:solidFill>
                <a:highlight>
                  <a:srgbClr val="FFFFFF"/>
                </a:highlight>
              </a:rPr>
              <a:t>Sócrates se preocupó por los asuntos de la vida humana en Democracia. 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3467600" y="349575"/>
            <a:ext cx="499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>
                <a:highlight>
                  <a:srgbClr val="FFFFFF"/>
                </a:highlight>
              </a:rPr>
              <a:t>Filósofa alemana del siglo XX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83400" y="3435475"/>
            <a:ext cx="852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419">
                <a:highlight>
                  <a:srgbClr val="FFFFFF"/>
                </a:highlight>
              </a:rPr>
              <a:t>Hannah Arendt lo que hará  en el texto que uds. leyeron será</a:t>
            </a:r>
            <a:r>
              <a:rPr b="1" lang="es-419">
                <a:highlight>
                  <a:srgbClr val="FFFFFF"/>
                </a:highlight>
              </a:rPr>
              <a:t> reflexionar sobre la filosofía de Sócrates transmitida en los textos de Platón.</a:t>
            </a:r>
            <a:r>
              <a:rPr lang="es-419">
                <a:highlight>
                  <a:srgbClr val="FFFFFF"/>
                </a:highlight>
              </a:rPr>
              <a:t>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644600" y="349575"/>
            <a:ext cx="298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Hannah Arendt</a:t>
            </a:r>
            <a:endParaRPr b="1" i="0" sz="2400" u="none" cap="none" strike="noStrike">
              <a:solidFill>
                <a:srgbClr val="000000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3306475" y="189875"/>
            <a:ext cx="24144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/>
              <a:t>La mayéutica</a:t>
            </a:r>
            <a:endParaRPr/>
          </a:p>
        </p:txBody>
      </p:sp>
      <p:sp>
        <p:nvSpPr>
          <p:cNvPr id="78" name="Google Shape;78;p5"/>
          <p:cNvSpPr txBox="1"/>
          <p:nvPr>
            <p:ph idx="1" type="body"/>
          </p:nvPr>
        </p:nvSpPr>
        <p:spPr>
          <a:xfrm>
            <a:off x="253375" y="1044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419">
                <a:solidFill>
                  <a:srgbClr val="000000"/>
                </a:solidFill>
                <a:highlight>
                  <a:schemeClr val="accent6"/>
                </a:highlight>
              </a:rPr>
              <a:t>“Lo que Platón llamó más adelante dialegesthai </a:t>
            </a:r>
            <a:r>
              <a:rPr b="1" lang="es-419">
                <a:solidFill>
                  <a:srgbClr val="000000"/>
                </a:solidFill>
                <a:highlight>
                  <a:schemeClr val="accent6"/>
                </a:highlight>
              </a:rPr>
              <a:t>el propio Sócrates lo denominó mayéutica</a:t>
            </a:r>
            <a:r>
              <a:rPr lang="es-419">
                <a:solidFill>
                  <a:srgbClr val="000000"/>
                </a:solidFill>
                <a:highlight>
                  <a:schemeClr val="accent6"/>
                </a:highlight>
              </a:rPr>
              <a:t>, el arte de la comadrona: </a:t>
            </a:r>
            <a:r>
              <a:rPr b="1" lang="es-419">
                <a:solidFill>
                  <a:srgbClr val="000000"/>
                </a:solidFill>
                <a:highlight>
                  <a:schemeClr val="accent6"/>
                </a:highlight>
              </a:rPr>
              <a:t>él quería ayudar a los demás a dar a luz lo que ellos mismo pensaban a su manera, a encontrar la verdad en sus doxai </a:t>
            </a:r>
            <a:r>
              <a:rPr lang="es-419">
                <a:solidFill>
                  <a:srgbClr val="000000"/>
                </a:solidFill>
                <a:highlight>
                  <a:schemeClr val="accent6"/>
                </a:highlight>
              </a:rPr>
              <a:t>[...] Con todo, de igual modo que nadie puede conocer de antemano la doxa del otro, así tampoco nadie puede conocer por sí mismo y sin esfuerzo adicional la verdad inherente a su propia opinión. </a:t>
            </a:r>
            <a:r>
              <a:rPr b="1" lang="es-419">
                <a:solidFill>
                  <a:srgbClr val="000000"/>
                </a:solidFill>
                <a:highlight>
                  <a:schemeClr val="accent6"/>
                </a:highlight>
              </a:rPr>
              <a:t>Socrates quería sacar a la luz esa verdad que cada cual posee en potencia”</a:t>
            </a:r>
            <a:r>
              <a:rPr lang="es-419">
                <a:solidFill>
                  <a:srgbClr val="000000"/>
                </a:solidFill>
                <a:highlight>
                  <a:schemeClr val="accent6"/>
                </a:highlight>
              </a:rPr>
              <a:t> (Arend, pp. 52-53).</a:t>
            </a:r>
            <a:endParaRPr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s-419">
                <a:solidFill>
                  <a:srgbClr val="000000"/>
                </a:solidFill>
                <a:highlight>
                  <a:schemeClr val="accent6"/>
                </a:highlight>
              </a:rPr>
              <a:t>Sócrates pone de relieve la verdad sin destruir la doxa. Sino que más bien, la mayéutica es una actividad que revela la veracidad propia de la doxa (Arendt, s.f.).</a:t>
            </a:r>
            <a:endParaRPr b="1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419"/>
              <a:t>Elementos o características de la Mayéutica:</a:t>
            </a:r>
            <a:endParaRPr/>
          </a:p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147725" y="1152475"/>
            <a:ext cx="905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s-419">
                <a:solidFill>
                  <a:srgbClr val="222222"/>
                </a:solidFill>
                <a:highlight>
                  <a:srgbClr val="FFFF00"/>
                </a:highlight>
              </a:rPr>
              <a:t>Algunas preguntas de estilo socrático son:</a:t>
            </a:r>
            <a:endParaRPr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¿Qué quieres decir realmente con...?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¿Cómo llegas a esa conclusión?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¿Qué es lo que realmente se está diciendo?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Supón que te equivocas. ¿Qué consecuencias tendría eso?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¿Cómo podría saber que lo que dices es verdad?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-38100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s-419" sz="2400">
                <a:solidFill>
                  <a:srgbClr val="222222"/>
                </a:solidFill>
                <a:highlight>
                  <a:srgbClr val="F1C232"/>
                </a:highlight>
              </a:rPr>
              <a:t>¿Por qué es esto importante?</a:t>
            </a:r>
            <a:endParaRPr sz="2400">
              <a:solidFill>
                <a:srgbClr val="222222"/>
              </a:solidFill>
              <a:highlight>
                <a:srgbClr val="F1C23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idx="1" type="body"/>
          </p:nvPr>
        </p:nvSpPr>
        <p:spPr>
          <a:xfrm>
            <a:off x="794475" y="1760688"/>
            <a:ext cx="76101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>
                <a:solidFill>
                  <a:srgbClr val="000000"/>
                </a:solidFill>
                <a:highlight>
                  <a:srgbClr val="FFFFFF"/>
                </a:highlight>
              </a:rPr>
              <a:t>1.- ¿Sócrates usaría Facebook? </a:t>
            </a:r>
            <a:endParaRPr sz="3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814675" y="285850"/>
            <a:ext cx="8343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Actividad:</a:t>
            </a:r>
            <a:r>
              <a:rPr b="0" i="0" lang="es-419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Discuta en grupo las siguientes preguntas.</a:t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1315225" y="256382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419" sz="3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2.- ¿Platón usaría Facebook?</a:t>
            </a:r>
            <a:endParaRPr b="0" i="0" sz="36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438650" y="3420321"/>
            <a:ext cx="8790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419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Justifique “POR QUÉ” en virtud de los textos vistos en clases.</a:t>
            </a:r>
            <a:endParaRPr b="0" i="0" sz="2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470025" y="4727175"/>
            <a:ext cx="8259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255150" y="4072575"/>
            <a:ext cx="8594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419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Palabras clave: Mayéutica – Rol de la filosofía – Espacio público y privado –Doxa.</a:t>
            </a:r>
            <a:endParaRPr b="0" i="0" sz="2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142300" y="1584600"/>
            <a:ext cx="8520600" cy="21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highlight>
                  <a:srgbClr val="FFFFFF"/>
                </a:highlight>
              </a:rPr>
              <a:t>¿Pueden las plataformas digitales (Facebook, Twitter, Instagram) ser consideradas como un </a:t>
            </a:r>
            <a:r>
              <a:rPr b="1" lang="es-419" sz="3000">
                <a:highlight>
                  <a:srgbClr val="FFFFFF"/>
                </a:highlight>
              </a:rPr>
              <a:t>espacio público</a:t>
            </a:r>
            <a:r>
              <a:rPr lang="es-419" sz="3000">
                <a:highlight>
                  <a:srgbClr val="FFFFFF"/>
                </a:highlight>
              </a:rPr>
              <a:t>?</a:t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123375" y="4027975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419" sz="3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Justifique su respuesta en virtud de los textos revisados en clases</a:t>
            </a:r>
            <a:endParaRPr b="0" i="0" sz="3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349500" y="254150"/>
            <a:ext cx="8445000" cy="4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lang="es-419" sz="2400">
                <a:solidFill>
                  <a:srgbClr val="000000"/>
                </a:solidFill>
                <a:highlight>
                  <a:srgbClr val="FFFFFF"/>
                </a:highlight>
              </a:rPr>
              <a:t>“La palabra doxa no significa meramente opinión, sino también esplendor y fama. Como tal, </a:t>
            </a:r>
            <a:r>
              <a:rPr b="1" lang="es-419" sz="2400">
                <a:solidFill>
                  <a:srgbClr val="000000"/>
                </a:solidFill>
                <a:highlight>
                  <a:srgbClr val="F4CCCC"/>
                </a:highlight>
              </a:rPr>
              <a:t>esta relación con el espacio político, que es la esfera pública en la que cada cual puede aparecer y mostrar quién es.</a:t>
            </a:r>
            <a:r>
              <a:rPr b="1" lang="es-419" sz="2400">
                <a:solidFill>
                  <a:srgbClr val="000000"/>
                </a:solidFill>
                <a:highlight>
                  <a:srgbClr val="FFFFFF"/>
                </a:highlight>
              </a:rPr>
              <a:t> Declarar la propia opinión guarda relación con ser capaz de mostrarse uno mismo, de ser visto y oído por los demás. Para los griegos éste era el gran privilegio ligado a la vida pública y lo que faltaba en la privacidad del hogar, donde ni se es visto ni se es oído por los demás”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