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Amatic SC"/>
      <p:regular r:id="rId25"/>
      <p:bold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27" roundtripDataSignature="AMtx7mitqgPf7nG+Kv1jO2I4EHZJ1AT0k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maticSC-bold.fntdata"/><Relationship Id="rId25" Type="http://schemas.openxmlformats.org/officeDocument/2006/relationships/font" Target="fonts/AmaticSC-regular.fntdata"/><Relationship Id="rId27"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 name="Google Shape;164;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 name="Google Shape;18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 name="Google Shape;186;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 name="Google Shape;192;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8" name="Google Shape;19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 name="Google Shape;5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 name="Google Shape;6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 name="Google Shape;7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 name="Google Shape;79;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 name="Google Shape;8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 name="Google Shape;105;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1"/>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21"/>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30"/>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30"/>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7" name="Google Shape;47;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2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6" name="Google Shape;16;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23"/>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24"/>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3" name="Google Shape;23;p24"/>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4" name="Google Shape;24;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26"/>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26"/>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1" name="Google Shape;31;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27"/>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28"/>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28"/>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28"/>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28"/>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Clr>
                <a:schemeClr val="dk1"/>
              </a:buClr>
              <a:buSzPts val="1800"/>
              <a:buChar char="●"/>
              <a:defRPr>
                <a:solidFill>
                  <a:schemeClr val="dk1"/>
                </a:solidFill>
              </a:defRPr>
            </a:lvl1pPr>
            <a:lvl2pPr indent="-317500" lvl="1" marL="914400" algn="l">
              <a:lnSpc>
                <a:spcPct val="115000"/>
              </a:lnSpc>
              <a:spcBef>
                <a:spcPts val="1600"/>
              </a:spcBef>
              <a:spcAft>
                <a:spcPts val="0"/>
              </a:spcAft>
              <a:buClr>
                <a:schemeClr val="dk1"/>
              </a:buClr>
              <a:buSzPts val="1400"/>
              <a:buChar char="○"/>
              <a:defRPr>
                <a:solidFill>
                  <a:schemeClr val="dk1"/>
                </a:solidFill>
              </a:defRPr>
            </a:lvl2pPr>
            <a:lvl3pPr indent="-317500" lvl="2" marL="1371600" algn="l">
              <a:lnSpc>
                <a:spcPct val="115000"/>
              </a:lnSpc>
              <a:spcBef>
                <a:spcPts val="1600"/>
              </a:spcBef>
              <a:spcAft>
                <a:spcPts val="0"/>
              </a:spcAft>
              <a:buClr>
                <a:schemeClr val="dk1"/>
              </a:buClr>
              <a:buSzPts val="1400"/>
              <a:buChar char="■"/>
              <a:defRPr>
                <a:solidFill>
                  <a:schemeClr val="dk1"/>
                </a:solidFill>
              </a:defRPr>
            </a:lvl3pPr>
            <a:lvl4pPr indent="-317500" lvl="3" marL="1828800" algn="l">
              <a:lnSpc>
                <a:spcPct val="115000"/>
              </a:lnSpc>
              <a:spcBef>
                <a:spcPts val="1600"/>
              </a:spcBef>
              <a:spcAft>
                <a:spcPts val="0"/>
              </a:spcAft>
              <a:buClr>
                <a:schemeClr val="dk1"/>
              </a:buClr>
              <a:buSzPts val="1400"/>
              <a:buChar char="●"/>
              <a:defRPr>
                <a:solidFill>
                  <a:schemeClr val="dk1"/>
                </a:solidFill>
              </a:defRPr>
            </a:lvl4pPr>
            <a:lvl5pPr indent="-317500" lvl="4" marL="2286000" algn="l">
              <a:lnSpc>
                <a:spcPct val="115000"/>
              </a:lnSpc>
              <a:spcBef>
                <a:spcPts val="1600"/>
              </a:spcBef>
              <a:spcAft>
                <a:spcPts val="0"/>
              </a:spcAft>
              <a:buClr>
                <a:schemeClr val="dk1"/>
              </a:buClr>
              <a:buSzPts val="1400"/>
              <a:buChar char="○"/>
              <a:defRPr>
                <a:solidFill>
                  <a:schemeClr val="dk1"/>
                </a:solidFill>
              </a:defRPr>
            </a:lvl5pPr>
            <a:lvl6pPr indent="-317500" lvl="5" marL="2743200" algn="l">
              <a:lnSpc>
                <a:spcPct val="115000"/>
              </a:lnSpc>
              <a:spcBef>
                <a:spcPts val="1600"/>
              </a:spcBef>
              <a:spcAft>
                <a:spcPts val="0"/>
              </a:spcAft>
              <a:buClr>
                <a:schemeClr val="dk1"/>
              </a:buClr>
              <a:buSzPts val="1400"/>
              <a:buChar char="■"/>
              <a:defRPr>
                <a:solidFill>
                  <a:schemeClr val="dk1"/>
                </a:solidFill>
              </a:defRPr>
            </a:lvl6pPr>
            <a:lvl7pPr indent="-317500" lvl="6" marL="3200400" algn="l">
              <a:lnSpc>
                <a:spcPct val="115000"/>
              </a:lnSpc>
              <a:spcBef>
                <a:spcPts val="1600"/>
              </a:spcBef>
              <a:spcAft>
                <a:spcPts val="0"/>
              </a:spcAft>
              <a:buClr>
                <a:schemeClr val="dk1"/>
              </a:buClr>
              <a:buSzPts val="1400"/>
              <a:buChar char="●"/>
              <a:defRPr>
                <a:solidFill>
                  <a:schemeClr val="dk1"/>
                </a:solidFill>
              </a:defRPr>
            </a:lvl7pPr>
            <a:lvl8pPr indent="-317500" lvl="7" marL="3657600" algn="l">
              <a:lnSpc>
                <a:spcPct val="115000"/>
              </a:lnSpc>
              <a:spcBef>
                <a:spcPts val="1600"/>
              </a:spcBef>
              <a:spcAft>
                <a:spcPts val="0"/>
              </a:spcAft>
              <a:buClr>
                <a:schemeClr val="dk1"/>
              </a:buClr>
              <a:buSzPts val="1400"/>
              <a:buChar char="○"/>
              <a:defRPr>
                <a:solidFill>
                  <a:schemeClr val="dk1"/>
                </a:solidFill>
              </a:defRPr>
            </a:lvl8pPr>
            <a:lvl9pPr indent="-317500" lvl="8" marL="4114800" algn="l">
              <a:lnSpc>
                <a:spcPct val="115000"/>
              </a:lnSpc>
              <a:spcBef>
                <a:spcPts val="1600"/>
              </a:spcBef>
              <a:spcAft>
                <a:spcPts val="1600"/>
              </a:spcAft>
              <a:buClr>
                <a:schemeClr val="dk1"/>
              </a:buClr>
              <a:buSzPts val="1400"/>
              <a:buChar char="■"/>
              <a:defRPr>
                <a:solidFill>
                  <a:schemeClr val="dk1"/>
                </a:solidFill>
              </a:defRPr>
            </a:lvl9pPr>
          </a:lstStyle>
          <a:p/>
        </p:txBody>
      </p:sp>
      <p:sp>
        <p:nvSpPr>
          <p:cNvPr id="40" name="Google Shape;40;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29"/>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3" name="Google Shape;43;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2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lt2"/>
              </a:buClr>
              <a:buSzPts val="1800"/>
              <a:buFont typeface="Arial"/>
              <a:buChar char="●"/>
              <a:defRPr b="0" i="0" sz="1800" u="none" cap="none" strike="noStrike">
                <a:solidFill>
                  <a:schemeClr val="lt2"/>
                </a:solidFill>
                <a:latin typeface="Arial"/>
                <a:ea typeface="Arial"/>
                <a:cs typeface="Arial"/>
                <a:sym typeface="Arial"/>
              </a:defRPr>
            </a:lvl1pPr>
            <a:lvl2pPr indent="-317500" lvl="1" marL="914400" marR="0" rtl="0" algn="l">
              <a:lnSpc>
                <a:spcPct val="115000"/>
              </a:lnSpc>
              <a:spcBef>
                <a:spcPts val="160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2pPr>
            <a:lvl3pPr indent="-317500" lvl="2" marL="1371600" marR="0" rtl="0" algn="l">
              <a:lnSpc>
                <a:spcPct val="115000"/>
              </a:lnSpc>
              <a:spcBef>
                <a:spcPts val="160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3pPr>
            <a:lvl4pPr indent="-317500" lvl="3" marL="1828800" marR="0" rtl="0" algn="l">
              <a:lnSpc>
                <a:spcPct val="115000"/>
              </a:lnSpc>
              <a:spcBef>
                <a:spcPts val="160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4pPr>
            <a:lvl5pPr indent="-317500" lvl="4" marL="2286000" marR="0" rtl="0" algn="l">
              <a:lnSpc>
                <a:spcPct val="115000"/>
              </a:lnSpc>
              <a:spcBef>
                <a:spcPts val="160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5pPr>
            <a:lvl6pPr indent="-317500" lvl="5" marL="2743200" marR="0" rtl="0" algn="l">
              <a:lnSpc>
                <a:spcPct val="115000"/>
              </a:lnSpc>
              <a:spcBef>
                <a:spcPts val="160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6pPr>
            <a:lvl7pPr indent="-317500" lvl="6" marL="3200400" marR="0" rtl="0" algn="l">
              <a:lnSpc>
                <a:spcPct val="115000"/>
              </a:lnSpc>
              <a:spcBef>
                <a:spcPts val="160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7pPr>
            <a:lvl8pPr indent="-317500" lvl="7" marL="3657600" marR="0" rtl="0" algn="l">
              <a:lnSpc>
                <a:spcPct val="115000"/>
              </a:lnSpc>
              <a:spcBef>
                <a:spcPts val="160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8pPr>
            <a:lvl9pPr indent="-317500" lvl="8" marL="4114800" marR="0" rtl="0" algn="l">
              <a:lnSpc>
                <a:spcPct val="115000"/>
              </a:lnSpc>
              <a:spcBef>
                <a:spcPts val="1600"/>
              </a:spcBef>
              <a:spcAft>
                <a:spcPts val="1600"/>
              </a:spcAft>
              <a:buClr>
                <a:schemeClr val="lt2"/>
              </a:buClr>
              <a:buSzPts val="1400"/>
              <a:buFont typeface="Arial"/>
              <a:buChar char="■"/>
              <a:defRPr b="0" i="0" sz="1400" u="none" cap="none" strike="noStrike">
                <a:solidFill>
                  <a:schemeClr val="lt2"/>
                </a:solidFill>
                <a:latin typeface="Arial"/>
                <a:ea typeface="Arial"/>
                <a:cs typeface="Arial"/>
                <a:sym typeface="Arial"/>
              </a:defRPr>
            </a:lvl9pPr>
          </a:lstStyle>
          <a:p/>
        </p:txBody>
      </p:sp>
      <p:sp>
        <p:nvSpPr>
          <p:cNvPr id="8" name="Google Shape;8;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www.youtube.com/watch?v=Dn-FggrKQ-I" TargetMode="Externa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
          <p:cNvSpPr txBox="1"/>
          <p:nvPr>
            <p:ph type="ctrTitle"/>
          </p:nvPr>
        </p:nvSpPr>
        <p:spPr>
          <a:xfrm>
            <a:off x="941150" y="360675"/>
            <a:ext cx="7715100" cy="1333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s" sz="4800">
                <a:solidFill>
                  <a:srgbClr val="000000"/>
                </a:solidFill>
                <a:highlight>
                  <a:srgbClr val="FFFFFF"/>
                </a:highlight>
                <a:latin typeface="Amatic SC"/>
                <a:ea typeface="Amatic SC"/>
                <a:cs typeface="Amatic SC"/>
                <a:sym typeface="Amatic SC"/>
              </a:rPr>
              <a:t>“Somos todo oídos”: la actitud de escucha concentrada</a:t>
            </a:r>
            <a:endParaRPr sz="4800">
              <a:latin typeface="Amatic SC"/>
              <a:ea typeface="Amatic SC"/>
              <a:cs typeface="Amatic SC"/>
              <a:sym typeface="Amatic SC"/>
            </a:endParaRPr>
          </a:p>
        </p:txBody>
      </p:sp>
      <p:sp>
        <p:nvSpPr>
          <p:cNvPr id="55" name="Google Shape;55;p1"/>
          <p:cNvSpPr txBox="1"/>
          <p:nvPr>
            <p:ph idx="1" type="subTitle"/>
          </p:nvPr>
        </p:nvSpPr>
        <p:spPr>
          <a:xfrm>
            <a:off x="1278925" y="3074550"/>
            <a:ext cx="6774300" cy="1458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s" sz="3100">
                <a:solidFill>
                  <a:srgbClr val="000000"/>
                </a:solidFill>
                <a:highlight>
                  <a:srgbClr val="FFF2CC"/>
                </a:highlight>
              </a:rPr>
              <a:t>Taller IV</a:t>
            </a:r>
            <a:endParaRPr sz="3100">
              <a:solidFill>
                <a:srgbClr val="000000"/>
              </a:solidFill>
              <a:highlight>
                <a:srgbClr val="FFF2CC"/>
              </a:highlight>
            </a:endParaRPr>
          </a:p>
          <a:p>
            <a:pPr indent="0" lvl="0" marL="0" rtl="0" algn="ctr">
              <a:lnSpc>
                <a:spcPct val="100000"/>
              </a:lnSpc>
              <a:spcBef>
                <a:spcPts val="0"/>
              </a:spcBef>
              <a:spcAft>
                <a:spcPts val="0"/>
              </a:spcAft>
              <a:buSzPts val="2800"/>
              <a:buNone/>
            </a:pPr>
            <a:r>
              <a:rPr lang="es" sz="3100">
                <a:solidFill>
                  <a:srgbClr val="000000"/>
                </a:solidFill>
                <a:highlight>
                  <a:srgbClr val="FFF2CC"/>
                </a:highlight>
              </a:rPr>
              <a:t>Introducción a la Reflexión Filosófica</a:t>
            </a:r>
            <a:endParaRPr sz="3100">
              <a:solidFill>
                <a:srgbClr val="000000"/>
              </a:solidFill>
              <a:highlight>
                <a:srgbClr val="FFF2CC"/>
              </a:highlight>
            </a:endParaRPr>
          </a:p>
          <a:p>
            <a:pPr indent="0" lvl="0" marL="0" rtl="0" algn="ctr">
              <a:lnSpc>
                <a:spcPct val="100000"/>
              </a:lnSpc>
              <a:spcBef>
                <a:spcPts val="0"/>
              </a:spcBef>
              <a:spcAft>
                <a:spcPts val="0"/>
              </a:spcAft>
              <a:buSzPts val="2800"/>
              <a:buNone/>
            </a:pPr>
            <a:r>
              <a:rPr lang="es" sz="3100">
                <a:solidFill>
                  <a:srgbClr val="000000"/>
                </a:solidFill>
                <a:highlight>
                  <a:srgbClr val="FFF2CC"/>
                </a:highlight>
              </a:rPr>
              <a:t>Ped. en Inglés</a:t>
            </a:r>
            <a:endParaRPr sz="3100">
              <a:solidFill>
                <a:srgbClr val="000000"/>
              </a:solidFill>
              <a:highlight>
                <a:srgbClr val="FFF2CC"/>
              </a:high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p10"/>
          <p:cNvPicPr preferRelativeResize="0"/>
          <p:nvPr/>
        </p:nvPicPr>
        <p:blipFill rotWithShape="1">
          <a:blip r:embed="rId3">
            <a:alphaModFix/>
          </a:blip>
          <a:srcRect b="0" l="0" r="0" t="0"/>
          <a:stretch/>
        </p:blipFill>
        <p:spPr>
          <a:xfrm>
            <a:off x="0" y="-464"/>
            <a:ext cx="9144000" cy="5144429"/>
          </a:xfrm>
          <a:prstGeom prst="rect">
            <a:avLst/>
          </a:prstGeom>
          <a:noFill/>
          <a:ln>
            <a:noFill/>
          </a:ln>
        </p:spPr>
      </p:pic>
      <p:sp>
        <p:nvSpPr>
          <p:cNvPr id="114" name="Google Shape;114;p10"/>
          <p:cNvSpPr txBox="1"/>
          <p:nvPr/>
        </p:nvSpPr>
        <p:spPr>
          <a:xfrm>
            <a:off x="1613042" y="205483"/>
            <a:ext cx="3959738" cy="400110"/>
          </a:xfrm>
          <a:prstGeom prst="rect">
            <a:avLst/>
          </a:prstGeom>
          <a:solidFill>
            <a:srgbClr val="6FFFF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 sz="2000" u="none" cap="none" strike="noStrike">
                <a:solidFill>
                  <a:srgbClr val="000000"/>
                </a:solidFill>
                <a:latin typeface="Arial"/>
                <a:ea typeface="Arial"/>
                <a:cs typeface="Arial"/>
                <a:sym typeface="Arial"/>
              </a:rPr>
              <a:t>¿Qué es lo que veo cuando veo?</a:t>
            </a:r>
            <a:endParaRPr b="0" i="0" sz="20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1"/>
          <p:cNvSpPr txBox="1"/>
          <p:nvPr>
            <p:ph type="title"/>
          </p:nvPr>
        </p:nvSpPr>
        <p:spPr>
          <a:xfrm>
            <a:off x="753489" y="188171"/>
            <a:ext cx="7178161" cy="572700"/>
          </a:xfrm>
          <a:prstGeom prst="rect">
            <a:avLst/>
          </a:prstGeom>
          <a:solidFill>
            <a:srgbClr val="007066"/>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s"/>
              <a:t>Podríamos decir, que veo lo que es visible</a:t>
            </a:r>
            <a:endParaRPr/>
          </a:p>
        </p:txBody>
      </p:sp>
      <p:grpSp>
        <p:nvGrpSpPr>
          <p:cNvPr id="120" name="Google Shape;120;p11"/>
          <p:cNvGrpSpPr/>
          <p:nvPr/>
        </p:nvGrpSpPr>
        <p:grpSpPr>
          <a:xfrm>
            <a:off x="1421649" y="1151540"/>
            <a:ext cx="5841839" cy="3420551"/>
            <a:chOff x="175026" y="835"/>
            <a:chExt cx="5841839" cy="3420551"/>
          </a:xfrm>
        </p:grpSpPr>
        <p:sp>
          <p:nvSpPr>
            <p:cNvPr id="121" name="Google Shape;121;p11"/>
            <p:cNvSpPr/>
            <p:nvPr/>
          </p:nvSpPr>
          <p:spPr>
            <a:xfrm>
              <a:off x="175026" y="1768760"/>
              <a:ext cx="1537326" cy="768663"/>
            </a:xfrm>
            <a:prstGeom prst="roundRect">
              <a:avLst>
                <a:gd fmla="val 1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1"/>
            <p:cNvSpPr txBox="1"/>
            <p:nvPr/>
          </p:nvSpPr>
          <p:spPr>
            <a:xfrm>
              <a:off x="197539" y="1791273"/>
              <a:ext cx="1492300" cy="723637"/>
            </a:xfrm>
            <a:prstGeom prst="rect">
              <a:avLst/>
            </a:prstGeom>
            <a:noFill/>
            <a:ln>
              <a:noFill/>
            </a:ln>
          </p:spPr>
          <p:txBody>
            <a:bodyPr anchorCtr="0" anchor="ctr" bIns="20950" lIns="20950" spcFirstLastPara="1" rIns="20950" wrap="square" tIns="20950">
              <a:noAutofit/>
            </a:bodyPr>
            <a:lstStyle/>
            <a:p>
              <a:pPr indent="0" lvl="0" marL="0" marR="0" rtl="0" algn="ctr">
                <a:lnSpc>
                  <a:spcPct val="90000"/>
                </a:lnSpc>
                <a:spcBef>
                  <a:spcPts val="0"/>
                </a:spcBef>
                <a:spcAft>
                  <a:spcPts val="0"/>
                </a:spcAft>
                <a:buNone/>
              </a:pPr>
              <a:r>
                <a:rPr b="0" i="0" lang="es" sz="3300" u="none" cap="none" strike="noStrike">
                  <a:solidFill>
                    <a:schemeClr val="lt1"/>
                  </a:solidFill>
                  <a:latin typeface="Arial"/>
                  <a:ea typeface="Arial"/>
                  <a:cs typeface="Arial"/>
                  <a:sym typeface="Arial"/>
                </a:rPr>
                <a:t>Veo</a:t>
              </a:r>
              <a:endParaRPr b="0" i="0" sz="3300" u="none" cap="none" strike="noStrike">
                <a:solidFill>
                  <a:schemeClr val="lt1"/>
                </a:solidFill>
                <a:latin typeface="Arial"/>
                <a:ea typeface="Arial"/>
                <a:cs typeface="Arial"/>
                <a:sym typeface="Arial"/>
              </a:endParaRPr>
            </a:p>
          </p:txBody>
        </p:sp>
        <p:sp>
          <p:nvSpPr>
            <p:cNvPr id="123" name="Google Shape;123;p11"/>
            <p:cNvSpPr/>
            <p:nvPr/>
          </p:nvSpPr>
          <p:spPr>
            <a:xfrm rot="-3310531">
              <a:off x="1481410" y="1690896"/>
              <a:ext cx="1076814" cy="40429"/>
            </a:xfrm>
            <a:custGeom>
              <a:rect b="b" l="l" r="r" t="t"/>
              <a:pathLst>
                <a:path extrusionOk="0" h="120000" w="120000">
                  <a:moveTo>
                    <a:pt x="0" y="59999"/>
                  </a:moveTo>
                  <a:lnTo>
                    <a:pt x="120000" y="59999"/>
                  </a:lnTo>
                </a:path>
              </a:pathLst>
            </a:custGeom>
            <a:noFill/>
            <a:ln cap="flat" cmpd="sng" w="254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1"/>
            <p:cNvSpPr txBox="1"/>
            <p:nvPr/>
          </p:nvSpPr>
          <p:spPr>
            <a:xfrm rot="-3310531">
              <a:off x="1992897" y="1684190"/>
              <a:ext cx="53840" cy="5384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None/>
              </a:pPr>
              <a:r>
                <a:t/>
              </a:r>
              <a:endParaRPr b="0" i="0" sz="500" u="none" cap="none" strike="noStrike">
                <a:solidFill>
                  <a:srgbClr val="000000"/>
                </a:solidFill>
                <a:latin typeface="Arial"/>
                <a:ea typeface="Arial"/>
                <a:cs typeface="Arial"/>
                <a:sym typeface="Arial"/>
              </a:endParaRPr>
            </a:p>
          </p:txBody>
        </p:sp>
        <p:sp>
          <p:nvSpPr>
            <p:cNvPr id="125" name="Google Shape;125;p11"/>
            <p:cNvSpPr/>
            <p:nvPr/>
          </p:nvSpPr>
          <p:spPr>
            <a:xfrm>
              <a:off x="2327282" y="884798"/>
              <a:ext cx="1537326" cy="768663"/>
            </a:xfrm>
            <a:prstGeom prst="roundRect">
              <a:avLst>
                <a:gd fmla="val 10000" name="adj"/>
              </a:avLst>
            </a:prstGeom>
            <a:solidFill>
              <a:schemeClr val="accent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1"/>
            <p:cNvSpPr txBox="1"/>
            <p:nvPr/>
          </p:nvSpPr>
          <p:spPr>
            <a:xfrm>
              <a:off x="2349795" y="907311"/>
              <a:ext cx="1492300" cy="723637"/>
            </a:xfrm>
            <a:prstGeom prst="rect">
              <a:avLst/>
            </a:prstGeom>
            <a:noFill/>
            <a:ln>
              <a:noFill/>
            </a:ln>
          </p:spPr>
          <p:txBody>
            <a:bodyPr anchorCtr="0" anchor="ctr" bIns="20950" lIns="20950" spcFirstLastPara="1" rIns="20950" wrap="square" tIns="20950">
              <a:noAutofit/>
            </a:bodyPr>
            <a:lstStyle/>
            <a:p>
              <a:pPr indent="0" lvl="0" marL="0" marR="0" rtl="0" algn="ctr">
                <a:lnSpc>
                  <a:spcPct val="90000"/>
                </a:lnSpc>
                <a:spcBef>
                  <a:spcPts val="0"/>
                </a:spcBef>
                <a:spcAft>
                  <a:spcPts val="0"/>
                </a:spcAft>
                <a:buNone/>
              </a:pPr>
              <a:r>
                <a:rPr b="0" i="0" lang="es" sz="3300" u="none" cap="none" strike="noStrike">
                  <a:solidFill>
                    <a:schemeClr val="lt1"/>
                  </a:solidFill>
                  <a:latin typeface="Arial"/>
                  <a:ea typeface="Arial"/>
                  <a:cs typeface="Arial"/>
                  <a:sym typeface="Arial"/>
                </a:rPr>
                <a:t>Color</a:t>
              </a:r>
              <a:endParaRPr b="0" i="0" sz="3300" u="none" cap="none" strike="noStrike">
                <a:solidFill>
                  <a:schemeClr val="lt1"/>
                </a:solidFill>
                <a:latin typeface="Arial"/>
                <a:ea typeface="Arial"/>
                <a:cs typeface="Arial"/>
                <a:sym typeface="Arial"/>
              </a:endParaRPr>
            </a:p>
          </p:txBody>
        </p:sp>
        <p:sp>
          <p:nvSpPr>
            <p:cNvPr id="127" name="Google Shape;127;p11"/>
            <p:cNvSpPr/>
            <p:nvPr/>
          </p:nvSpPr>
          <p:spPr>
            <a:xfrm rot="-3310531">
              <a:off x="3633667" y="806933"/>
              <a:ext cx="1076814" cy="40429"/>
            </a:xfrm>
            <a:custGeom>
              <a:rect b="b" l="l" r="r" t="t"/>
              <a:pathLst>
                <a:path extrusionOk="0" h="120000" w="120000">
                  <a:moveTo>
                    <a:pt x="0" y="59999"/>
                  </a:moveTo>
                  <a:lnTo>
                    <a:pt x="120000" y="59999"/>
                  </a:lnTo>
                </a:path>
              </a:pathLst>
            </a:custGeom>
            <a:noFill/>
            <a:ln cap="flat" cmpd="sng" w="25400">
              <a:solidFill>
                <a:srgbClr val="FFAA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1"/>
            <p:cNvSpPr txBox="1"/>
            <p:nvPr/>
          </p:nvSpPr>
          <p:spPr>
            <a:xfrm rot="-3310531">
              <a:off x="4145154" y="800228"/>
              <a:ext cx="53840" cy="5384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None/>
              </a:pPr>
              <a:r>
                <a:t/>
              </a:r>
              <a:endParaRPr b="0" i="0" sz="500" u="none" cap="none" strike="noStrike">
                <a:solidFill>
                  <a:srgbClr val="000000"/>
                </a:solidFill>
                <a:latin typeface="Arial"/>
                <a:ea typeface="Arial"/>
                <a:cs typeface="Arial"/>
                <a:sym typeface="Arial"/>
              </a:endParaRPr>
            </a:p>
          </p:txBody>
        </p:sp>
        <p:sp>
          <p:nvSpPr>
            <p:cNvPr id="129" name="Google Shape;129;p11"/>
            <p:cNvSpPr/>
            <p:nvPr/>
          </p:nvSpPr>
          <p:spPr>
            <a:xfrm>
              <a:off x="4479539" y="835"/>
              <a:ext cx="1537326" cy="768663"/>
            </a:xfrm>
            <a:prstGeom prst="roundRect">
              <a:avLst>
                <a:gd fmla="val 10000" name="adj"/>
              </a:avLst>
            </a:prstGeom>
            <a:solidFill>
              <a:srgbClr val="FFAA3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1"/>
            <p:cNvSpPr txBox="1"/>
            <p:nvPr/>
          </p:nvSpPr>
          <p:spPr>
            <a:xfrm>
              <a:off x="4502052" y="23348"/>
              <a:ext cx="1492300" cy="723637"/>
            </a:xfrm>
            <a:prstGeom prst="rect">
              <a:avLst/>
            </a:prstGeom>
            <a:noFill/>
            <a:ln>
              <a:noFill/>
            </a:ln>
          </p:spPr>
          <p:txBody>
            <a:bodyPr anchorCtr="0" anchor="ctr" bIns="20950" lIns="20950" spcFirstLastPara="1" rIns="20950" wrap="square" tIns="20950">
              <a:noAutofit/>
            </a:bodyPr>
            <a:lstStyle/>
            <a:p>
              <a:pPr indent="0" lvl="0" marL="0" marR="0" rtl="0" algn="ctr">
                <a:lnSpc>
                  <a:spcPct val="90000"/>
                </a:lnSpc>
                <a:spcBef>
                  <a:spcPts val="0"/>
                </a:spcBef>
                <a:spcAft>
                  <a:spcPts val="0"/>
                </a:spcAft>
                <a:buNone/>
              </a:pPr>
              <a:r>
                <a:rPr b="0" i="0" lang="es" sz="3300" u="none" cap="none" strike="noStrike">
                  <a:solidFill>
                    <a:schemeClr val="lt1"/>
                  </a:solidFill>
                  <a:latin typeface="Arial"/>
                  <a:ea typeface="Arial"/>
                  <a:cs typeface="Arial"/>
                  <a:sym typeface="Arial"/>
                </a:rPr>
                <a:t>Verde</a:t>
              </a:r>
              <a:endParaRPr b="0" i="0" sz="3300" u="none" cap="none" strike="noStrike">
                <a:solidFill>
                  <a:schemeClr val="lt1"/>
                </a:solidFill>
                <a:latin typeface="Arial"/>
                <a:ea typeface="Arial"/>
                <a:cs typeface="Arial"/>
                <a:sym typeface="Arial"/>
              </a:endParaRPr>
            </a:p>
          </p:txBody>
        </p:sp>
        <p:sp>
          <p:nvSpPr>
            <p:cNvPr id="131" name="Google Shape;131;p11"/>
            <p:cNvSpPr/>
            <p:nvPr/>
          </p:nvSpPr>
          <p:spPr>
            <a:xfrm>
              <a:off x="3864609" y="1248914"/>
              <a:ext cx="614930" cy="40429"/>
            </a:xfrm>
            <a:custGeom>
              <a:rect b="b" l="l" r="r" t="t"/>
              <a:pathLst>
                <a:path extrusionOk="0" h="120000" w="120000">
                  <a:moveTo>
                    <a:pt x="0" y="59999"/>
                  </a:moveTo>
                  <a:lnTo>
                    <a:pt x="120000" y="59999"/>
                  </a:lnTo>
                </a:path>
              </a:pathLst>
            </a:custGeom>
            <a:noFill/>
            <a:ln cap="flat" cmpd="sng" w="25400">
              <a:solidFill>
                <a:srgbClr val="FFAA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1"/>
            <p:cNvSpPr txBox="1"/>
            <p:nvPr/>
          </p:nvSpPr>
          <p:spPr>
            <a:xfrm>
              <a:off x="4156701" y="1253756"/>
              <a:ext cx="30746" cy="30746"/>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None/>
              </a:pPr>
              <a:r>
                <a:t/>
              </a:r>
              <a:endParaRPr b="0" i="0" sz="500" u="none" cap="none" strike="noStrike">
                <a:solidFill>
                  <a:srgbClr val="000000"/>
                </a:solidFill>
                <a:latin typeface="Arial"/>
                <a:ea typeface="Arial"/>
                <a:cs typeface="Arial"/>
                <a:sym typeface="Arial"/>
              </a:endParaRPr>
            </a:p>
          </p:txBody>
        </p:sp>
        <p:sp>
          <p:nvSpPr>
            <p:cNvPr id="133" name="Google Shape;133;p11"/>
            <p:cNvSpPr/>
            <p:nvPr/>
          </p:nvSpPr>
          <p:spPr>
            <a:xfrm>
              <a:off x="4479539" y="884798"/>
              <a:ext cx="1537326" cy="768663"/>
            </a:xfrm>
            <a:prstGeom prst="roundRect">
              <a:avLst>
                <a:gd fmla="val 10000" name="adj"/>
              </a:avLst>
            </a:prstGeom>
            <a:solidFill>
              <a:srgbClr val="FFAA3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1"/>
            <p:cNvSpPr txBox="1"/>
            <p:nvPr/>
          </p:nvSpPr>
          <p:spPr>
            <a:xfrm>
              <a:off x="4502052" y="907311"/>
              <a:ext cx="1492300" cy="723637"/>
            </a:xfrm>
            <a:prstGeom prst="rect">
              <a:avLst/>
            </a:prstGeom>
            <a:noFill/>
            <a:ln>
              <a:noFill/>
            </a:ln>
          </p:spPr>
          <p:txBody>
            <a:bodyPr anchorCtr="0" anchor="ctr" bIns="20950" lIns="20950" spcFirstLastPara="1" rIns="20950" wrap="square" tIns="20950">
              <a:noAutofit/>
            </a:bodyPr>
            <a:lstStyle/>
            <a:p>
              <a:pPr indent="0" lvl="0" marL="0" marR="0" rtl="0" algn="ctr">
                <a:lnSpc>
                  <a:spcPct val="90000"/>
                </a:lnSpc>
                <a:spcBef>
                  <a:spcPts val="0"/>
                </a:spcBef>
                <a:spcAft>
                  <a:spcPts val="0"/>
                </a:spcAft>
                <a:buNone/>
              </a:pPr>
              <a:r>
                <a:rPr b="0" i="0" lang="es" sz="3300" u="none" cap="none" strike="noStrike">
                  <a:solidFill>
                    <a:schemeClr val="lt1"/>
                  </a:solidFill>
                  <a:latin typeface="Arial"/>
                  <a:ea typeface="Arial"/>
                  <a:cs typeface="Arial"/>
                  <a:sym typeface="Arial"/>
                </a:rPr>
                <a:t>Café</a:t>
              </a:r>
              <a:endParaRPr b="0" i="0" sz="3300" u="none" cap="none" strike="noStrike">
                <a:solidFill>
                  <a:schemeClr val="lt1"/>
                </a:solidFill>
                <a:latin typeface="Arial"/>
                <a:ea typeface="Arial"/>
                <a:cs typeface="Arial"/>
                <a:sym typeface="Arial"/>
              </a:endParaRPr>
            </a:p>
          </p:txBody>
        </p:sp>
        <p:sp>
          <p:nvSpPr>
            <p:cNvPr id="135" name="Google Shape;135;p11"/>
            <p:cNvSpPr/>
            <p:nvPr/>
          </p:nvSpPr>
          <p:spPr>
            <a:xfrm rot="3310531">
              <a:off x="3633667" y="1690896"/>
              <a:ext cx="1076814" cy="40429"/>
            </a:xfrm>
            <a:custGeom>
              <a:rect b="b" l="l" r="r" t="t"/>
              <a:pathLst>
                <a:path extrusionOk="0" h="120000" w="120000">
                  <a:moveTo>
                    <a:pt x="0" y="59999"/>
                  </a:moveTo>
                  <a:lnTo>
                    <a:pt x="120000" y="59999"/>
                  </a:lnTo>
                </a:path>
              </a:pathLst>
            </a:custGeom>
            <a:noFill/>
            <a:ln cap="flat" cmpd="sng" w="25400">
              <a:solidFill>
                <a:srgbClr val="FFAA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1"/>
            <p:cNvSpPr txBox="1"/>
            <p:nvPr/>
          </p:nvSpPr>
          <p:spPr>
            <a:xfrm rot="3310531">
              <a:off x="4145154" y="1684190"/>
              <a:ext cx="53840" cy="5384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None/>
              </a:pPr>
              <a:r>
                <a:t/>
              </a:r>
              <a:endParaRPr b="0" i="0" sz="500" u="none" cap="none" strike="noStrike">
                <a:solidFill>
                  <a:srgbClr val="000000"/>
                </a:solidFill>
                <a:latin typeface="Arial"/>
                <a:ea typeface="Arial"/>
                <a:cs typeface="Arial"/>
                <a:sym typeface="Arial"/>
              </a:endParaRPr>
            </a:p>
          </p:txBody>
        </p:sp>
        <p:sp>
          <p:nvSpPr>
            <p:cNvPr id="137" name="Google Shape;137;p11"/>
            <p:cNvSpPr/>
            <p:nvPr/>
          </p:nvSpPr>
          <p:spPr>
            <a:xfrm>
              <a:off x="4479539" y="1768760"/>
              <a:ext cx="1537326" cy="768663"/>
            </a:xfrm>
            <a:prstGeom prst="roundRect">
              <a:avLst>
                <a:gd fmla="val 10000" name="adj"/>
              </a:avLst>
            </a:prstGeom>
            <a:solidFill>
              <a:srgbClr val="FFAA3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1"/>
            <p:cNvSpPr txBox="1"/>
            <p:nvPr/>
          </p:nvSpPr>
          <p:spPr>
            <a:xfrm>
              <a:off x="4502052" y="1791273"/>
              <a:ext cx="1492300" cy="723637"/>
            </a:xfrm>
            <a:prstGeom prst="rect">
              <a:avLst/>
            </a:prstGeom>
            <a:noFill/>
            <a:ln>
              <a:noFill/>
            </a:ln>
          </p:spPr>
          <p:txBody>
            <a:bodyPr anchorCtr="0" anchor="ctr" bIns="20950" lIns="20950" spcFirstLastPara="1" rIns="20950" wrap="square" tIns="20950">
              <a:noAutofit/>
            </a:bodyPr>
            <a:lstStyle/>
            <a:p>
              <a:pPr indent="0" lvl="0" marL="0" marR="0" rtl="0" algn="ctr">
                <a:lnSpc>
                  <a:spcPct val="90000"/>
                </a:lnSpc>
                <a:spcBef>
                  <a:spcPts val="0"/>
                </a:spcBef>
                <a:spcAft>
                  <a:spcPts val="0"/>
                </a:spcAft>
                <a:buNone/>
              </a:pPr>
              <a:r>
                <a:rPr b="0" i="0" lang="es" sz="3300" u="none" cap="none" strike="noStrike">
                  <a:solidFill>
                    <a:schemeClr val="lt1"/>
                  </a:solidFill>
                  <a:latin typeface="Arial"/>
                  <a:ea typeface="Arial"/>
                  <a:cs typeface="Arial"/>
                  <a:sym typeface="Arial"/>
                </a:rPr>
                <a:t>Celeste</a:t>
              </a:r>
              <a:endParaRPr b="0" i="0" sz="3300" u="none" cap="none" strike="noStrike">
                <a:solidFill>
                  <a:schemeClr val="lt1"/>
                </a:solidFill>
                <a:latin typeface="Arial"/>
                <a:ea typeface="Arial"/>
                <a:cs typeface="Arial"/>
                <a:sym typeface="Arial"/>
              </a:endParaRPr>
            </a:p>
          </p:txBody>
        </p:sp>
        <p:sp>
          <p:nvSpPr>
            <p:cNvPr id="139" name="Google Shape;139;p11"/>
            <p:cNvSpPr/>
            <p:nvPr/>
          </p:nvSpPr>
          <p:spPr>
            <a:xfrm rot="3310531">
              <a:off x="1481410" y="2574858"/>
              <a:ext cx="1076814" cy="40429"/>
            </a:xfrm>
            <a:custGeom>
              <a:rect b="b" l="l" r="r" t="t"/>
              <a:pathLst>
                <a:path extrusionOk="0" h="120000" w="120000">
                  <a:moveTo>
                    <a:pt x="0" y="59999"/>
                  </a:moveTo>
                  <a:lnTo>
                    <a:pt x="120000" y="59999"/>
                  </a:lnTo>
                </a:path>
              </a:pathLst>
            </a:custGeom>
            <a:noFill/>
            <a:ln cap="flat" cmpd="sng" w="254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1"/>
            <p:cNvSpPr txBox="1"/>
            <p:nvPr/>
          </p:nvSpPr>
          <p:spPr>
            <a:xfrm rot="3310531">
              <a:off x="1992897" y="2568153"/>
              <a:ext cx="53840" cy="5384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None/>
              </a:pPr>
              <a:r>
                <a:t/>
              </a:r>
              <a:endParaRPr b="0" i="0" sz="500" u="none" cap="none" strike="noStrike">
                <a:solidFill>
                  <a:srgbClr val="000000"/>
                </a:solidFill>
                <a:latin typeface="Arial"/>
                <a:ea typeface="Arial"/>
                <a:cs typeface="Arial"/>
                <a:sym typeface="Arial"/>
              </a:endParaRPr>
            </a:p>
          </p:txBody>
        </p:sp>
        <p:sp>
          <p:nvSpPr>
            <p:cNvPr id="141" name="Google Shape;141;p11"/>
            <p:cNvSpPr/>
            <p:nvPr/>
          </p:nvSpPr>
          <p:spPr>
            <a:xfrm>
              <a:off x="2327282" y="2652723"/>
              <a:ext cx="1537326" cy="768663"/>
            </a:xfrm>
            <a:prstGeom prst="roundRect">
              <a:avLst>
                <a:gd fmla="val 10000" name="adj"/>
              </a:avLst>
            </a:prstGeom>
            <a:solidFill>
              <a:schemeClr val="accent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1"/>
            <p:cNvSpPr txBox="1"/>
            <p:nvPr/>
          </p:nvSpPr>
          <p:spPr>
            <a:xfrm>
              <a:off x="2349795" y="2675236"/>
              <a:ext cx="1492300" cy="723637"/>
            </a:xfrm>
            <a:prstGeom prst="rect">
              <a:avLst/>
            </a:prstGeom>
            <a:noFill/>
            <a:ln>
              <a:noFill/>
            </a:ln>
          </p:spPr>
          <p:txBody>
            <a:bodyPr anchorCtr="0" anchor="ctr" bIns="20950" lIns="20950" spcFirstLastPara="1" rIns="20950" wrap="square" tIns="20950">
              <a:noAutofit/>
            </a:bodyPr>
            <a:lstStyle/>
            <a:p>
              <a:pPr indent="0" lvl="0" marL="0" marR="0" rtl="0" algn="ctr">
                <a:lnSpc>
                  <a:spcPct val="90000"/>
                </a:lnSpc>
                <a:spcBef>
                  <a:spcPts val="0"/>
                </a:spcBef>
                <a:spcAft>
                  <a:spcPts val="0"/>
                </a:spcAft>
                <a:buNone/>
              </a:pPr>
              <a:r>
                <a:rPr b="0" i="0" lang="es" sz="3300" u="none" cap="none" strike="noStrike">
                  <a:solidFill>
                    <a:schemeClr val="lt1"/>
                  </a:solidFill>
                  <a:latin typeface="Arial"/>
                  <a:ea typeface="Arial"/>
                  <a:cs typeface="Arial"/>
                  <a:sym typeface="Arial"/>
                </a:rPr>
                <a:t>Figura</a:t>
              </a:r>
              <a:endParaRPr b="0" i="0" sz="3300" u="none" cap="none" strike="noStrike">
                <a:solidFill>
                  <a:schemeClr val="lt1"/>
                </a:solidFill>
                <a:latin typeface="Arial"/>
                <a:ea typeface="Arial"/>
                <a:cs typeface="Arial"/>
                <a:sym typeface="Arial"/>
              </a:endParaRPr>
            </a:p>
          </p:txBody>
        </p:sp>
        <p:sp>
          <p:nvSpPr>
            <p:cNvPr id="143" name="Google Shape;143;p11"/>
            <p:cNvSpPr/>
            <p:nvPr/>
          </p:nvSpPr>
          <p:spPr>
            <a:xfrm>
              <a:off x="3864609" y="3016840"/>
              <a:ext cx="614930" cy="40429"/>
            </a:xfrm>
            <a:custGeom>
              <a:rect b="b" l="l" r="r" t="t"/>
              <a:pathLst>
                <a:path extrusionOk="0" h="120000" w="120000">
                  <a:moveTo>
                    <a:pt x="0" y="59999"/>
                  </a:moveTo>
                  <a:lnTo>
                    <a:pt x="120000" y="59999"/>
                  </a:lnTo>
                </a:path>
              </a:pathLst>
            </a:custGeom>
            <a:noFill/>
            <a:ln cap="flat" cmpd="sng" w="25400">
              <a:solidFill>
                <a:srgbClr val="FFAA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1"/>
            <p:cNvSpPr txBox="1"/>
            <p:nvPr/>
          </p:nvSpPr>
          <p:spPr>
            <a:xfrm>
              <a:off x="4156701" y="3021681"/>
              <a:ext cx="30746" cy="30746"/>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None/>
              </a:pPr>
              <a:r>
                <a:t/>
              </a:r>
              <a:endParaRPr b="0" i="0" sz="500" u="none" cap="none" strike="noStrike">
                <a:solidFill>
                  <a:srgbClr val="000000"/>
                </a:solidFill>
                <a:latin typeface="Arial"/>
                <a:ea typeface="Arial"/>
                <a:cs typeface="Arial"/>
                <a:sym typeface="Arial"/>
              </a:endParaRPr>
            </a:p>
          </p:txBody>
        </p:sp>
        <p:sp>
          <p:nvSpPr>
            <p:cNvPr id="145" name="Google Shape;145;p11"/>
            <p:cNvSpPr/>
            <p:nvPr/>
          </p:nvSpPr>
          <p:spPr>
            <a:xfrm>
              <a:off x="4479539" y="2652723"/>
              <a:ext cx="1537326" cy="768663"/>
            </a:xfrm>
            <a:prstGeom prst="roundRect">
              <a:avLst>
                <a:gd fmla="val 10000" name="adj"/>
              </a:avLst>
            </a:prstGeom>
            <a:blipFill rotWithShape="1">
              <a:blip r:embed="rId3">
                <a:alphaModFix/>
              </a:blip>
              <a:stretch>
                <a:fillRect b="0" l="0" r="0"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1"/>
            <p:cNvSpPr txBox="1"/>
            <p:nvPr/>
          </p:nvSpPr>
          <p:spPr>
            <a:xfrm>
              <a:off x="4502052" y="2675236"/>
              <a:ext cx="1492300" cy="723637"/>
            </a:xfrm>
            <a:prstGeom prst="rect">
              <a:avLst/>
            </a:prstGeom>
            <a:noFill/>
            <a:ln>
              <a:noFill/>
            </a:ln>
          </p:spPr>
          <p:txBody>
            <a:bodyPr anchorCtr="0" anchor="ctr" bIns="20950" lIns="20950" spcFirstLastPara="1" rIns="20950" wrap="square" tIns="20950">
              <a:noAutofit/>
            </a:bodyPr>
            <a:lstStyle/>
            <a:p>
              <a:pPr indent="0" lvl="0" marL="0" marR="0" rtl="0" algn="ctr">
                <a:lnSpc>
                  <a:spcPct val="90000"/>
                </a:lnSpc>
                <a:spcBef>
                  <a:spcPts val="0"/>
                </a:spcBef>
                <a:spcAft>
                  <a:spcPts val="0"/>
                </a:spcAft>
                <a:buNone/>
              </a:pPr>
              <a:r>
                <a:t/>
              </a:r>
              <a:endParaRPr b="0" i="0" sz="3300" u="none" cap="none" strike="noStrike">
                <a:solidFill>
                  <a:schemeClr val="lt1"/>
                </a:solidFill>
                <a:latin typeface="Arial"/>
                <a:ea typeface="Arial"/>
                <a:cs typeface="Arial"/>
                <a:sym typeface="Arial"/>
              </a:endParaRPr>
            </a:p>
          </p:txBody>
        </p:sp>
      </p:grpSp>
      <p:sp>
        <p:nvSpPr>
          <p:cNvPr id="147" name="Google Shape;147;p11"/>
          <p:cNvSpPr txBox="1"/>
          <p:nvPr/>
        </p:nvSpPr>
        <p:spPr>
          <a:xfrm>
            <a:off x="1209820" y="996594"/>
            <a:ext cx="6265498" cy="4031873"/>
          </a:xfrm>
          <a:prstGeom prst="rect">
            <a:avLst/>
          </a:prstGeom>
          <a:solidFill>
            <a:srgbClr val="00B05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s" sz="3200" u="none" cap="none" strike="noStrike">
                <a:solidFill>
                  <a:srgbClr val="000000"/>
                </a:solidFill>
                <a:latin typeface="Arial"/>
                <a:ea typeface="Arial"/>
                <a:cs typeface="Arial"/>
                <a:sym typeface="Arial"/>
              </a:rPr>
              <a:t>Cuando veo, veo a la cosa misma. La cosa en su presencia. No sólo su color y figura, sino a la cosa misma que es objeto de mi ver. En definitiva, la vista es el sentido de la presencia. Según el  cuadro anterior, nosotros vimos </a:t>
            </a:r>
            <a:r>
              <a:rPr b="1" i="0" lang="es" sz="3200" u="none" cap="none" strike="noStrike">
                <a:solidFill>
                  <a:srgbClr val="000000"/>
                </a:solidFill>
                <a:latin typeface="Arial"/>
                <a:ea typeface="Arial"/>
                <a:cs typeface="Arial"/>
                <a:sym typeface="Arial"/>
              </a:rPr>
              <a:t>al árbol mismo presente. </a:t>
            </a:r>
            <a:endParaRPr b="1" i="0" sz="32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id="152" name="Google Shape;152;p12"/>
          <p:cNvPicPr preferRelativeResize="0"/>
          <p:nvPr/>
        </p:nvPicPr>
        <p:blipFill rotWithShape="1">
          <a:blip r:embed="rId3">
            <a:alphaModFix/>
          </a:blip>
          <a:srcRect b="0" l="0" r="0" t="0"/>
          <a:stretch/>
        </p:blipFill>
        <p:spPr>
          <a:xfrm>
            <a:off x="-397" y="-985"/>
            <a:ext cx="9144793" cy="5145470"/>
          </a:xfrm>
          <a:prstGeom prst="rect">
            <a:avLst/>
          </a:prstGeom>
          <a:noFill/>
          <a:ln>
            <a:noFill/>
          </a:ln>
        </p:spPr>
      </p:pic>
      <p:sp>
        <p:nvSpPr>
          <p:cNvPr id="153" name="Google Shape;153;p12"/>
          <p:cNvSpPr/>
          <p:nvPr/>
        </p:nvSpPr>
        <p:spPr>
          <a:xfrm>
            <a:off x="3123344" y="657546"/>
            <a:ext cx="482885" cy="708917"/>
          </a:xfrm>
          <a:prstGeom prst="downArrow">
            <a:avLst>
              <a:gd fmla="val 50000" name="adj1"/>
              <a:gd fmla="val 50000" name="adj2"/>
            </a:avLst>
          </a:prstGeom>
          <a:solidFill>
            <a:srgbClr val="FF0000"/>
          </a:solidFill>
          <a:ln cap="flat" cmpd="sng" w="25400">
            <a:solidFill>
              <a:srgbClr val="006D6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54" name="Google Shape;154;p12"/>
          <p:cNvSpPr txBox="1"/>
          <p:nvPr/>
        </p:nvSpPr>
        <p:spPr>
          <a:xfrm>
            <a:off x="2547991" y="246580"/>
            <a:ext cx="1806905" cy="307777"/>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 sz="1400" u="none" cap="none" strike="noStrike">
                <a:solidFill>
                  <a:srgbClr val="000000"/>
                </a:solidFill>
                <a:latin typeface="Arial"/>
                <a:ea typeface="Arial"/>
                <a:cs typeface="Arial"/>
                <a:sym typeface="Arial"/>
              </a:rPr>
              <a:t>El árbol en sí mismo</a:t>
            </a:r>
            <a:endParaRPr b="0" i="0" sz="1400" u="none" cap="none" strike="noStrike">
              <a:solidFill>
                <a:srgbClr val="000000"/>
              </a:solidFill>
              <a:latin typeface="Arial"/>
              <a:ea typeface="Arial"/>
              <a:cs typeface="Arial"/>
              <a:sym typeface="Arial"/>
            </a:endParaRPr>
          </a:p>
        </p:txBody>
      </p:sp>
      <p:sp>
        <p:nvSpPr>
          <p:cNvPr id="155" name="Google Shape;155;p12"/>
          <p:cNvSpPr/>
          <p:nvPr/>
        </p:nvSpPr>
        <p:spPr>
          <a:xfrm flipH="1" rot="10800000">
            <a:off x="7387119" y="2424701"/>
            <a:ext cx="534256" cy="883578"/>
          </a:xfrm>
          <a:prstGeom prst="downArrow">
            <a:avLst>
              <a:gd fmla="val 50000" name="adj1"/>
              <a:gd fmla="val 50000" name="adj2"/>
            </a:avLst>
          </a:prstGeom>
          <a:solidFill>
            <a:srgbClr val="FF0000"/>
          </a:solidFill>
          <a:ln cap="flat" cmpd="sng" w="25400">
            <a:solidFill>
              <a:srgbClr val="006D6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56" name="Google Shape;156;p12"/>
          <p:cNvSpPr txBox="1"/>
          <p:nvPr/>
        </p:nvSpPr>
        <p:spPr>
          <a:xfrm>
            <a:off x="7233298" y="1972638"/>
            <a:ext cx="841897" cy="307777"/>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 sz="1400" u="none" cap="none" strike="noStrike">
                <a:solidFill>
                  <a:srgbClr val="000000"/>
                </a:solidFill>
                <a:latin typeface="Arial"/>
                <a:ea typeface="Arial"/>
                <a:cs typeface="Arial"/>
                <a:sym typeface="Arial"/>
              </a:rPr>
              <a:t>El fondo</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13"/>
          <p:cNvSpPr txBox="1"/>
          <p:nvPr>
            <p:ph idx="1" type="body"/>
          </p:nvPr>
        </p:nvSpPr>
        <p:spPr>
          <a:xfrm>
            <a:off x="424716" y="1512071"/>
            <a:ext cx="8520600" cy="1970868"/>
          </a:xfrm>
          <a:prstGeom prst="rect">
            <a:avLst/>
          </a:prstGeom>
          <a:solidFill>
            <a:srgbClr val="00B050"/>
          </a:solidFill>
          <a:ln>
            <a:noFill/>
          </a:ln>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Char char="●"/>
            </a:pPr>
            <a:r>
              <a:rPr lang="es">
                <a:solidFill>
                  <a:schemeClr val="lt1"/>
                </a:solidFill>
              </a:rPr>
              <a:t>“Nunca vemos una sola cosa: lo que vemos es un campo visual completo, que abarca una totalidad presente, estructuradamente una. Dentro del campo visual vemos el árbol y el prado y la montaña y el cielo y el azor en lo alto” (Rivera, s.f. p. 22). </a:t>
            </a:r>
            <a:endParaRPr>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14"/>
          <p:cNvSpPr txBox="1"/>
          <p:nvPr>
            <p:ph type="title"/>
          </p:nvPr>
        </p:nvSpPr>
        <p:spPr>
          <a:xfrm>
            <a:off x="1554873" y="387475"/>
            <a:ext cx="6263761" cy="765000"/>
          </a:xfrm>
          <a:prstGeom prst="rect">
            <a:avLst/>
          </a:prstGeom>
          <a:solidFill>
            <a:srgbClr val="CC0000"/>
          </a:solidFill>
          <a:ln cap="flat" cmpd="sng" w="952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s" sz="3700">
                <a:solidFill>
                  <a:srgbClr val="000000"/>
                </a:solidFill>
                <a:highlight>
                  <a:srgbClr val="CC0000"/>
                </a:highlight>
                <a:latin typeface="Amatic SC"/>
                <a:ea typeface="Amatic SC"/>
                <a:cs typeface="Amatic SC"/>
                <a:sym typeface="Amatic SC"/>
              </a:rPr>
              <a:t>¿ Qué es lo que oímos cuando oímos música?</a:t>
            </a:r>
            <a:endParaRPr b="1" sz="3700">
              <a:solidFill>
                <a:srgbClr val="000000"/>
              </a:solidFill>
              <a:highlight>
                <a:srgbClr val="CC0000"/>
              </a:highlight>
              <a:latin typeface="Amatic SC"/>
              <a:ea typeface="Amatic SC"/>
              <a:cs typeface="Amatic SC"/>
              <a:sym typeface="Amatic SC"/>
            </a:endParaRPr>
          </a:p>
        </p:txBody>
      </p:sp>
      <p:sp>
        <p:nvSpPr>
          <p:cNvPr id="167" name="Google Shape;167;p14"/>
          <p:cNvSpPr txBox="1"/>
          <p:nvPr>
            <p:ph idx="1" type="body"/>
          </p:nvPr>
        </p:nvSpPr>
        <p:spPr>
          <a:xfrm>
            <a:off x="311700" y="1152475"/>
            <a:ext cx="8520600" cy="3416400"/>
          </a:xfrm>
          <a:prstGeom prst="rect">
            <a:avLst/>
          </a:prstGeom>
          <a:solidFill>
            <a:schemeClr val="dk1"/>
          </a:solid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SzPts val="1800"/>
              <a:buNone/>
            </a:pPr>
            <a:r>
              <a:rPr lang="es" sz="1900" u="sng">
                <a:solidFill>
                  <a:schemeClr val="lt1"/>
                </a:solidFill>
              </a:rPr>
              <a:t>“El oír nos saca de nosotros mucho más que la vista, porque nos saca de todo inmediato apoderamiento de las cosas. En efecto, la cosa oída, al no quedar en cuanto oída delante de nosotros, no es tampoco controlable por nosotros. </a:t>
            </a:r>
            <a:r>
              <a:rPr lang="es" sz="1900">
                <a:solidFill>
                  <a:schemeClr val="lt1"/>
                </a:solidFill>
              </a:rPr>
              <a:t>Cuando abarcamos un campo visual, decimos que " lo dominamos con la vista" . </a:t>
            </a:r>
            <a:r>
              <a:rPr lang="es" sz="1900">
                <a:solidFill>
                  <a:srgbClr val="00B050"/>
                </a:solidFill>
              </a:rPr>
              <a:t>La vista nos da un cierto dominio sobre las cosas, la vista es, de algún modo, un " apoderamiento" de la cosa vista. No un apoderamiento total, por supuesto. Pero sí un cierto control sobre ella. </a:t>
            </a:r>
            <a:r>
              <a:rPr lang="es" sz="1900" u="sng">
                <a:solidFill>
                  <a:schemeClr val="lt1"/>
                </a:solidFill>
              </a:rPr>
              <a:t>En cambio, cuando oímos no tenemos control alguno sobre la cosa oída, sino que, por el contrario, en el oír quedamos a merced de ella. " Somos todo oídos " ,solemos decir</a:t>
            </a:r>
            <a:r>
              <a:rPr lang="es" sz="1900">
                <a:solidFill>
                  <a:schemeClr val="lt1"/>
                </a:solidFill>
              </a:rPr>
              <a:t>. ” (Rivera, s.f. p. 22).</a:t>
            </a:r>
            <a:endParaRPr sz="1900">
              <a:solidFill>
                <a:schemeClr val="lt1"/>
              </a:solidFill>
            </a:endParaRPr>
          </a:p>
          <a:p>
            <a:pPr indent="0" lvl="0" marL="0" rtl="0" algn="l">
              <a:lnSpc>
                <a:spcPct val="115000"/>
              </a:lnSpc>
              <a:spcBef>
                <a:spcPts val="1600"/>
              </a:spcBef>
              <a:spcAft>
                <a:spcPts val="1600"/>
              </a:spcAft>
              <a:buSzPts val="1800"/>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15"/>
          <p:cNvSpPr txBox="1"/>
          <p:nvPr>
            <p:ph type="title"/>
          </p:nvPr>
        </p:nvSpPr>
        <p:spPr>
          <a:xfrm>
            <a:off x="2150774" y="311461"/>
            <a:ext cx="4219203" cy="572700"/>
          </a:xfrm>
          <a:prstGeom prst="rect">
            <a:avLst/>
          </a:prstGeom>
          <a:solidFill>
            <a:srgbClr val="007066"/>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s"/>
              <a:t>¿Qué oigo cuando oigo?</a:t>
            </a:r>
            <a:endParaRPr/>
          </a:p>
        </p:txBody>
      </p:sp>
      <p:sp>
        <p:nvSpPr>
          <p:cNvPr id="173" name="Google Shape;173;p15"/>
          <p:cNvSpPr txBox="1"/>
          <p:nvPr>
            <p:ph idx="1" type="body"/>
          </p:nvPr>
        </p:nvSpPr>
        <p:spPr>
          <a:xfrm>
            <a:off x="380142" y="1101105"/>
            <a:ext cx="4167833" cy="3892136"/>
          </a:xfrm>
          <a:prstGeom prst="rect">
            <a:avLst/>
          </a:prstGeom>
          <a:noFill/>
          <a:ln cap="flat" cmpd="sng" w="9525">
            <a:solidFill>
              <a:schemeClr val="lt2"/>
            </a:solidFill>
            <a:prstDash val="solid"/>
            <a:round/>
            <a:headEnd len="sm" w="sm" type="none"/>
            <a:tailEnd len="sm" w="sm" type="none"/>
          </a:ln>
        </p:spPr>
        <p:txBody>
          <a:bodyPr anchorCtr="0" anchor="t" bIns="91425" lIns="91425" spcFirstLastPara="1" rIns="91425" wrap="square" tIns="91425">
            <a:noAutofit/>
          </a:bodyPr>
          <a:lstStyle/>
          <a:p>
            <a:pPr indent="-342900" lvl="0" marL="457200" rtl="0" algn="just">
              <a:lnSpc>
                <a:spcPct val="115000"/>
              </a:lnSpc>
              <a:spcBef>
                <a:spcPts val="0"/>
              </a:spcBef>
              <a:spcAft>
                <a:spcPts val="0"/>
              </a:spcAft>
              <a:buSzPts val="1800"/>
              <a:buChar char="●"/>
            </a:pPr>
            <a:r>
              <a:rPr lang="es">
                <a:solidFill>
                  <a:schemeClr val="dk1"/>
                </a:solidFill>
              </a:rPr>
              <a:t>En el oír no nos da la presencia, no nos da una figura de lo sonoro, no nos pone nada delante, sino que nos remite hacia lo sonoro distante.</a:t>
            </a:r>
            <a:endParaRPr/>
          </a:p>
          <a:p>
            <a:pPr indent="-342900" lvl="0" marL="457200" rtl="0" algn="just">
              <a:lnSpc>
                <a:spcPct val="115000"/>
              </a:lnSpc>
              <a:spcBef>
                <a:spcPts val="0"/>
              </a:spcBef>
              <a:spcAft>
                <a:spcPts val="0"/>
              </a:spcAft>
              <a:buSzPts val="1800"/>
              <a:buChar char="●"/>
            </a:pPr>
            <a:r>
              <a:rPr lang="es">
                <a:solidFill>
                  <a:schemeClr val="dk1"/>
                </a:solidFill>
              </a:rPr>
              <a:t>Por ejemplo: Puedo oír los pajaritos en la mañana sin tenerlo frente a mí. </a:t>
            </a:r>
            <a:endParaRPr/>
          </a:p>
          <a:p>
            <a:pPr indent="-342900" lvl="0" marL="457200" rtl="0" algn="just">
              <a:lnSpc>
                <a:spcPct val="115000"/>
              </a:lnSpc>
              <a:spcBef>
                <a:spcPts val="0"/>
              </a:spcBef>
              <a:spcAft>
                <a:spcPts val="0"/>
              </a:spcAft>
              <a:buSzPts val="1800"/>
              <a:buChar char="●"/>
            </a:pPr>
            <a:r>
              <a:rPr lang="es">
                <a:solidFill>
                  <a:schemeClr val="dk1"/>
                </a:solidFill>
              </a:rPr>
              <a:t>El oír es el sentido de la lejanía y de la ausencia. El oír nos saca de todo inmediato apoderamiento de las cosas. </a:t>
            </a:r>
            <a:endParaRPr>
              <a:solidFill>
                <a:schemeClr val="dk1"/>
              </a:solidFill>
            </a:endParaRPr>
          </a:p>
        </p:txBody>
      </p:sp>
      <p:pic>
        <p:nvPicPr>
          <p:cNvPr id="174" name="Google Shape;174;p15"/>
          <p:cNvPicPr preferRelativeResize="0"/>
          <p:nvPr/>
        </p:nvPicPr>
        <p:blipFill rotWithShape="1">
          <a:blip r:embed="rId3">
            <a:alphaModFix/>
          </a:blip>
          <a:srcRect b="0" l="0" r="0" t="0"/>
          <a:stretch/>
        </p:blipFill>
        <p:spPr>
          <a:xfrm>
            <a:off x="5372932" y="1101105"/>
            <a:ext cx="3298456" cy="2303845"/>
          </a:xfrm>
          <a:prstGeom prst="rect">
            <a:avLst/>
          </a:prstGeom>
          <a:noFill/>
          <a:ln>
            <a:noFill/>
          </a:ln>
        </p:spPr>
      </p:pic>
      <p:pic>
        <p:nvPicPr>
          <p:cNvPr descr="Imagenes Sin Copyright: Corchea sin copyright, una nota musical breve" id="175" name="Google Shape;175;p15"/>
          <p:cNvPicPr preferRelativeResize="0"/>
          <p:nvPr/>
        </p:nvPicPr>
        <p:blipFill rotWithShape="1">
          <a:blip r:embed="rId4">
            <a:alphaModFix/>
          </a:blip>
          <a:srcRect b="0" l="0" r="0" t="0"/>
          <a:stretch/>
        </p:blipFill>
        <p:spPr>
          <a:xfrm>
            <a:off x="6550754" y="88956"/>
            <a:ext cx="1288360" cy="1821003"/>
          </a:xfrm>
          <a:prstGeom prst="rect">
            <a:avLst/>
          </a:prstGeom>
          <a:noFill/>
          <a:ln>
            <a:noFill/>
          </a:ln>
        </p:spPr>
      </p:pic>
      <p:pic>
        <p:nvPicPr>
          <p:cNvPr id="176" name="Google Shape;176;p15"/>
          <p:cNvPicPr preferRelativeResize="0"/>
          <p:nvPr/>
        </p:nvPicPr>
        <p:blipFill rotWithShape="1">
          <a:blip r:embed="rId5">
            <a:alphaModFix/>
          </a:blip>
          <a:srcRect b="0" l="0" r="0" t="0"/>
          <a:stretch/>
        </p:blipFill>
        <p:spPr>
          <a:xfrm>
            <a:off x="7422977" y="483045"/>
            <a:ext cx="832274" cy="1175439"/>
          </a:xfrm>
          <a:prstGeom prst="rect">
            <a:avLst/>
          </a:prstGeom>
          <a:noFill/>
          <a:ln>
            <a:noFill/>
          </a:ln>
        </p:spPr>
      </p:pic>
      <p:sp>
        <p:nvSpPr>
          <p:cNvPr id="177" name="Google Shape;177;p15"/>
          <p:cNvSpPr txBox="1"/>
          <p:nvPr/>
        </p:nvSpPr>
        <p:spPr>
          <a:xfrm>
            <a:off x="4674742" y="3130282"/>
            <a:ext cx="4345969" cy="1877437"/>
          </a:xfrm>
          <a:prstGeom prst="rect">
            <a:avLst/>
          </a:prstGeom>
          <a:solidFill>
            <a:srgbClr val="007066"/>
          </a:solid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s" sz="1600" u="none" cap="none" strike="noStrike">
                <a:solidFill>
                  <a:srgbClr val="000000"/>
                </a:solidFill>
                <a:latin typeface="Arial"/>
                <a:ea typeface="Arial"/>
                <a:cs typeface="Arial"/>
                <a:sym typeface="Arial"/>
              </a:rPr>
              <a:t>Cuando oímos </a:t>
            </a:r>
            <a:r>
              <a:rPr b="1" i="0" lang="es" sz="2000" u="none" cap="none" strike="noStrike">
                <a:solidFill>
                  <a:srgbClr val="000000"/>
                </a:solidFill>
                <a:latin typeface="Arial"/>
                <a:ea typeface="Arial"/>
                <a:cs typeface="Arial"/>
                <a:sym typeface="Arial"/>
              </a:rPr>
              <a:t>no</a:t>
            </a:r>
            <a:r>
              <a:rPr b="0" i="0" lang="es" sz="1600" u="none" cap="none" strike="noStrike">
                <a:solidFill>
                  <a:srgbClr val="000000"/>
                </a:solidFill>
                <a:latin typeface="Arial"/>
                <a:ea typeface="Arial"/>
                <a:cs typeface="Arial"/>
                <a:sym typeface="Arial"/>
              </a:rPr>
              <a:t> tenemos control alguno sobre la cosa oída, sino que, por el contrario, </a:t>
            </a:r>
            <a:r>
              <a:rPr b="1" i="0" lang="es" sz="1600" u="none" cap="none" strike="noStrike">
                <a:solidFill>
                  <a:srgbClr val="000000"/>
                </a:solidFill>
                <a:latin typeface="Arial"/>
                <a:ea typeface="Arial"/>
                <a:cs typeface="Arial"/>
                <a:sym typeface="Arial"/>
              </a:rPr>
              <a:t>en el oír quedamos a merced de ella</a:t>
            </a:r>
            <a:r>
              <a:rPr b="0" i="0" lang="es" sz="1600" u="none" cap="none" strike="noStrike">
                <a:solidFill>
                  <a:srgbClr val="000000"/>
                </a:solidFill>
                <a:latin typeface="Arial"/>
                <a:ea typeface="Arial"/>
                <a:cs typeface="Arial"/>
                <a:sym typeface="Arial"/>
              </a:rPr>
              <a:t>. “somos todo oídos” y con ello queremos decir que estamos pendientes de lo que se nos pueda decir. En vez de controlar lo que oímos, pendemos de ello.</a:t>
            </a:r>
            <a:endParaRPr b="0" i="0" sz="16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16"/>
          <p:cNvSpPr txBox="1"/>
          <p:nvPr>
            <p:ph type="title"/>
          </p:nvPr>
        </p:nvSpPr>
        <p:spPr>
          <a:xfrm>
            <a:off x="153250" y="228925"/>
            <a:ext cx="8520600" cy="707400"/>
          </a:xfrm>
          <a:prstGeom prst="rect">
            <a:avLst/>
          </a:prstGeom>
          <a:solidFill>
            <a:srgbClr val="FF9900"/>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s" sz="3800">
                <a:solidFill>
                  <a:srgbClr val="000000"/>
                </a:solidFill>
                <a:latin typeface="Amatic SC"/>
                <a:ea typeface="Amatic SC"/>
                <a:cs typeface="Amatic SC"/>
                <a:sym typeface="Amatic SC"/>
              </a:rPr>
              <a:t>oír  es oír al ser del ente</a:t>
            </a:r>
            <a:endParaRPr b="1" sz="3800">
              <a:solidFill>
                <a:srgbClr val="000000"/>
              </a:solidFill>
              <a:latin typeface="Amatic SC"/>
              <a:ea typeface="Amatic SC"/>
              <a:cs typeface="Amatic SC"/>
              <a:sym typeface="Amatic SC"/>
            </a:endParaRPr>
          </a:p>
        </p:txBody>
      </p:sp>
      <p:sp>
        <p:nvSpPr>
          <p:cNvPr id="183" name="Google Shape;183;p16"/>
          <p:cNvSpPr txBox="1"/>
          <p:nvPr>
            <p:ph idx="1" type="body"/>
          </p:nvPr>
        </p:nvSpPr>
        <p:spPr>
          <a:xfrm>
            <a:off x="311700" y="1152475"/>
            <a:ext cx="8520600" cy="26700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SzPts val="1800"/>
              <a:buNone/>
            </a:pPr>
            <a:r>
              <a:rPr lang="es" sz="2000">
                <a:solidFill>
                  <a:srgbClr val="FFFFFF"/>
                </a:solidFill>
              </a:rPr>
              <a:t>“Lo que propiamente oigo -siempre es a alguien que canta, a alguien que toca el instrumento musical. Y oyendo a ese alguien, oigo al mismo tiempo sus estados anímicos, sus sentimientos, oigo -si se me permite la expresión- su alma. Al oír a un ser humano en su plenitud afectiva, comparto con él la abertura en la que él es lo que es, vale decir, en la que él es una realidad abierta al ser mismo, a la realidad en cuanto tal. La persona humana es un ente que consiste en estar abierto al ser.”</a:t>
            </a:r>
            <a:endParaRPr sz="2000">
              <a:solidFill>
                <a:srgbClr val="FFFFFF"/>
              </a:solidFill>
            </a:endParaRPr>
          </a:p>
          <a:p>
            <a:pPr indent="0" lvl="0" marL="0" rtl="0" algn="l">
              <a:lnSpc>
                <a:spcPct val="115000"/>
              </a:lnSpc>
              <a:spcBef>
                <a:spcPts val="1600"/>
              </a:spcBef>
              <a:spcAft>
                <a:spcPts val="1600"/>
              </a:spcAft>
              <a:buSzPts val="1800"/>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t/>
            </a:r>
            <a:endParaRPr/>
          </a:p>
        </p:txBody>
      </p:sp>
      <p:sp>
        <p:nvSpPr>
          <p:cNvPr id="189" name="Google Shape;189;p1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1600"/>
              </a:spcAft>
              <a:buSzPts val="1800"/>
              <a:buNone/>
            </a:pPr>
            <a:r>
              <a:rPr lang="es" sz="2000">
                <a:solidFill>
                  <a:srgbClr val="FFFFFF"/>
                </a:solidFill>
              </a:rPr>
              <a:t>“¿Qué es entonces lo que oímos cuando oímos música? Oímos, en primer lugar, el ser, el ser mismo, en su abertura. Si esto nos parece extraño es porque estamos acostumbrados a pensar que sólo oímos los entes sonoros y nada más. Que oímos el ser significa que el ser se nos abre en forma auditiva. Pienso que esta abertura auditiva del ser es la raíz más profunda de la música. No sólo oímos entes sonoros, sino que, además y sobre todo, oímos al ser mismo . El ser mismo es lo que nos sobrecoge en la música. El ser mismo es lo poderoso, lo arrebatador de la música.”</a:t>
            </a:r>
            <a:endParaRPr sz="2000">
              <a:solidFill>
                <a:srgbClr val="FFFFF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t/>
            </a:r>
            <a:endParaRPr/>
          </a:p>
        </p:txBody>
      </p:sp>
      <p:sp>
        <p:nvSpPr>
          <p:cNvPr id="195" name="Google Shape;195;p1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SzPts val="1800"/>
              <a:buNone/>
            </a:pPr>
            <a:r>
              <a:rPr lang="es" sz="1900">
                <a:solidFill>
                  <a:schemeClr val="dk1"/>
                </a:solidFill>
              </a:rPr>
              <a:t>Esta pieza musical nos hace oír diferentes cosas: nos hace oír esa "cosa" increíble que son cada una de las notas musicales, que son los acordes, el contrapunto, los ritmos; es decir, nos hace oír algo que se resiste a cualquier intento de clarificación o de " aprehensión " cognoscitiva. </a:t>
            </a:r>
            <a:r>
              <a:rPr b="1" lang="es" sz="1900">
                <a:solidFill>
                  <a:schemeClr val="dk1"/>
                </a:solidFill>
              </a:rPr>
              <a:t>Pero, sobre todo, la pieza musical nos hace oír sus silencios, sus caídas en el silencio , sus reposos , su resurgir nuevamente en sonidos, para volver a caer otra vez en el silencio, que en definitiva siempre triunfa en el silencio final</a:t>
            </a:r>
            <a:r>
              <a:rPr lang="es" sz="1900">
                <a:solidFill>
                  <a:schemeClr val="dk1"/>
                </a:solidFill>
              </a:rPr>
              <a:t>. Ese silencio siempre renovado y redivivo, siempre diferenciado, es la presencia sonora del ser, que vuelve a ser reafirmada desde el ente que es la pieza musical como obra de arte.</a:t>
            </a:r>
            <a:endParaRPr sz="1900">
              <a:solidFill>
                <a:schemeClr val="dk1"/>
              </a:solidFill>
            </a:endParaRPr>
          </a:p>
          <a:p>
            <a:pPr indent="0" lvl="0" marL="0" rtl="0" algn="just">
              <a:lnSpc>
                <a:spcPct val="115000"/>
              </a:lnSpc>
              <a:spcBef>
                <a:spcPts val="1600"/>
              </a:spcBef>
              <a:spcAft>
                <a:spcPts val="0"/>
              </a:spcAft>
              <a:buSzPts val="1800"/>
              <a:buNone/>
            </a:pPr>
            <a:r>
              <a:t/>
            </a:r>
            <a:endParaRPr sz="1700">
              <a:solidFill>
                <a:schemeClr val="dk1"/>
              </a:solidFill>
            </a:endParaRPr>
          </a:p>
          <a:p>
            <a:pPr indent="0" lvl="0" marL="0" rtl="0" algn="l">
              <a:lnSpc>
                <a:spcPct val="115000"/>
              </a:lnSpc>
              <a:spcBef>
                <a:spcPts val="1600"/>
              </a:spcBef>
              <a:spcAft>
                <a:spcPts val="1600"/>
              </a:spcAft>
              <a:buSzPts val="1800"/>
              <a:buNone/>
            </a:pPr>
            <a:r>
              <a:t/>
            </a:r>
            <a:endParaRPr sz="1700">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2"/>
          <p:cNvSpPr txBox="1"/>
          <p:nvPr>
            <p:ph type="title"/>
          </p:nvPr>
        </p:nvSpPr>
        <p:spPr>
          <a:xfrm>
            <a:off x="311700" y="445025"/>
            <a:ext cx="8520600" cy="1276800"/>
          </a:xfrm>
          <a:prstGeom prst="rect">
            <a:avLst/>
          </a:prstGeom>
          <a:solidFill>
            <a:srgbClr val="FFF2CC"/>
          </a:solid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b="1" lang="es" sz="3800">
                <a:solidFill>
                  <a:srgbClr val="000000"/>
                </a:solidFill>
                <a:latin typeface="Amatic SC"/>
                <a:ea typeface="Amatic SC"/>
                <a:cs typeface="Amatic SC"/>
                <a:sym typeface="Amatic SC"/>
              </a:rPr>
              <a:t>Ejercicio: Ser Todo Oídos… es momento de tomar una actitud de escucha.</a:t>
            </a:r>
            <a:endParaRPr b="1" sz="3800">
              <a:solidFill>
                <a:srgbClr val="000000"/>
              </a:solidFill>
              <a:latin typeface="Amatic SC"/>
              <a:ea typeface="Amatic SC"/>
              <a:cs typeface="Amatic SC"/>
              <a:sym typeface="Amatic SC"/>
            </a:endParaRPr>
          </a:p>
        </p:txBody>
      </p:sp>
      <p:sp>
        <p:nvSpPr>
          <p:cNvPr id="61" name="Google Shape;61;p2"/>
          <p:cNvSpPr txBox="1"/>
          <p:nvPr>
            <p:ph idx="1" type="body"/>
          </p:nvPr>
        </p:nvSpPr>
        <p:spPr>
          <a:xfrm>
            <a:off x="311700" y="2427950"/>
            <a:ext cx="8520600" cy="14853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SzPts val="1800"/>
              <a:buNone/>
            </a:pPr>
            <a:r>
              <a:rPr lang="es" sz="2300">
                <a:solidFill>
                  <a:srgbClr val="FFFFFF"/>
                </a:solidFill>
              </a:rPr>
              <a:t>Después de oír la composición musical de  Niccolo Paganini y observar la obra de arte de Munch. Se reunirán en grupos para reflexionar sobre aquello que oyen y observan (15 minutos ). </a:t>
            </a:r>
            <a:endParaRPr sz="2300">
              <a:solidFill>
                <a:srgbClr val="FFFFFF"/>
              </a:solidFill>
            </a:endParaRPr>
          </a:p>
          <a:p>
            <a:pPr indent="0" lvl="0" marL="0" rtl="0" algn="l">
              <a:lnSpc>
                <a:spcPct val="115000"/>
              </a:lnSpc>
              <a:spcBef>
                <a:spcPts val="1600"/>
              </a:spcBef>
              <a:spcAft>
                <a:spcPts val="0"/>
              </a:spcAft>
              <a:buSzPts val="1800"/>
              <a:buNone/>
            </a:pPr>
            <a:r>
              <a:t/>
            </a:r>
            <a:endParaRPr/>
          </a:p>
          <a:p>
            <a:pPr indent="0" lvl="0" marL="0" rtl="0" algn="l">
              <a:lnSpc>
                <a:spcPct val="115000"/>
              </a:lnSpc>
              <a:spcBef>
                <a:spcPts val="1600"/>
              </a:spcBef>
              <a:spcAft>
                <a:spcPts val="1600"/>
              </a:spcAft>
              <a:buSzPts val="1800"/>
              <a:buNone/>
            </a:pPr>
            <a:r>
              <a:t/>
            </a:r>
            <a:endParaRPr/>
          </a:p>
        </p:txBody>
      </p:sp>
      <p:cxnSp>
        <p:nvCxnSpPr>
          <p:cNvPr id="62" name="Google Shape;62;p2"/>
          <p:cNvCxnSpPr/>
          <p:nvPr/>
        </p:nvCxnSpPr>
        <p:spPr>
          <a:xfrm>
            <a:off x="7420050" y="4827475"/>
            <a:ext cx="1383000" cy="138300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3"/>
          <p:cNvSpPr txBox="1"/>
          <p:nvPr>
            <p:ph type="title"/>
          </p:nvPr>
        </p:nvSpPr>
        <p:spPr>
          <a:xfrm>
            <a:off x="311700" y="915500"/>
            <a:ext cx="8520600" cy="653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s" sz="3700">
                <a:solidFill>
                  <a:srgbClr val="000000"/>
                </a:solidFill>
                <a:highlight>
                  <a:srgbClr val="FFF2CC"/>
                </a:highlight>
                <a:latin typeface="Amatic SC"/>
                <a:ea typeface="Amatic SC"/>
                <a:cs typeface="Amatic SC"/>
                <a:sym typeface="Amatic SC"/>
              </a:rPr>
              <a:t>Ponga en práctica la escucha concentrada: SEA TODO OÍDOS</a:t>
            </a:r>
            <a:endParaRPr b="1" sz="3700">
              <a:solidFill>
                <a:srgbClr val="000000"/>
              </a:solidFill>
              <a:highlight>
                <a:srgbClr val="FFF2CC"/>
              </a:highlight>
              <a:latin typeface="Amatic SC"/>
              <a:ea typeface="Amatic SC"/>
              <a:cs typeface="Amatic SC"/>
              <a:sym typeface="Amatic SC"/>
            </a:endParaRPr>
          </a:p>
        </p:txBody>
      </p:sp>
      <p:sp>
        <p:nvSpPr>
          <p:cNvPr id="68" name="Google Shape;68;p3"/>
          <p:cNvSpPr txBox="1"/>
          <p:nvPr/>
        </p:nvSpPr>
        <p:spPr>
          <a:xfrm>
            <a:off x="3639000" y="162800"/>
            <a:ext cx="1866000" cy="75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300"/>
              <a:buFont typeface="Arial"/>
              <a:buNone/>
            </a:pPr>
            <a:r>
              <a:rPr b="0" i="0" lang="es" sz="3300" u="none" cap="none" strike="noStrike">
                <a:solidFill>
                  <a:srgbClr val="000000"/>
                </a:solidFill>
                <a:highlight>
                  <a:srgbClr val="FFFF00"/>
                </a:highlight>
                <a:latin typeface="Amatic SC"/>
                <a:ea typeface="Amatic SC"/>
                <a:cs typeface="Amatic SC"/>
                <a:sym typeface="Amatic SC"/>
              </a:rPr>
              <a:t>ACTIVIDAD I:</a:t>
            </a:r>
            <a:endParaRPr b="0" i="0" sz="3300" u="none" cap="none" strike="noStrike">
              <a:solidFill>
                <a:srgbClr val="000000"/>
              </a:solidFill>
              <a:highlight>
                <a:srgbClr val="FFFF00"/>
              </a:highlight>
              <a:latin typeface="Amatic SC"/>
              <a:ea typeface="Amatic SC"/>
              <a:cs typeface="Amatic SC"/>
              <a:sym typeface="Amatic SC"/>
            </a:endParaRPr>
          </a:p>
        </p:txBody>
      </p:sp>
      <p:sp>
        <p:nvSpPr>
          <p:cNvPr id="69" name="Google Shape;69;p3"/>
          <p:cNvSpPr txBox="1"/>
          <p:nvPr/>
        </p:nvSpPr>
        <p:spPr>
          <a:xfrm>
            <a:off x="899100" y="3677700"/>
            <a:ext cx="7345800" cy="85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0" i="0" lang="es" sz="1900" u="none" cap="none" strike="noStrike">
                <a:solidFill>
                  <a:srgbClr val="000000"/>
                </a:solidFill>
                <a:highlight>
                  <a:srgbClr val="FFFFFF"/>
                </a:highlight>
                <a:latin typeface="Arial"/>
                <a:ea typeface="Arial"/>
                <a:cs typeface="Arial"/>
                <a:sym typeface="Arial"/>
              </a:rPr>
              <a:t>Cierre los ojos y déjese llevar por la composición acústica de Niccolo Paganini</a:t>
            </a:r>
            <a:endParaRPr b="0" i="0" sz="1900" u="none" cap="none" strike="noStrike">
              <a:solidFill>
                <a:srgbClr val="000000"/>
              </a:solidFill>
              <a:highlight>
                <a:srgbClr val="FFFFFF"/>
              </a:highlight>
              <a:latin typeface="Arial"/>
              <a:ea typeface="Arial"/>
              <a:cs typeface="Arial"/>
              <a:sym typeface="Arial"/>
            </a:endParaRPr>
          </a:p>
        </p:txBody>
      </p:sp>
      <p:pic>
        <p:nvPicPr>
          <p:cNvPr descr="Obra: Capricho nº 24; Compositor: N. Paganini, Género:instrumental, solista, de cámara, clásico; Forma: Capricho, tema con variaciones; obra para instrumento solo (violín) que exhibe la virtuosidad del intérprete; Época: romanticismo pleno. &#10;El Capricho n.º 24 en la menor es el último de los veinticuatro que escribió el compositor italiano Niccolò Paganini, y una de las piezas para violín solo más famosas. La obra está en la tonalidad de la menor y está formada por un tema, once variaciones y un final." id="70" name="Google Shape;70;p3" title="Niccolo Paganini Caprice nº 24, interpretado por David Garrett, en la película The Devil's Violin">
            <a:hlinkClick r:id="rId3"/>
          </p:cNvPr>
          <p:cNvPicPr preferRelativeResize="0"/>
          <p:nvPr/>
        </p:nvPicPr>
        <p:blipFill>
          <a:blip r:embed="rId4">
            <a:alphaModFix/>
          </a:blip>
          <a:stretch>
            <a:fillRect/>
          </a:stretch>
        </p:blipFill>
        <p:spPr>
          <a:xfrm>
            <a:off x="2797475" y="1766200"/>
            <a:ext cx="3048000" cy="1714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
                                        </p:tgtEl>
                                        <p:attrNameLst>
                                          <p:attrName>style.visibility</p:attrName>
                                        </p:attrNameLst>
                                      </p:cBhvr>
                                      <p:to>
                                        <p:strVal val="visible"/>
                                      </p:to>
                                    </p:set>
                                    <p:animEffect filter="fade" transition="in">
                                      <p:cBhvr>
                                        <p:cTn dur="1000"/>
                                        <p:tgtEl>
                                          <p:spTgt spid="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4"/>
          <p:cNvSpPr txBox="1"/>
          <p:nvPr>
            <p:ph type="title"/>
          </p:nvPr>
        </p:nvSpPr>
        <p:spPr>
          <a:xfrm>
            <a:off x="311700" y="1459225"/>
            <a:ext cx="8520600" cy="1312800"/>
          </a:xfrm>
          <a:prstGeom prst="rect">
            <a:avLst/>
          </a:prstGeom>
          <a:solidFill>
            <a:srgbClr val="FF9900"/>
          </a:solid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b="1" lang="es" sz="3600">
                <a:latin typeface="Amatic SC"/>
                <a:ea typeface="Amatic SC"/>
                <a:cs typeface="Amatic SC"/>
                <a:sym typeface="Amatic SC"/>
              </a:rPr>
              <a:t>Actividad II: Contemple el siguiente cuadro para posteriormente reflexionar sobre él. </a:t>
            </a:r>
            <a:endParaRPr b="1" sz="3600">
              <a:latin typeface="Amatic SC"/>
              <a:ea typeface="Amatic SC"/>
              <a:cs typeface="Amatic SC"/>
              <a:sym typeface="Amatic SC"/>
            </a:endParaRPr>
          </a:p>
        </p:txBody>
      </p:sp>
      <p:sp>
        <p:nvSpPr>
          <p:cNvPr id="76" name="Google Shape;76;p4"/>
          <p:cNvSpPr txBox="1"/>
          <p:nvPr>
            <p:ph idx="1" type="body"/>
          </p:nvPr>
        </p:nvSpPr>
        <p:spPr>
          <a:xfrm>
            <a:off x="311700" y="3532800"/>
            <a:ext cx="8520600" cy="1036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SzPts val="1800"/>
              <a:buNone/>
            </a:pPr>
            <a:r>
              <a:rPr lang="es" sz="2200">
                <a:solidFill>
                  <a:srgbClr val="000000"/>
                </a:solidFill>
                <a:highlight>
                  <a:srgbClr val="FFFF00"/>
                </a:highlight>
              </a:rPr>
              <a:t>No mire a simple vista, desarrolle una actitud contemplativa mientras observe la obra.</a:t>
            </a:r>
            <a:endParaRPr sz="2200">
              <a:solidFill>
                <a:srgbClr val="000000"/>
              </a:solidFill>
              <a:highlight>
                <a:srgbClr val="FFFF00"/>
              </a:high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pic>
        <p:nvPicPr>
          <p:cNvPr id="81" name="Google Shape;81;p5"/>
          <p:cNvPicPr preferRelativeResize="0"/>
          <p:nvPr/>
        </p:nvPicPr>
        <p:blipFill rotWithShape="1">
          <a:blip r:embed="rId3">
            <a:alphaModFix/>
          </a:blip>
          <a:srcRect b="0" l="0" r="0" t="0"/>
          <a:stretch/>
        </p:blipFill>
        <p:spPr>
          <a:xfrm>
            <a:off x="2280080" y="-93025"/>
            <a:ext cx="4143089" cy="5143500"/>
          </a:xfrm>
          <a:prstGeom prst="rect">
            <a:avLst/>
          </a:prstGeom>
          <a:noFill/>
          <a:ln>
            <a:noFill/>
          </a:ln>
        </p:spPr>
      </p:pic>
      <p:sp>
        <p:nvSpPr>
          <p:cNvPr id="82" name="Google Shape;82;p5"/>
          <p:cNvSpPr txBox="1"/>
          <p:nvPr/>
        </p:nvSpPr>
        <p:spPr>
          <a:xfrm>
            <a:off x="261575" y="3460350"/>
            <a:ext cx="1839600" cy="1159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50"/>
              <a:buFont typeface="Arial"/>
              <a:buNone/>
            </a:pPr>
            <a:r>
              <a:rPr b="1" i="1" lang="es" sz="2050" u="none" cap="none" strike="noStrike">
                <a:solidFill>
                  <a:srgbClr val="222222"/>
                </a:solidFill>
                <a:highlight>
                  <a:srgbClr val="FFFFFF"/>
                </a:highlight>
                <a:latin typeface="Arial"/>
                <a:ea typeface="Arial"/>
                <a:cs typeface="Arial"/>
                <a:sym typeface="Arial"/>
              </a:rPr>
              <a:t>El grito,</a:t>
            </a:r>
            <a:endParaRPr b="1" i="1" sz="2050" u="none" cap="none" strike="noStrike">
              <a:solidFill>
                <a:srgbClr val="222222"/>
              </a:solidFill>
              <a:highlight>
                <a:srgbClr val="FFFFFF"/>
              </a:highlight>
              <a:latin typeface="Arial"/>
              <a:ea typeface="Arial"/>
              <a:cs typeface="Arial"/>
              <a:sym typeface="Arial"/>
            </a:endParaRPr>
          </a:p>
          <a:p>
            <a:pPr indent="0" lvl="0" marL="0" marR="0" rtl="0" algn="ctr">
              <a:lnSpc>
                <a:spcPct val="100000"/>
              </a:lnSpc>
              <a:spcBef>
                <a:spcPts val="0"/>
              </a:spcBef>
              <a:spcAft>
                <a:spcPts val="0"/>
              </a:spcAft>
              <a:buClr>
                <a:srgbClr val="000000"/>
              </a:buClr>
              <a:buSzPts val="2050"/>
              <a:buFont typeface="Arial"/>
              <a:buNone/>
            </a:pPr>
            <a:r>
              <a:rPr b="1" i="1" lang="es" sz="2050" u="none" cap="none" strike="noStrike">
                <a:solidFill>
                  <a:srgbClr val="222222"/>
                </a:solidFill>
                <a:highlight>
                  <a:srgbClr val="FFFFFF"/>
                </a:highlight>
                <a:latin typeface="Arial"/>
                <a:ea typeface="Arial"/>
                <a:cs typeface="Arial"/>
                <a:sym typeface="Arial"/>
              </a:rPr>
              <a:t>Edvard Munch,  1893</a:t>
            </a:r>
            <a:endParaRPr b="1" i="1" sz="2050" u="none" cap="none" strike="noStrike">
              <a:solidFill>
                <a:srgbClr val="222222"/>
              </a:solidFill>
              <a:highlight>
                <a:srgbClr val="FFFFFF"/>
              </a:highlight>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6"/>
          <p:cNvSpPr txBox="1"/>
          <p:nvPr>
            <p:ph type="title"/>
          </p:nvPr>
        </p:nvSpPr>
        <p:spPr>
          <a:xfrm>
            <a:off x="1623525" y="179814"/>
            <a:ext cx="5701200" cy="572700"/>
          </a:xfrm>
          <a:prstGeom prst="rect">
            <a:avLst/>
          </a:prstGeom>
          <a:solidFill>
            <a:srgbClr val="D0E0E3"/>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s">
                <a:solidFill>
                  <a:srgbClr val="000000"/>
                </a:solidFill>
              </a:rPr>
              <a:t>Preguntas para guiar la reflexión:</a:t>
            </a:r>
            <a:endParaRPr>
              <a:solidFill>
                <a:srgbClr val="000000"/>
              </a:solidFill>
            </a:endParaRPr>
          </a:p>
        </p:txBody>
      </p:sp>
      <p:sp>
        <p:nvSpPr>
          <p:cNvPr id="88" name="Google Shape;88;p6"/>
          <p:cNvSpPr txBox="1"/>
          <p:nvPr>
            <p:ph idx="1" type="body"/>
          </p:nvPr>
        </p:nvSpPr>
        <p:spPr>
          <a:xfrm>
            <a:off x="213825" y="952494"/>
            <a:ext cx="8520600" cy="2941412"/>
          </a:xfrm>
          <a:prstGeom prst="rect">
            <a:avLst/>
          </a:prstGeom>
          <a:solidFill>
            <a:srgbClr val="A2C4C9"/>
          </a:solidFill>
          <a:ln>
            <a:noFill/>
          </a:ln>
        </p:spPr>
        <p:txBody>
          <a:bodyPr anchorCtr="0" anchor="t" bIns="91425" lIns="91425" spcFirstLastPara="1" rIns="91425" wrap="square" tIns="91425">
            <a:noAutofit/>
          </a:bodyPr>
          <a:lstStyle/>
          <a:p>
            <a:pPr indent="-457200" lvl="0" marL="457200" rtl="0" algn="l">
              <a:lnSpc>
                <a:spcPct val="100000"/>
              </a:lnSpc>
              <a:spcBef>
                <a:spcPts val="0"/>
              </a:spcBef>
              <a:spcAft>
                <a:spcPts val="0"/>
              </a:spcAft>
              <a:buClr>
                <a:srgbClr val="000000"/>
              </a:buClr>
              <a:buSzPts val="3800"/>
              <a:buFont typeface="Amatic SC"/>
              <a:buChar char="●"/>
            </a:pPr>
            <a:r>
              <a:rPr b="1" lang="es" sz="3800">
                <a:solidFill>
                  <a:srgbClr val="000000"/>
                </a:solidFill>
                <a:latin typeface="Amatic SC"/>
                <a:ea typeface="Amatic SC"/>
                <a:cs typeface="Amatic SC"/>
                <a:sym typeface="Amatic SC"/>
              </a:rPr>
              <a:t>¿Qué es la escucha concentrada? </a:t>
            </a:r>
            <a:endParaRPr b="1" sz="3800">
              <a:solidFill>
                <a:srgbClr val="000000"/>
              </a:solidFill>
              <a:latin typeface="Amatic SC"/>
              <a:ea typeface="Amatic SC"/>
              <a:cs typeface="Amatic SC"/>
              <a:sym typeface="Amatic SC"/>
            </a:endParaRPr>
          </a:p>
          <a:p>
            <a:pPr indent="-457200" lvl="0" marL="457200" rtl="0" algn="l">
              <a:lnSpc>
                <a:spcPct val="100000"/>
              </a:lnSpc>
              <a:spcBef>
                <a:spcPts val="0"/>
              </a:spcBef>
              <a:spcAft>
                <a:spcPts val="0"/>
              </a:spcAft>
              <a:buClr>
                <a:srgbClr val="000000"/>
              </a:buClr>
              <a:buSzPts val="3800"/>
              <a:buFont typeface="Amatic SC"/>
              <a:buChar char="●"/>
            </a:pPr>
            <a:r>
              <a:rPr b="1" lang="es" sz="3800">
                <a:solidFill>
                  <a:srgbClr val="000000"/>
                </a:solidFill>
                <a:latin typeface="Amatic SC"/>
                <a:ea typeface="Amatic SC"/>
                <a:cs typeface="Amatic SC"/>
                <a:sym typeface="Amatic SC"/>
              </a:rPr>
              <a:t>¿Qué es el oír a diferenciar del observar?</a:t>
            </a:r>
            <a:endParaRPr/>
          </a:p>
          <a:p>
            <a:pPr indent="-457200" lvl="0" marL="457200" rtl="0" algn="l">
              <a:lnSpc>
                <a:spcPct val="100000"/>
              </a:lnSpc>
              <a:spcBef>
                <a:spcPts val="0"/>
              </a:spcBef>
              <a:spcAft>
                <a:spcPts val="0"/>
              </a:spcAft>
              <a:buClr>
                <a:srgbClr val="000000"/>
              </a:buClr>
              <a:buSzPts val="3800"/>
              <a:buFont typeface="Amatic SC"/>
              <a:buChar char="●"/>
            </a:pPr>
            <a:r>
              <a:rPr b="1" lang="es" sz="3800">
                <a:solidFill>
                  <a:srgbClr val="000000"/>
                </a:solidFill>
                <a:latin typeface="Amatic SC"/>
                <a:ea typeface="Amatic SC"/>
                <a:cs typeface="Amatic SC"/>
                <a:sym typeface="Amatic SC"/>
              </a:rPr>
              <a:t>¿qué es el oír música a diferencia de escuchar ruidos? </a:t>
            </a:r>
            <a:endParaRPr b="1" sz="3800">
              <a:solidFill>
                <a:srgbClr val="000000"/>
              </a:solidFill>
              <a:latin typeface="Amatic SC"/>
              <a:ea typeface="Amatic SC"/>
              <a:cs typeface="Amatic SC"/>
              <a:sym typeface="Amatic SC"/>
            </a:endParaRPr>
          </a:p>
          <a:p>
            <a:pPr indent="-457200" lvl="0" marL="457200" rtl="0" algn="l">
              <a:lnSpc>
                <a:spcPct val="100000"/>
              </a:lnSpc>
              <a:spcBef>
                <a:spcPts val="0"/>
              </a:spcBef>
              <a:spcAft>
                <a:spcPts val="0"/>
              </a:spcAft>
              <a:buClr>
                <a:srgbClr val="000000"/>
              </a:buClr>
              <a:buSzPts val="3800"/>
              <a:buFont typeface="Amatic SC"/>
              <a:buChar char="●"/>
            </a:pPr>
            <a:r>
              <a:rPr b="1" lang="es" sz="3800">
                <a:solidFill>
                  <a:srgbClr val="000000"/>
                </a:solidFill>
                <a:latin typeface="Amatic SC"/>
                <a:ea typeface="Amatic SC"/>
                <a:cs typeface="Amatic SC"/>
                <a:sym typeface="Amatic SC"/>
              </a:rPr>
              <a:t>¿Son los mismos fenómenos el ver y el oír?</a:t>
            </a:r>
            <a:endParaRPr b="1" sz="3800">
              <a:solidFill>
                <a:srgbClr val="000000"/>
              </a:solidFill>
              <a:latin typeface="Amatic SC"/>
              <a:ea typeface="Amatic SC"/>
              <a:cs typeface="Amatic SC"/>
              <a:sym typeface="Amatic SC"/>
            </a:endParaRPr>
          </a:p>
          <a:p>
            <a:pPr indent="-457200" lvl="0" marL="457200" rtl="0" algn="l">
              <a:lnSpc>
                <a:spcPct val="100000"/>
              </a:lnSpc>
              <a:spcBef>
                <a:spcPts val="0"/>
              </a:spcBef>
              <a:spcAft>
                <a:spcPts val="0"/>
              </a:spcAft>
              <a:buClr>
                <a:srgbClr val="000000"/>
              </a:buClr>
              <a:buSzPts val="3800"/>
              <a:buFont typeface="Amatic SC"/>
              <a:buChar char="●"/>
            </a:pPr>
            <a:r>
              <a:rPr b="1" lang="es" sz="3800">
                <a:solidFill>
                  <a:srgbClr val="000000"/>
                </a:solidFill>
                <a:latin typeface="Amatic SC"/>
                <a:ea typeface="Amatic SC"/>
                <a:cs typeface="Amatic SC"/>
                <a:sym typeface="Amatic SC"/>
              </a:rPr>
              <a:t> ¿En qué se diferencian? </a:t>
            </a:r>
            <a:endParaRPr sz="2500">
              <a:solidFill>
                <a:srgbClr val="000000"/>
              </a:solidFill>
            </a:endParaRPr>
          </a:p>
        </p:txBody>
      </p:sp>
      <p:sp>
        <p:nvSpPr>
          <p:cNvPr id="89" name="Google Shape;89;p6"/>
          <p:cNvSpPr txBox="1"/>
          <p:nvPr/>
        </p:nvSpPr>
        <p:spPr>
          <a:xfrm>
            <a:off x="978200" y="4029775"/>
            <a:ext cx="7345800" cy="857100"/>
          </a:xfrm>
          <a:prstGeom prst="rect">
            <a:avLst/>
          </a:prstGeom>
          <a:solidFill>
            <a:srgbClr val="A2C4C9"/>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1" i="0" lang="es" sz="2700" u="none" cap="none" strike="noStrike">
                <a:solidFill>
                  <a:srgbClr val="000000"/>
                </a:solidFill>
                <a:latin typeface="Amatic SC"/>
                <a:ea typeface="Amatic SC"/>
                <a:cs typeface="Amatic SC"/>
                <a:sym typeface="Amatic SC"/>
              </a:rPr>
              <a:t>Tenga en consideración el texto: Heráclito,  fragmento 50 de Heidegger</a:t>
            </a:r>
            <a:endParaRPr b="1" i="0" sz="2700" u="none" cap="none" strike="noStrike">
              <a:solidFill>
                <a:srgbClr val="000000"/>
              </a:solidFill>
              <a:latin typeface="Amatic SC"/>
              <a:ea typeface="Amatic SC"/>
              <a:cs typeface="Amatic SC"/>
              <a:sym typeface="Amatic S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7"/>
          <p:cNvSpPr txBox="1"/>
          <p:nvPr>
            <p:ph type="title"/>
          </p:nvPr>
        </p:nvSpPr>
        <p:spPr>
          <a:xfrm>
            <a:off x="2181597" y="362831"/>
            <a:ext cx="5030862" cy="572700"/>
          </a:xfrm>
          <a:prstGeom prst="rect">
            <a:avLst/>
          </a:prstGeom>
          <a:solidFill>
            <a:srgbClr val="EF8600"/>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s"/>
              <a:t>Conclusiones de los grupos:</a:t>
            </a:r>
            <a:endParaRPr/>
          </a:p>
        </p:txBody>
      </p:sp>
      <p:sp>
        <p:nvSpPr>
          <p:cNvPr id="95" name="Google Shape;95;p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SzPts val="1800"/>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s"/>
              <a:t>Fragmento 50</a:t>
            </a:r>
            <a:endParaRPr/>
          </a:p>
        </p:txBody>
      </p:sp>
      <p:sp>
        <p:nvSpPr>
          <p:cNvPr id="101" name="Google Shape;101;p8"/>
          <p:cNvSpPr txBox="1"/>
          <p:nvPr>
            <p:ph idx="1" type="body"/>
          </p:nvPr>
        </p:nvSpPr>
        <p:spPr>
          <a:xfrm>
            <a:off x="311700" y="1686731"/>
            <a:ext cx="8520600" cy="1374968"/>
          </a:xfrm>
          <a:prstGeom prst="rect">
            <a:avLst/>
          </a:prstGeom>
          <a:solidFill>
            <a:schemeClr val="dk1"/>
          </a:solidFill>
          <a:ln>
            <a:noFill/>
          </a:ln>
        </p:spPr>
        <p:txBody>
          <a:bodyPr anchorCtr="0" anchor="t" bIns="91425" lIns="91425" spcFirstLastPara="1" rIns="91425" wrap="square" tIns="91425">
            <a:noAutofit/>
          </a:bodyPr>
          <a:lstStyle/>
          <a:p>
            <a:pPr indent="0" lvl="0" marL="114300" rtl="0" algn="ctr">
              <a:lnSpc>
                <a:spcPct val="115000"/>
              </a:lnSpc>
              <a:spcBef>
                <a:spcPts val="0"/>
              </a:spcBef>
              <a:spcAft>
                <a:spcPts val="0"/>
              </a:spcAft>
              <a:buSzPts val="1800"/>
              <a:buNone/>
            </a:pPr>
            <a:r>
              <a:rPr lang="es" sz="3200">
                <a:solidFill>
                  <a:schemeClr val="lt1"/>
                </a:solidFill>
              </a:rPr>
              <a:t>οὐκ ἐμοῦ, ἀλλὰ τοῦ λόγου ἀκούσαντας ὁμολογεῖν σοφόν ἐστιν ἓν πάντα εἶναί</a:t>
            </a:r>
            <a:endParaRPr sz="3200">
              <a:solidFill>
                <a:schemeClr val="lt1"/>
              </a:solidFill>
            </a:endParaRPr>
          </a:p>
        </p:txBody>
      </p:sp>
      <p:sp>
        <p:nvSpPr>
          <p:cNvPr id="102" name="Google Shape;102;p8"/>
          <p:cNvSpPr txBox="1"/>
          <p:nvPr/>
        </p:nvSpPr>
        <p:spPr>
          <a:xfrm>
            <a:off x="1232899" y="3339101"/>
            <a:ext cx="7007046" cy="307777"/>
          </a:xfrm>
          <a:prstGeom prst="rect">
            <a:avLst/>
          </a:prstGeom>
          <a:solidFill>
            <a:schemeClr val="accent6"/>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 sz="1400" u="none" cap="none" strike="noStrike">
                <a:solidFill>
                  <a:srgbClr val="000000"/>
                </a:solidFill>
                <a:latin typeface="Arial"/>
                <a:ea typeface="Arial"/>
                <a:cs typeface="Arial"/>
                <a:sym typeface="Arial"/>
              </a:rPr>
              <a:t>“no a mí, sino al Logos escuchando es sabio condecir [con el Logos] que todo es uno”</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9"/>
          <p:cNvSpPr txBox="1"/>
          <p:nvPr>
            <p:ph type="title"/>
          </p:nvPr>
        </p:nvSpPr>
        <p:spPr>
          <a:xfrm>
            <a:off x="311700" y="445025"/>
            <a:ext cx="8520600" cy="809400"/>
          </a:xfrm>
          <a:prstGeom prst="rect">
            <a:avLst/>
          </a:prstGeom>
          <a:solidFill>
            <a:srgbClr val="F6B26B"/>
          </a:solidFill>
          <a:ln cap="flat" cmpd="sng" w="9525">
            <a:solidFill>
              <a:srgbClr val="274E13"/>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s" sz="3700">
                <a:solidFill>
                  <a:srgbClr val="000000"/>
                </a:solidFill>
                <a:latin typeface="Amatic SC"/>
                <a:ea typeface="Amatic SC"/>
                <a:cs typeface="Amatic SC"/>
                <a:sym typeface="Amatic SC"/>
              </a:rPr>
              <a:t>El oír para Heidegger</a:t>
            </a:r>
            <a:endParaRPr b="1" sz="4200">
              <a:solidFill>
                <a:srgbClr val="000000"/>
              </a:solidFill>
              <a:latin typeface="Amatic SC"/>
              <a:ea typeface="Amatic SC"/>
              <a:cs typeface="Amatic SC"/>
              <a:sym typeface="Amatic SC"/>
            </a:endParaRPr>
          </a:p>
        </p:txBody>
      </p:sp>
      <p:sp>
        <p:nvSpPr>
          <p:cNvPr id="108" name="Google Shape;108;p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SzPts val="1800"/>
              <a:buNone/>
            </a:pPr>
            <a:r>
              <a:t/>
            </a:r>
            <a:endParaRPr sz="1900"/>
          </a:p>
          <a:p>
            <a:pPr indent="0" lvl="0" marL="0" rtl="0" algn="just">
              <a:lnSpc>
                <a:spcPct val="115000"/>
              </a:lnSpc>
              <a:spcBef>
                <a:spcPts val="1600"/>
              </a:spcBef>
              <a:spcAft>
                <a:spcPts val="0"/>
              </a:spcAft>
              <a:buSzPts val="1800"/>
              <a:buNone/>
            </a:pPr>
            <a:r>
              <a:rPr lang="es" sz="1900">
                <a:solidFill>
                  <a:schemeClr val="dk1"/>
                </a:solidFill>
              </a:rPr>
              <a:t>“Somos todo oídos cuando nuestra concentración se traslada totalmente a la escucha y ha olvidado del todo los oídos y el mero acoso de los sonidos. Mientras oigamos sólo el sonido de las palabras como la expresión de uno que está hablando, estamos muy lejos aún de escuchar. De este modo tampoco llegaremos nunca a haber oído algo propiamente. Pero entonces, ¿cuándo ocurre esto? Hemos oído cuando pertenecemos a lo que nos han dicho. El hablar de lo que nos han dicho es logein, dejar-estar-delante-junto.”</a:t>
            </a:r>
            <a:endParaRPr sz="1900">
              <a:solidFill>
                <a:schemeClr val="dk1"/>
              </a:solidFill>
            </a:endParaRPr>
          </a:p>
          <a:p>
            <a:pPr indent="0" lvl="0" marL="0" rtl="0" algn="l">
              <a:lnSpc>
                <a:spcPct val="115000"/>
              </a:lnSpc>
              <a:spcBef>
                <a:spcPts val="1600"/>
              </a:spcBef>
              <a:spcAft>
                <a:spcPts val="1600"/>
              </a:spcAft>
              <a:buSzPts val="1800"/>
              <a:buNone/>
            </a:pPr>
            <a:r>
              <a:t/>
            </a:r>
            <a:endParaRPr>
              <a:solidFill>
                <a:schemeClr val="dk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