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Economica"/>
      <p:regular r:id="rId15"/>
      <p:bold r:id="rId16"/>
      <p:italic r:id="rId17"/>
      <p:boldItalic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PT Sans Narrow"/>
      <p:regular r:id="rId23"/>
      <p:bold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jvVrd8NQyqJcOeqaJsRPI58TFG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PTSansNarrow-bold.fntdata"/><Relationship Id="rId23" Type="http://schemas.openxmlformats.org/officeDocument/2006/relationships/font" Target="fonts/PTSansNarrow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Economica-regular.fntdata"/><Relationship Id="rId14" Type="http://schemas.openxmlformats.org/officeDocument/2006/relationships/slide" Target="slides/slide9.xml"/><Relationship Id="rId17" Type="http://schemas.openxmlformats.org/officeDocument/2006/relationships/font" Target="fonts/Economica-italic.fntdata"/><Relationship Id="rId16" Type="http://schemas.openxmlformats.org/officeDocument/2006/relationships/font" Target="fonts/Economica-bold.fntdata"/><Relationship Id="rId19" Type="http://schemas.openxmlformats.org/officeDocument/2006/relationships/font" Target="fonts/Roboto-regular.fntdata"/><Relationship Id="rId18" Type="http://schemas.openxmlformats.org/officeDocument/2006/relationships/font" Target="fonts/Economica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6" name="Google Shape;5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13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13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9" name="Google Shape;19;p13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20" name="Google Shape;20;p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" name="Google Shape;21;p13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2" name="Google Shape;22;p13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23" name="Google Shape;23;p13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" name="Google Shape;24;p13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5" name="Google Shape;25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26" name="Google Shape;26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1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" name="Google Shape;49;p1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1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1" name="Google Shape;51;p1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" name="Google Shape;52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idx="4294967295" type="ctrTitle"/>
          </p:nvPr>
        </p:nvSpPr>
        <p:spPr>
          <a:xfrm>
            <a:off x="1038300" y="556550"/>
            <a:ext cx="70674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1" i="0" lang="es" sz="3600" u="none" cap="none" strike="noStrike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El Problema del Lenguaje como asunto filosófico: ¿ cómo afecta socialmente? </a:t>
            </a:r>
            <a:endParaRPr b="1" i="0" sz="3600" u="none" cap="none" strike="noStrike">
              <a:solidFill>
                <a:schemeClr val="accent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67" name="Google Shape;67;p1"/>
          <p:cNvSpPr txBox="1"/>
          <p:nvPr>
            <p:ph idx="4294967295" type="subTitle"/>
          </p:nvPr>
        </p:nvSpPr>
        <p:spPr>
          <a:xfrm>
            <a:off x="2136750" y="2876698"/>
            <a:ext cx="4870500" cy="13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b="0" i="0" lang="es" sz="2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Taller II</a:t>
            </a:r>
            <a:endParaRPr b="0" i="0" sz="2400" u="none" cap="none" strike="noStrike">
              <a:solidFill>
                <a:srgbClr val="000000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b="0" i="0" lang="es" sz="2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Pedagogía en Inglés</a:t>
            </a:r>
            <a:endParaRPr b="0" i="0" sz="2400" u="none" cap="none" strike="noStrike">
              <a:solidFill>
                <a:srgbClr val="000000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b="0" i="0" lang="es" sz="2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Introducción a la Reflexión Filosófica</a:t>
            </a:r>
            <a:endParaRPr b="0" i="0" sz="2400" u="none" cap="none" strike="noStrike">
              <a:solidFill>
                <a:srgbClr val="000000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/>
        </p:nvSpPr>
        <p:spPr>
          <a:xfrm>
            <a:off x="5862650" y="2571761"/>
            <a:ext cx="2242500" cy="11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s" sz="6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νόμος</a:t>
            </a:r>
            <a:endParaRPr b="1" i="0" sz="6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228300" y="1477250"/>
            <a:ext cx="25920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4">
            <a:alphaModFix/>
          </a:blip>
          <a:srcRect b="51404" l="0" r="53314" t="17729"/>
          <a:stretch/>
        </p:blipFill>
        <p:spPr>
          <a:xfrm>
            <a:off x="183738" y="2571750"/>
            <a:ext cx="2681126" cy="99707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"/>
          <p:cNvSpPr/>
          <p:nvPr/>
        </p:nvSpPr>
        <p:spPr>
          <a:xfrm>
            <a:off x="1287000" y="1671500"/>
            <a:ext cx="575400" cy="596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6746600" y="1607300"/>
            <a:ext cx="474600" cy="596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896429" y="3670550"/>
            <a:ext cx="1612500" cy="4089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(Naturaleza)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6187125" y="3782688"/>
            <a:ext cx="1467300" cy="4089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(Convención)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659700" y="632400"/>
            <a:ext cx="7824600" cy="11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s" sz="3000" u="none" cap="none" strike="noStrike">
                <a:solidFill>
                  <a:srgbClr val="000000"/>
                </a:solidFill>
                <a:highlight>
                  <a:srgbClr val="F3F3F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¿los nombres son por </a:t>
            </a:r>
            <a:endParaRPr b="1" i="0" sz="3000" u="none" cap="none" strike="noStrike">
              <a:solidFill>
                <a:srgbClr val="000000"/>
              </a:solidFill>
              <a:highlight>
                <a:srgbClr val="F3F3F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es" sz="3000" u="none" cap="none" strike="noStrike">
                <a:solidFill>
                  <a:srgbClr val="000000"/>
                </a:solidFill>
                <a:highlight>
                  <a:srgbClr val="F3F3F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Naturaleza</a:t>
            </a:r>
            <a:r>
              <a:rPr b="1" i="0" lang="es" sz="3000" u="none" cap="none" strike="noStrike">
                <a:solidFill>
                  <a:srgbClr val="000000"/>
                </a:solidFill>
                <a:highlight>
                  <a:srgbClr val="F3F3F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o  </a:t>
            </a:r>
            <a:r>
              <a:rPr b="1" i="1" lang="es" sz="3000" u="none" cap="none" strike="noStrike">
                <a:solidFill>
                  <a:srgbClr val="000000"/>
                </a:solidFill>
                <a:highlight>
                  <a:srgbClr val="F3F3F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Convención</a:t>
            </a:r>
            <a:r>
              <a:rPr b="1" i="0" lang="es" sz="3000" u="none" cap="none" strike="noStrike">
                <a:solidFill>
                  <a:srgbClr val="000000"/>
                </a:solidFill>
                <a:highlight>
                  <a:srgbClr val="F3F3F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b="1" i="0" sz="3000" u="none" cap="none" strike="noStrike">
              <a:solidFill>
                <a:srgbClr val="000000"/>
              </a:solidFill>
              <a:highlight>
                <a:srgbClr val="F3F3F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0" y="0"/>
            <a:ext cx="48981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" sz="2400" u="none" cap="none" strike="noStrike">
                <a:solidFill>
                  <a:srgbClr val="000000"/>
                </a:solidFill>
                <a:highlight>
                  <a:srgbClr val="C9DAF8"/>
                </a:highlight>
                <a:latin typeface="Economica"/>
                <a:ea typeface="Economica"/>
                <a:cs typeface="Economica"/>
                <a:sym typeface="Economica"/>
              </a:rPr>
              <a:t>El problema del Lenguaje como asunto filosófico: </a:t>
            </a:r>
            <a:endParaRPr b="0" i="0" sz="2400" u="none" cap="none" strike="noStrike">
              <a:solidFill>
                <a:srgbClr val="000000"/>
              </a:solidFill>
              <a:highlight>
                <a:srgbClr val="C9DAF8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5508050" y="4269425"/>
            <a:ext cx="2951700" cy="4089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Acuerdo implícito o explícito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/>
          <p:nvPr/>
        </p:nvSpPr>
        <p:spPr>
          <a:xfrm>
            <a:off x="552850" y="898450"/>
            <a:ext cx="29277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s" sz="2400" u="none" cap="none" strike="noStrike">
                <a:solidFill>
                  <a:srgbClr val="222222"/>
                </a:solidFill>
                <a:highlight>
                  <a:srgbClr val="D9EAD3"/>
                </a:highlight>
                <a:latin typeface="Arial"/>
                <a:ea typeface="Arial"/>
                <a:cs typeface="Arial"/>
                <a:sym typeface="Arial"/>
              </a:rPr>
              <a:t>Crátilo</a:t>
            </a:r>
            <a:r>
              <a:rPr b="0" i="0" lang="es" sz="2400" u="none" cap="none" strike="noStrike">
                <a:solidFill>
                  <a:srgbClr val="222222"/>
                </a:solidFill>
                <a:highlight>
                  <a:srgbClr val="D9EAD3"/>
                </a:highlight>
                <a:latin typeface="Arial"/>
                <a:ea typeface="Arial"/>
                <a:cs typeface="Arial"/>
                <a:sym typeface="Arial"/>
              </a:rPr>
              <a:t> (Κρατύλος) </a:t>
            </a:r>
            <a:endParaRPr b="0" i="0" sz="2400" u="none" cap="none" strike="noStrike">
              <a:solidFill>
                <a:srgbClr val="000000"/>
              </a:solidFill>
              <a:highlight>
                <a:srgbClr val="D9EAD3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p3"/>
          <p:cNvSpPr/>
          <p:nvPr/>
        </p:nvSpPr>
        <p:spPr>
          <a:xfrm>
            <a:off x="1686100" y="1549363"/>
            <a:ext cx="510300" cy="510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1370500" y="249450"/>
            <a:ext cx="11415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" sz="2400" u="none" cap="none" strike="noStrike">
                <a:solidFill>
                  <a:srgbClr val="000000"/>
                </a:solidFill>
                <a:highlight>
                  <a:srgbClr val="D9EAD3"/>
                </a:highlight>
                <a:latin typeface="Open Sans"/>
                <a:ea typeface="Open Sans"/>
                <a:cs typeface="Open Sans"/>
                <a:sym typeface="Open Sans"/>
              </a:rPr>
              <a:t>Platón</a:t>
            </a:r>
            <a:endParaRPr b="0" i="0" sz="2400" u="none" cap="none" strike="noStrike">
              <a:solidFill>
                <a:srgbClr val="000000"/>
              </a:solidFill>
              <a:highlight>
                <a:srgbClr val="D9EAD3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3"/>
          <p:cNvSpPr txBox="1"/>
          <p:nvPr/>
        </p:nvSpPr>
        <p:spPr>
          <a:xfrm>
            <a:off x="4745250" y="617750"/>
            <a:ext cx="37116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" sz="2400" u="none" cap="none" strike="noStrike">
                <a:solidFill>
                  <a:srgbClr val="222222"/>
                </a:solidFill>
                <a:highlight>
                  <a:srgbClr val="FCE5CD"/>
                </a:highlight>
                <a:latin typeface="Arial"/>
                <a:ea typeface="Arial"/>
                <a:cs typeface="Arial"/>
                <a:sym typeface="Arial"/>
              </a:rPr>
              <a:t> Sobre la Interpretación</a:t>
            </a:r>
            <a:r>
              <a:rPr b="0" i="0" lang="es" sz="2400" u="none" cap="none" strike="noStrike">
                <a:solidFill>
                  <a:srgbClr val="222222"/>
                </a:solidFill>
                <a:highlight>
                  <a:srgbClr val="FCE5CD"/>
                </a:highlight>
                <a:latin typeface="Arial"/>
                <a:ea typeface="Arial"/>
                <a:cs typeface="Arial"/>
                <a:sym typeface="Arial"/>
              </a:rPr>
              <a:t> (Περὶ Ἑρμηνείας)</a:t>
            </a:r>
            <a:endParaRPr b="0" i="0" sz="2400" u="none" cap="none" strike="noStrike">
              <a:solidFill>
                <a:srgbClr val="000000"/>
              </a:solidFill>
              <a:highlight>
                <a:srgbClr val="FCE5CD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5849425" y="107450"/>
            <a:ext cx="17241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" sz="2400" u="none" cap="none" strike="noStrike">
                <a:solidFill>
                  <a:srgbClr val="000000"/>
                </a:solidFill>
                <a:highlight>
                  <a:srgbClr val="FCE5CD"/>
                </a:highlight>
                <a:latin typeface="Arial"/>
                <a:ea typeface="Arial"/>
                <a:cs typeface="Arial"/>
                <a:sym typeface="Arial"/>
              </a:rPr>
              <a:t>Aristóteles</a:t>
            </a:r>
            <a:endParaRPr b="0" i="0" sz="2400" u="none" cap="none" strike="noStrike">
              <a:solidFill>
                <a:srgbClr val="000000"/>
              </a:solidFill>
              <a:highlight>
                <a:srgbClr val="FCE5CD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/>
          <p:nvPr/>
        </p:nvSpPr>
        <p:spPr>
          <a:xfrm>
            <a:off x="6395875" y="1532750"/>
            <a:ext cx="510300" cy="353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4595275" y="1886100"/>
            <a:ext cx="4350900" cy="30837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Establece una diferencia entre 2 clases de signos:</a:t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Entre </a:t>
            </a:r>
            <a:r>
              <a:rPr b="1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nombres</a:t>
            </a:r>
            <a:r>
              <a:rPr b="0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(que son propiamente humanos) y </a:t>
            </a:r>
            <a:r>
              <a:rPr b="1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sonidos inarticulados</a:t>
            </a:r>
            <a:r>
              <a:rPr b="0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(que son constituyes de una variedad del lenguaje animal). Ahora bien, respecto del </a:t>
            </a:r>
            <a:r>
              <a:rPr b="1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nombre afirma que significan según convención.</a:t>
            </a:r>
            <a:r>
              <a:rPr b="0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Más aún, le atribuye la convencionalidad a  </a:t>
            </a:r>
            <a:r>
              <a:rPr b="1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las significaciones del discurso en general.</a:t>
            </a:r>
            <a:endParaRPr b="1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160900" y="2197525"/>
            <a:ext cx="4099200" cy="2694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Examina </a:t>
            </a:r>
            <a:r>
              <a:rPr b="1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causa de la rectitud de los nombres</a:t>
            </a:r>
            <a:r>
              <a:rPr b="0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es decir, la virtud que tienen los nombres para </a:t>
            </a:r>
            <a:r>
              <a:rPr b="1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mostrar cómo son las cosas. </a:t>
            </a:r>
            <a:r>
              <a:rPr b="0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Platón tiende a responder sobre este asunto bajo el posicionamiento naturalista, no obstante, al final del texto termina por </a:t>
            </a:r>
            <a:r>
              <a:rPr b="1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abstenerse de otorgar una respuesta definitiva</a:t>
            </a:r>
            <a:endParaRPr b="1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/>
          <p:nvPr/>
        </p:nvSpPr>
        <p:spPr>
          <a:xfrm>
            <a:off x="1657970" y="834725"/>
            <a:ext cx="6636600" cy="7758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¿Los nombres son por </a:t>
            </a:r>
            <a:r>
              <a:rPr b="1" i="1" lang="e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Naturaleza</a:t>
            </a:r>
            <a:r>
              <a:rPr b="1" i="0" lang="e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por </a:t>
            </a:r>
            <a:r>
              <a:rPr b="1" i="1" lang="e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Convención</a:t>
            </a:r>
            <a:r>
              <a:rPr b="1" i="0" lang="e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/>
          <p:nvPr/>
        </p:nvSpPr>
        <p:spPr>
          <a:xfrm>
            <a:off x="6500600" y="2246975"/>
            <a:ext cx="1983300" cy="775800"/>
          </a:xfrm>
          <a:prstGeom prst="roundRect">
            <a:avLst>
              <a:gd fmla="val 50000" name="adj"/>
            </a:avLst>
          </a:prstGeom>
          <a:solidFill>
            <a:srgbClr val="D9EAD3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Crátilo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583925" y="2183875"/>
            <a:ext cx="2571900" cy="775800"/>
          </a:xfrm>
          <a:prstGeom prst="roundRect">
            <a:avLst>
              <a:gd fmla="val 50000" name="adj"/>
            </a:avLst>
          </a:prstGeom>
          <a:solidFill>
            <a:srgbClr val="FCE5CD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Hermógenes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4"/>
          <p:cNvCxnSpPr>
            <a:stCxn id="98" idx="2"/>
            <a:endCxn id="99" idx="0"/>
          </p:cNvCxnSpPr>
          <p:nvPr/>
        </p:nvCxnSpPr>
        <p:spPr>
          <a:xfrm flipH="1" rot="-5400000">
            <a:off x="5916020" y="670775"/>
            <a:ext cx="636600" cy="2516100"/>
          </a:xfrm>
          <a:prstGeom prst="bentConnector3">
            <a:avLst>
              <a:gd fmla="val 49988" name="adj1"/>
            </a:avLst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p4"/>
          <p:cNvCxnSpPr>
            <a:stCxn id="100" idx="0"/>
            <a:endCxn id="98" idx="2"/>
          </p:cNvCxnSpPr>
          <p:nvPr/>
        </p:nvCxnSpPr>
        <p:spPr>
          <a:xfrm rot="-5400000">
            <a:off x="3136475" y="343975"/>
            <a:ext cx="573300" cy="3106500"/>
          </a:xfrm>
          <a:prstGeom prst="bentConnector3">
            <a:avLst>
              <a:gd fmla="val 50004" name="adj1"/>
            </a:avLst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4"/>
          <p:cNvSpPr/>
          <p:nvPr/>
        </p:nvSpPr>
        <p:spPr>
          <a:xfrm>
            <a:off x="241425" y="108925"/>
            <a:ext cx="1983300" cy="583800"/>
          </a:xfrm>
          <a:prstGeom prst="horizontalScroll">
            <a:avLst>
              <a:gd fmla="val 12500" name="adj"/>
            </a:avLst>
          </a:prstGeom>
          <a:solidFill>
            <a:srgbClr val="DAC68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Crátilo de Platón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173825" y="3219750"/>
            <a:ext cx="2982000" cy="1435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rectitud de los nombres depende únicamente de la </a:t>
            </a:r>
            <a:r>
              <a:rPr b="1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convención y el acuerdo.</a:t>
            </a:r>
            <a:endParaRPr b="1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5722675" y="3219750"/>
            <a:ext cx="3170400" cy="15303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Para cada ente (cosa), existe un nombre recto que le </a:t>
            </a:r>
            <a:r>
              <a:rPr b="1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 propio por naturaleza</a:t>
            </a:r>
            <a:r>
              <a:rPr b="0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244775" y="3235500"/>
            <a:ext cx="3636900" cy="1798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 alguien atribuye un nombre a un ente (cosa), ese será su nombre recto, y si después lo cambia por otro y ya no usa aquél este tiene tanta rectitud como el primero</a:t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4686175" y="3148650"/>
            <a:ext cx="4338900" cy="1798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rectitud de los nombres no tiene su fundamento en algún acuerdo o imposición humana, sino en la naturaleza, de tal modo que dicha rectitud es la misma para todos los hombres, sean griegos o bárbaros.</a:t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>
            <a:off x="236900" y="143125"/>
            <a:ext cx="1814400" cy="993900"/>
          </a:xfrm>
          <a:prstGeom prst="horizontalScroll">
            <a:avLst>
              <a:gd fmla="val 12500" name="adj"/>
            </a:avLst>
          </a:prstGeom>
          <a:solidFill>
            <a:srgbClr val="DAC68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Sobre la Interpretación de Aristóteles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2398425" y="269325"/>
            <a:ext cx="60585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" sz="30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Economica"/>
                <a:ea typeface="Economica"/>
                <a:cs typeface="Economica"/>
                <a:sym typeface="Economica"/>
              </a:rPr>
              <a:t>Tesis:</a:t>
            </a:r>
            <a:r>
              <a:rPr b="0" i="0" lang="es" sz="3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  </a:t>
            </a:r>
            <a:r>
              <a:rPr b="0" i="0" lang="es" sz="3000" u="none" cap="none" strike="noStrike">
                <a:solidFill>
                  <a:srgbClr val="000000"/>
                </a:solidFill>
                <a:highlight>
                  <a:srgbClr val="FFF2CC"/>
                </a:highlight>
                <a:latin typeface="Economica"/>
                <a:ea typeface="Economica"/>
                <a:cs typeface="Economica"/>
                <a:sym typeface="Economica"/>
              </a:rPr>
              <a:t>Las palabras habladas y escritas </a:t>
            </a:r>
            <a:r>
              <a:rPr b="1" i="0" lang="es" sz="3000" u="none" cap="none" strike="noStrike">
                <a:solidFill>
                  <a:srgbClr val="000000"/>
                </a:solidFill>
                <a:highlight>
                  <a:srgbClr val="FFF2CC"/>
                </a:highlight>
                <a:latin typeface="Economica"/>
                <a:ea typeface="Economica"/>
                <a:cs typeface="Economica"/>
                <a:sym typeface="Economica"/>
              </a:rPr>
              <a:t>no</a:t>
            </a:r>
            <a:r>
              <a:rPr b="0" i="0" lang="es" sz="3000" u="none" cap="none" strike="noStrike">
                <a:solidFill>
                  <a:srgbClr val="000000"/>
                </a:solidFill>
                <a:highlight>
                  <a:srgbClr val="FFF2CC"/>
                </a:highlight>
                <a:latin typeface="Economica"/>
                <a:ea typeface="Economica"/>
                <a:cs typeface="Economica"/>
                <a:sym typeface="Economica"/>
              </a:rPr>
              <a:t> son las mismas para todos</a:t>
            </a:r>
            <a:r>
              <a:rPr b="0" i="0" lang="es" sz="3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, en tanto, </a:t>
            </a:r>
            <a:r>
              <a:rPr b="0" i="0" lang="es" sz="3000" u="none" cap="none" strike="noStrike">
                <a:solidFill>
                  <a:srgbClr val="000000"/>
                </a:solidFill>
                <a:highlight>
                  <a:srgbClr val="C9DAF8"/>
                </a:highlight>
                <a:latin typeface="Economica"/>
                <a:ea typeface="Economica"/>
                <a:cs typeface="Economica"/>
                <a:sym typeface="Economica"/>
              </a:rPr>
              <a:t>los conceptos, como las cosas, sí lo son</a:t>
            </a:r>
            <a:r>
              <a:rPr b="0" i="0" lang="es" sz="3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.</a:t>
            </a:r>
            <a:endParaRPr b="0" i="0" sz="3000" u="none" cap="none" strike="noStrike">
              <a:solidFill>
                <a:srgbClr val="000000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14" name="Google Shape;114;p5"/>
          <p:cNvSpPr/>
          <p:nvPr/>
        </p:nvSpPr>
        <p:spPr>
          <a:xfrm>
            <a:off x="2682425" y="2068100"/>
            <a:ext cx="5317200" cy="3945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DAC68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"/>
          <p:cNvSpPr txBox="1"/>
          <p:nvPr/>
        </p:nvSpPr>
        <p:spPr>
          <a:xfrm>
            <a:off x="572400" y="3487975"/>
            <a:ext cx="7999200" cy="1404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Esto quiere decir que: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 unidades sonoras y gráficas refieren a la </a:t>
            </a:r>
            <a:r>
              <a:rPr b="0" i="1" lang="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diferencia </a:t>
            </a:r>
            <a:r>
              <a:rPr b="0" i="0" lang="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 esto es expresión de la </a:t>
            </a:r>
            <a:r>
              <a:rPr b="1" i="0" lang="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convención</a:t>
            </a:r>
            <a:r>
              <a:rPr b="0" i="0" lang="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Mientras tanto, la </a:t>
            </a:r>
            <a:r>
              <a:rPr b="0" i="1" lang="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mismidad</a:t>
            </a:r>
            <a:r>
              <a:rPr b="0" i="0" lang="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es decir, lo que es común,  presente en las cosas es expresión de la</a:t>
            </a:r>
            <a:r>
              <a:rPr b="1" i="0" lang="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naturaleza</a:t>
            </a:r>
            <a:r>
              <a:rPr b="0" i="0" lang="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"/>
          <p:cNvSpPr/>
          <p:nvPr/>
        </p:nvSpPr>
        <p:spPr>
          <a:xfrm rot="2700000">
            <a:off x="1853426" y="1027816"/>
            <a:ext cx="647003" cy="782767"/>
          </a:xfrm>
          <a:prstGeom prst="downArrow">
            <a:avLst>
              <a:gd fmla="val 50000" name="adj1"/>
              <a:gd fmla="val 63431" name="adj2"/>
            </a:avLst>
          </a:prstGeom>
          <a:solidFill>
            <a:srgbClr val="FFFF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236900" y="1365950"/>
            <a:ext cx="1578000" cy="1404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 ejemplo,</a:t>
            </a:r>
            <a:r>
              <a:rPr b="1" i="0" lang="e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las diferencias entre idiomas</a:t>
            </a:r>
            <a:r>
              <a:rPr b="0" i="0" lang="e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-Die Lampe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-La lámpara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The lamp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6674150" y="1365950"/>
            <a:ext cx="789000" cy="39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9DAF8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3150" y="1287076"/>
            <a:ext cx="1578000" cy="17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/>
        </p:nvSpPr>
        <p:spPr>
          <a:xfrm>
            <a:off x="505100" y="411350"/>
            <a:ext cx="8236200" cy="88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highlight>
                  <a:srgbClr val="FFF2CC"/>
                </a:highlight>
                <a:latin typeface="Open Sans"/>
                <a:ea typeface="Open Sans"/>
                <a:cs typeface="Open Sans"/>
                <a:sym typeface="Open Sans"/>
              </a:rPr>
              <a:t>“La convención quiere decir que el enlace entre </a:t>
            </a:r>
            <a:r>
              <a:rPr b="0" i="1" lang="es" sz="1800" u="none" cap="none" strike="noStrike">
                <a:solidFill>
                  <a:srgbClr val="000000"/>
                </a:solidFill>
                <a:highlight>
                  <a:srgbClr val="FFF2CC"/>
                </a:highlight>
                <a:latin typeface="Open Sans"/>
                <a:ea typeface="Open Sans"/>
                <a:cs typeface="Open Sans"/>
                <a:sym typeface="Open Sans"/>
              </a:rPr>
              <a:t>significans</a:t>
            </a:r>
            <a:r>
              <a:rPr b="0" i="0" lang="es" sz="1800" u="none" cap="none" strike="noStrike">
                <a:solidFill>
                  <a:srgbClr val="000000"/>
                </a:solidFill>
                <a:highlight>
                  <a:srgbClr val="FFF2CC"/>
                </a:highlight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b="0" i="1" lang="es" sz="1800" u="none" cap="none" strike="noStrike">
                <a:solidFill>
                  <a:srgbClr val="000000"/>
                </a:solidFill>
                <a:highlight>
                  <a:srgbClr val="FFF2CC"/>
                </a:highlight>
                <a:latin typeface="Open Sans"/>
                <a:ea typeface="Open Sans"/>
                <a:cs typeface="Open Sans"/>
                <a:sym typeface="Open Sans"/>
              </a:rPr>
              <a:t>significatum </a:t>
            </a:r>
            <a:r>
              <a:rPr b="0" i="0" lang="es" sz="1800" u="none" cap="none" strike="noStrike">
                <a:solidFill>
                  <a:srgbClr val="000000"/>
                </a:solidFill>
                <a:highlight>
                  <a:srgbClr val="FFF2CC"/>
                </a:highlight>
                <a:latin typeface="Open Sans"/>
                <a:ea typeface="Open Sans"/>
                <a:cs typeface="Open Sans"/>
                <a:sym typeface="Open Sans"/>
              </a:rPr>
              <a:t>opera de acuerdo a una relación arbitraria, creativa, establecida histórica e intencionalmente por una colectividad” (San Martín, 1990).</a:t>
            </a:r>
            <a:endParaRPr b="0" i="0" sz="1800" u="none" cap="none" strike="noStrike">
              <a:solidFill>
                <a:srgbClr val="000000"/>
              </a:solidFill>
              <a:highlight>
                <a:srgbClr val="FFF2CC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b="1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 puesto que las unidades lingüísticas obedecen a una convención, ellas pueden variar</a:t>
            </a:r>
            <a:r>
              <a:rPr b="0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pueden cambiar o perder su significación, o se puede establecer distintos conjuntos sonoros y gráficos como signos de unos mismos objetos, sea entre distintas comunidades lingüísticas, sea dentro de una misma comunidad con el paso del tiempo. </a:t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b="0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 el contrario, </a:t>
            </a:r>
            <a:r>
              <a:rPr b="1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los conceptos presentan a sus objetos en virtud de una relación natural,</a:t>
            </a:r>
            <a:r>
              <a:rPr b="0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ajena a la convención, en razón de lo cual </a:t>
            </a:r>
            <a:r>
              <a:rPr b="1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 caben diferencias o variaciones entre los hombres en cuanto a lo que se hace presente en cada concepto. </a:t>
            </a:r>
            <a:endParaRPr b="1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25391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7"/>
          <p:cNvSpPr txBox="1"/>
          <p:nvPr/>
        </p:nvSpPr>
        <p:spPr>
          <a:xfrm>
            <a:off x="6721475" y="1026675"/>
            <a:ext cx="17514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Remiten a los</a:t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7"/>
          <p:cNvSpPr txBox="1"/>
          <p:nvPr/>
        </p:nvSpPr>
        <p:spPr>
          <a:xfrm>
            <a:off x="7210600" y="2526900"/>
            <a:ext cx="18402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Remiten a los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>
            <p:ph type="title"/>
          </p:nvPr>
        </p:nvSpPr>
        <p:spPr>
          <a:xfrm>
            <a:off x="311700" y="13085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">
                <a:solidFill>
                  <a:srgbClr val="000000"/>
                </a:solidFill>
                <a:highlight>
                  <a:srgbClr val="F4CCCC"/>
                </a:highlight>
              </a:rPr>
              <a:t>Actividad :  el gran debate del siglo</a:t>
            </a:r>
            <a:endParaRPr>
              <a:solidFill>
                <a:srgbClr val="000000"/>
              </a:solidFill>
              <a:highlight>
                <a:srgbClr val="F4CCCC"/>
              </a:highlight>
            </a:endParaRPr>
          </a:p>
        </p:txBody>
      </p:sp>
      <p:sp>
        <p:nvSpPr>
          <p:cNvPr id="137" name="Google Shape;137;p8"/>
          <p:cNvSpPr txBox="1"/>
          <p:nvPr>
            <p:ph idx="1" type="body"/>
          </p:nvPr>
        </p:nvSpPr>
        <p:spPr>
          <a:xfrm>
            <a:off x="311700" y="901375"/>
            <a:ext cx="8520600" cy="40056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400">
              <a:solidFill>
                <a:srgbClr val="000000"/>
              </a:solidFill>
              <a:highlight>
                <a:srgbClr val="EA9999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s" sz="2400">
                <a:solidFill>
                  <a:srgbClr val="000000"/>
                </a:solidFill>
                <a:highlight>
                  <a:srgbClr val="EA9999"/>
                </a:highlight>
              </a:rPr>
              <a:t>Tema: Lenguaje Inclusivo</a:t>
            </a:r>
            <a:endParaRPr b="1" sz="2400">
              <a:solidFill>
                <a:srgbClr val="000000"/>
              </a:solidFill>
              <a:highlight>
                <a:srgbClr val="EA9999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000000"/>
              </a:solidFill>
              <a:highlight>
                <a:srgbClr val="93C47D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s" sz="2400">
                <a:solidFill>
                  <a:srgbClr val="3C4043"/>
                </a:solidFill>
                <a:highlight>
                  <a:srgbClr val="FFFFFF"/>
                </a:highlight>
              </a:rPr>
              <a:t>Justifiquen si el "lenguaje inclusivo" debería o no considerarse como parte de nuestro lenguaje oficial dentro de nuestra sociedad.</a:t>
            </a:r>
            <a:endParaRPr sz="24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">
                <a:solidFill>
                  <a:srgbClr val="000000"/>
                </a:solidFill>
                <a:highlight>
                  <a:srgbClr val="EA9999"/>
                </a:highlight>
              </a:rPr>
              <a:t>Instrucciones</a:t>
            </a:r>
            <a:endParaRPr>
              <a:solidFill>
                <a:srgbClr val="000000"/>
              </a:solidFill>
              <a:highlight>
                <a:srgbClr val="EA9999"/>
              </a:highlight>
            </a:endParaRPr>
          </a:p>
        </p:txBody>
      </p:sp>
      <p:sp>
        <p:nvSpPr>
          <p:cNvPr id="143" name="Google Shape;143;p9"/>
          <p:cNvSpPr txBox="1"/>
          <p:nvPr>
            <p:ph idx="1" type="body"/>
          </p:nvPr>
        </p:nvSpPr>
        <p:spPr>
          <a:xfrm>
            <a:off x="311700" y="1266325"/>
            <a:ext cx="8520600" cy="36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>
                <a:solidFill>
                  <a:srgbClr val="000000"/>
                </a:solidFill>
              </a:rPr>
              <a:t>Para la actividad se separará al curso en dos grupos: </a:t>
            </a:r>
            <a:r>
              <a:rPr lang="es">
                <a:solidFill>
                  <a:srgbClr val="000000"/>
                </a:solidFill>
                <a:highlight>
                  <a:srgbClr val="D9EAD3"/>
                </a:highlight>
              </a:rPr>
              <a:t>Naturalistas</a:t>
            </a:r>
            <a:r>
              <a:rPr lang="es">
                <a:solidFill>
                  <a:srgbClr val="000000"/>
                </a:solidFill>
              </a:rPr>
              <a:t> y </a:t>
            </a:r>
            <a:r>
              <a:rPr lang="es">
                <a:solidFill>
                  <a:srgbClr val="000000"/>
                </a:solidFill>
                <a:highlight>
                  <a:srgbClr val="FCE5CD"/>
                </a:highlight>
              </a:rPr>
              <a:t>Convencionalistas</a:t>
            </a:r>
            <a:r>
              <a:rPr lang="es">
                <a:solidFill>
                  <a:srgbClr val="000000"/>
                </a:solidFill>
              </a:rPr>
              <a:t>, por lo cual, deberá justificar su respuesta según la corriente filosófica que le haya tocado.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s">
                <a:solidFill>
                  <a:srgbClr val="000000"/>
                </a:solidFill>
              </a:rPr>
              <a:t>Cada grupo tendrá un tiempo de  30 minutos para generar los primeros 3  argumentos para responder a la pregunta </a:t>
            </a:r>
            <a:r>
              <a:rPr b="1" lang="es">
                <a:solidFill>
                  <a:srgbClr val="000000"/>
                </a:solidFill>
              </a:rPr>
              <a:t>desde el posicionamiento dado.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s">
                <a:solidFill>
                  <a:srgbClr val="000000"/>
                </a:solidFill>
              </a:rPr>
              <a:t>El primer grupo en presentar será el : “a favor”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s">
                <a:solidFill>
                  <a:srgbClr val="000000"/>
                </a:solidFill>
              </a:rPr>
              <a:t>Luego, continuaremos el debate respondiendo preguntas y/o contraargumentando.</a:t>
            </a:r>
            <a:r>
              <a:rPr b="1" lang="es">
                <a:solidFill>
                  <a:srgbClr val="000000"/>
                </a:solidFill>
              </a:rPr>
              <a:t>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