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F6485-7CEE-4AEE-9855-82802C4C1C9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EDFD7-708C-4810-902A-7D6C4B7B1A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479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DE3BA-7661-C3E1-4966-79FDE02F3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BC702B-EC68-7AE5-794B-9B2306452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58A564-E78C-2DA3-9777-874307CA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BBAEF-CDE7-657D-AB11-E3B8C9E5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9F8C5E-F5BD-1424-657B-DA0847F6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494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3BF0F-A688-5D4F-2BA8-2103386B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CECC35-FED1-8E72-F826-5C59DC46C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981B34-28F8-791E-89A9-76A02F5F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75163F-7FCA-44E2-6204-770E8FB6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2522D2-3441-7624-72F9-E60E2FC6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271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F2787E-1646-2194-D599-208AABAB1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8861BD-7EE1-4319-0019-AD445D9F7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AC966A-D3B0-0B59-D951-8D679D62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FF435-3104-94E1-9AD6-7D267E4A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E946D-DB34-8931-90FF-E96A92F7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170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ADC8E-89D7-2B09-D9B8-3068F1F2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F26F57-2F9F-A370-30DD-307B10CBD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51450D-229C-6ACD-AE9C-FE2A31DA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09606-AD9D-1FE8-429E-A8572A2C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0BE464-31DD-BF8D-1D43-764B960E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991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DA591-C6E1-8608-7980-293F3B98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C0BE7-C81B-FA2B-BDC7-C31CE79C3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98F79-7C65-54D5-2606-BD64900F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C1F40-9CDF-023C-6456-E55B0596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9C9F03-4110-AC38-1BF5-91A0A603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88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A30AF-27D1-4CEB-8E25-898A78BA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E6DA4-7959-279B-49E7-112A85C7C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A1BC17-149E-DC67-0300-6E1AC2637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7CE629-0D36-57CE-7895-83897B8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DD3C30-1180-BFB1-2B9A-36302E76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1A048D-9D13-D087-5182-E496C3F3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419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9AB59-CDD0-DA29-FF30-B07838D7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002694-5F18-6931-76ED-F877AE1E9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5CABE2-3355-6878-218A-5549948E3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2D5C93-03AD-2E69-4570-C94CE0C05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9235A1-74DE-1073-EE10-EF4A4F701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34ABC8-C0A9-C266-7D63-99FBCDE4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C9D66B-EA34-CA1B-1DCF-63001F55E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480AF5-87F7-E92B-E636-773C08CC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89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76DE7-D980-6F7D-89E4-A45E3144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796CE0-70B8-667C-B072-B7D48C87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F7A5C-CB84-F3E6-E945-A246AFA9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1454CB-B9B4-70F4-BE8B-E1AE624E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50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C61EF-1A8A-6FF4-E9C3-35AAB999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43F9DB-718B-D4E8-233B-EC7ABBAD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A60B6F-CDCB-FF78-DF80-DFAAA79D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080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0FC0E-238A-E799-F425-0E351723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CABDAD-2E22-C7B0-43C8-B45477E29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8C6371-9EB1-E4C1-A842-20A197CBE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4EE18D-8387-6999-7758-0F897F71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84DB52-4164-4482-3F85-CC3389EC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3DD9A1-515D-D72A-94BA-799CD3F3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76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8A173-3EEB-2865-A7EF-E85EBE29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8C8CD9-EFE3-A704-2FEC-A92C6BF34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8341F3-69AE-C974-2249-125CE924C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745107-474B-C27E-8106-B6FBD1DB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729AC3-91B1-1A41-E984-71C62FF5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5543A9-9D82-14B3-1B04-4660279E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9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AD9E2-327F-D6BE-5052-49C7A748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FA6CC7-F47A-9C33-97D4-5C0E89B7C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2BB57-B251-3349-476E-131272589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5D0702-221C-4B40-BD4A-82BA6CA0617B}" type="datetimeFigureOut">
              <a:rPr lang="es-CL" smtClean="0"/>
              <a:t>17-03-2025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26BD61-2001-C034-07BA-1491E7937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CEA46D-61F3-0985-BE55-36B4D33AF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91B488-7F69-414E-BA18-02CB8CBA1A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627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/>
          <p:nvPr/>
        </p:nvSpPr>
        <p:spPr>
          <a:xfrm>
            <a:off x="187682" y="0"/>
            <a:ext cx="635216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 l="46569"/>
          <a:stretch/>
        </p:blipFill>
        <p:spPr>
          <a:xfrm>
            <a:off x="6712087" y="0"/>
            <a:ext cx="547991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916541" y="2453154"/>
            <a:ext cx="4813050" cy="212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CL" sz="4800" dirty="0">
                <a:solidFill>
                  <a:schemeClr val="lt1"/>
                </a:solidFill>
              </a:rPr>
              <a:t>Habilidades I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916551" y="4699000"/>
            <a:ext cx="53898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Clase 3: Actividad sumativa</a:t>
            </a:r>
          </a:p>
        </p:txBody>
      </p:sp>
      <p:sp>
        <p:nvSpPr>
          <p:cNvPr id="54" name="Google Shape;54;p1"/>
          <p:cNvSpPr/>
          <p:nvPr/>
        </p:nvSpPr>
        <p:spPr>
          <a:xfrm>
            <a:off x="0" y="0"/>
            <a:ext cx="359923" cy="6858000"/>
          </a:xfrm>
          <a:prstGeom prst="rect">
            <a:avLst/>
          </a:prstGeom>
          <a:solidFill>
            <a:srgbClr val="AEAB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220" y="1811321"/>
            <a:ext cx="446713" cy="44671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8318090" y="3736258"/>
            <a:ext cx="3873910" cy="3121742"/>
          </a:xfrm>
          <a:prstGeom prst="rect">
            <a:avLst/>
          </a:prstGeom>
          <a:gradFill>
            <a:gsLst>
              <a:gs pos="0">
                <a:srgbClr val="EE6414">
                  <a:alpha val="94901"/>
                </a:srgbClr>
              </a:gs>
              <a:gs pos="52999">
                <a:srgbClr val="DEE4F7">
                  <a:alpha val="0"/>
                </a:srgbClr>
              </a:gs>
              <a:gs pos="100000">
                <a:srgbClr val="DEE4F7">
                  <a:alpha val="0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92220" y="405039"/>
            <a:ext cx="2498387" cy="45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7404" y="6264614"/>
            <a:ext cx="3754141" cy="25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F88C0C-E968-AFFD-CB60-E52CCFF5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MX" sz="4000" dirty="0">
                <a:solidFill>
                  <a:srgbClr val="FFFFFF"/>
                </a:solidFill>
              </a:rPr>
              <a:t>Planificación Semestral </a:t>
            </a:r>
            <a:endParaRPr lang="es-CL" sz="4000" dirty="0">
              <a:solidFill>
                <a:srgbClr val="FFFFFF"/>
              </a:solidFill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5F2BD838-560B-E3CF-82A6-198F8A844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881018"/>
              </p:ext>
            </p:extLst>
          </p:nvPr>
        </p:nvGraphicFramePr>
        <p:xfrm>
          <a:off x="5021540" y="750440"/>
          <a:ext cx="6433858" cy="5538115"/>
        </p:xfrm>
        <a:graphic>
          <a:graphicData uri="http://schemas.openxmlformats.org/drawingml/2006/table">
            <a:tbl>
              <a:tblPr/>
              <a:tblGrid>
                <a:gridCol w="1442525">
                  <a:extLst>
                    <a:ext uri="{9D8B030D-6E8A-4147-A177-3AD203B41FA5}">
                      <a16:colId xmlns:a16="http://schemas.microsoft.com/office/drawing/2014/main" val="586187228"/>
                    </a:ext>
                  </a:extLst>
                </a:gridCol>
                <a:gridCol w="1192452">
                  <a:extLst>
                    <a:ext uri="{9D8B030D-6E8A-4147-A177-3AD203B41FA5}">
                      <a16:colId xmlns:a16="http://schemas.microsoft.com/office/drawing/2014/main" val="346710799"/>
                    </a:ext>
                  </a:extLst>
                </a:gridCol>
                <a:gridCol w="3798881">
                  <a:extLst>
                    <a:ext uri="{9D8B030D-6E8A-4147-A177-3AD203B41FA5}">
                      <a16:colId xmlns:a16="http://schemas.microsoft.com/office/drawing/2014/main" val="2607118882"/>
                    </a:ext>
                  </a:extLst>
                </a:gridCol>
              </a:tblGrid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Clases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Fecha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Tema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895311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10 de marzo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rol de la ingeniería en la sociedad</a:t>
                      </a:r>
                      <a:endParaRPr lang="es-MX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627476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2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12 de marzo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Introducción al pensamiento sociológico, Ingeniería y Sociología: Un enfoque integrador</a:t>
                      </a:r>
                      <a:endParaRPr lang="es-MX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147667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3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17 de marzo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Actividad Sumativa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172174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4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19 de marzo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"Naturaleza" de los hechos sociales y las reglas del médoto sociologico</a:t>
                      </a:r>
                      <a:endParaRPr lang="es-MX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258231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5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24 de marzo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"Naturaleza" de los hechos sociales y las reglas del médoto sociologico</a:t>
                      </a:r>
                      <a:endParaRPr lang="es-MX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240016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6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26 de marzo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Taller 1 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2571090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7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31 de marzo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173181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8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2 de abril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60579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9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7 de abril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887457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10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9 de abril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364653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11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14 de abril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18381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12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16 de abril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195518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13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21 de abril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755718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14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23 de abril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261786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15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28 de abril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95155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16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30 de abril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Taller 2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052913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17 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5 de mayo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330515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18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7 de mayo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017523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19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12 de mayo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722968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20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14 de mayo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Dia de la ingeniería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633911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21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19 de mayo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501640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Clase 22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21 de mayo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Feriado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950810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23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26 de mayo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Repaso Solemne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897068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24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28 de mayo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Solemne 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933149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25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2 de junio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955101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26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4 de junio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586737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27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Jueves 9 de junio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230025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28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11 de junio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577687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29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16 de junio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007303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30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18 de junio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83121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31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Lunes 23 de junio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703178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32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Miércoles 25 de junio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007359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Clase 33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Viernes 27 de junio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Examen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96274"/>
                  </a:ext>
                </a:extLst>
              </a:tr>
              <a:tr h="2387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542105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32 clases 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368271"/>
                  </a:ext>
                </a:extLst>
              </a:tr>
              <a:tr h="1448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Asistencia 60% = 19 clases </a:t>
                      </a: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4" marR="4074" marT="4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11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54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A4E2F-22D4-FB38-14FD-186979F3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Diseño de una Solución Tecnológica con Impacto Social (trabajo en grupo)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B904E-038A-2F6B-5BB7-563785849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9719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MX" sz="2900" b="1" dirty="0"/>
              <a:t>1. Elección del Problema Social (real) </a:t>
            </a:r>
          </a:p>
          <a:p>
            <a:pPr marL="0" indent="0">
              <a:buNone/>
            </a:pPr>
            <a:r>
              <a:rPr lang="es-MX" sz="2900" dirty="0"/>
              <a:t>Identificar un problema social o ambiental relevante en la comunidad (ej. movilidad, acceso a energía, </a:t>
            </a:r>
          </a:p>
          <a:p>
            <a:pPr marL="0" indent="0">
              <a:buNone/>
            </a:pPr>
            <a:r>
              <a:rPr lang="es-MX" sz="2900" dirty="0"/>
              <a:t>inclusión digital, accesibilidad para personas con discapacidad, etc. </a:t>
            </a:r>
          </a:p>
          <a:p>
            <a:pPr marL="0" indent="0">
              <a:buNone/>
            </a:pPr>
            <a:r>
              <a:rPr lang="es-MX" sz="2900" dirty="0"/>
              <a:t>¿Cuál? ¿Dónde? </a:t>
            </a:r>
          </a:p>
          <a:p>
            <a:pPr>
              <a:buNone/>
            </a:pPr>
            <a:r>
              <a:rPr lang="es-MX" sz="2900" b="1" dirty="0"/>
              <a:t>2. Definición de Usuarios y Necesidades</a:t>
            </a:r>
          </a:p>
          <a:p>
            <a:pPr>
              <a:buNone/>
            </a:pPr>
            <a:r>
              <a:rPr lang="es-MX" sz="2900" dirty="0"/>
              <a:t>Identificación de potenciales usuarios y sus necesidades</a:t>
            </a:r>
          </a:p>
          <a:p>
            <a:pPr>
              <a:buNone/>
            </a:pPr>
            <a:r>
              <a:rPr lang="es-MX" sz="2900" dirty="0"/>
              <a:t>¿A quienes? </a:t>
            </a:r>
          </a:p>
          <a:p>
            <a:pPr>
              <a:buNone/>
            </a:pPr>
            <a:r>
              <a:rPr lang="es-MX" sz="2900" b="1" dirty="0"/>
              <a:t>3. Diseño centrado en el usuario</a:t>
            </a:r>
          </a:p>
          <a:p>
            <a:pPr>
              <a:buNone/>
            </a:pPr>
            <a:r>
              <a:rPr lang="es-MX" sz="2900" dirty="0"/>
              <a:t>Utilizar diseño centrado en el usuario:</a:t>
            </a:r>
          </a:p>
          <a:p>
            <a:r>
              <a:rPr lang="es-MX" sz="2900" b="1" dirty="0"/>
              <a:t>Investigación etnográfica </a:t>
            </a:r>
            <a:r>
              <a:rPr lang="es-MX" sz="2900" dirty="0"/>
              <a:t>(comprender las necesidades y valores de la comunidad) </a:t>
            </a:r>
          </a:p>
          <a:p>
            <a:r>
              <a:rPr lang="es-MX" sz="2900" b="1" dirty="0"/>
              <a:t>Diseño participativo </a:t>
            </a:r>
            <a:r>
              <a:rPr lang="es-MX" sz="2900" dirty="0"/>
              <a:t>(</a:t>
            </a:r>
            <a:r>
              <a:rPr lang="es-MX" sz="2900" dirty="0" err="1"/>
              <a:t>co-crear</a:t>
            </a:r>
            <a:r>
              <a:rPr lang="es-MX" sz="2900" dirty="0"/>
              <a:t> soluciones) </a:t>
            </a:r>
          </a:p>
          <a:p>
            <a:r>
              <a:rPr lang="es-MX" sz="2900" b="1" dirty="0"/>
              <a:t>Evaluación del impacto social de las tecnologías </a:t>
            </a:r>
            <a:r>
              <a:rPr lang="es-MX" sz="2900" dirty="0"/>
              <a:t>(estudios de casos exitosos) </a:t>
            </a:r>
          </a:p>
          <a:p>
            <a:pPr>
              <a:buNone/>
            </a:pPr>
            <a:r>
              <a:rPr lang="es-MX" sz="2900" b="1" dirty="0"/>
              <a:t>4. Propuesta de Solución Tecnológica</a:t>
            </a:r>
          </a:p>
          <a:p>
            <a:pPr marL="0" indent="0">
              <a:buNone/>
            </a:pPr>
            <a:r>
              <a:rPr lang="es-MX" sz="2900" dirty="0"/>
              <a:t>Describir la propuesta y la solución (aplicación, infraestructura, dispositivo, software, etc.)</a:t>
            </a:r>
          </a:p>
          <a:p>
            <a:r>
              <a:rPr lang="es-MX" sz="2900" dirty="0"/>
              <a:t>Identificar si existe ya una solución tecnológica (solución de mejora) o si es totalmente innovador </a:t>
            </a:r>
          </a:p>
          <a:p>
            <a:r>
              <a:rPr lang="es-MX" sz="2900" dirty="0"/>
              <a:t>Describir el paso a paso de la propuesta ¿Cómo lo haremos?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0788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4C486-F0FE-5E08-B25B-429BF124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Ejemplo: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557D5-8A14-6ED4-9C2C-D23674DE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MX" b="1" dirty="0"/>
          </a:p>
          <a:p>
            <a:pPr>
              <a:buNone/>
            </a:pPr>
            <a:r>
              <a:rPr lang="es-MX" b="1" dirty="0"/>
              <a:t>Problema:  Escuelas Rural Blanchard  sin luz en Chiloé </a:t>
            </a:r>
          </a:p>
          <a:p>
            <a:pPr>
              <a:buNone/>
            </a:pPr>
            <a:r>
              <a:rPr lang="es-MX" b="1" dirty="0"/>
              <a:t>Ejemplo de solución:</a:t>
            </a:r>
            <a:br>
              <a:rPr lang="es-MX" dirty="0"/>
            </a:br>
            <a:r>
              <a:rPr lang="es-MX" dirty="0"/>
              <a:t>Desarrollo de </a:t>
            </a:r>
            <a:r>
              <a:rPr lang="es-MX" b="1" dirty="0"/>
              <a:t>"Aula Solar Conectada"</a:t>
            </a:r>
            <a:r>
              <a:rPr lang="es-MX" dirty="0"/>
              <a:t> </a:t>
            </a:r>
          </a:p>
          <a:p>
            <a:pPr>
              <a:buNone/>
            </a:pPr>
            <a:endParaRPr lang="es-MX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911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C8EC1B-8714-3B63-8DC1-CF4C006E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571500"/>
            <a:ext cx="9944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92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501</Words>
  <Application>Microsoft Office PowerPoint</Application>
  <PresentationFormat>Panorámica</PresentationFormat>
  <Paragraphs>128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Calibri</vt:lpstr>
      <vt:lpstr>Tema de Office</vt:lpstr>
      <vt:lpstr>Presentación de PowerPoint</vt:lpstr>
      <vt:lpstr>Planificación Semestral </vt:lpstr>
      <vt:lpstr>Diseño de una Solución Tecnológica con Impacto Social (trabajo en grupo)</vt:lpstr>
      <vt:lpstr>Ejemplo: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MARGARITA PONCE DE LA BARRA</dc:creator>
  <cp:lastModifiedBy>MARGARITA PONCE DE LA BARRA</cp:lastModifiedBy>
  <cp:revision>4</cp:revision>
  <dcterms:created xsi:type="dcterms:W3CDTF">2025-03-17T12:49:42Z</dcterms:created>
  <dcterms:modified xsi:type="dcterms:W3CDTF">2025-03-17T13:56:34Z</dcterms:modified>
</cp:coreProperties>
</file>