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2"/>
  </p:notesMasterIdLst>
  <p:sldIdLst>
    <p:sldId id="256" r:id="rId5"/>
    <p:sldId id="257" r:id="rId6"/>
    <p:sldId id="258" r:id="rId7"/>
    <p:sldId id="295" r:id="rId8"/>
    <p:sldId id="259" r:id="rId9"/>
    <p:sldId id="260" r:id="rId10"/>
    <p:sldId id="261" r:id="rId11"/>
    <p:sldId id="262" r:id="rId12"/>
    <p:sldId id="263" r:id="rId13"/>
    <p:sldId id="264" r:id="rId14"/>
    <p:sldId id="310" r:id="rId15"/>
    <p:sldId id="301" r:id="rId16"/>
    <p:sldId id="296" r:id="rId17"/>
    <p:sldId id="297" r:id="rId18"/>
    <p:sldId id="299" r:id="rId19"/>
    <p:sldId id="300" r:id="rId20"/>
    <p:sldId id="309" r:id="rId21"/>
    <p:sldId id="306" r:id="rId22"/>
    <p:sldId id="265" r:id="rId23"/>
    <p:sldId id="302" r:id="rId24"/>
    <p:sldId id="303" r:id="rId25"/>
    <p:sldId id="304" r:id="rId26"/>
    <p:sldId id="305" r:id="rId27"/>
    <p:sldId id="273" r:id="rId28"/>
    <p:sldId id="274" r:id="rId29"/>
    <p:sldId id="308" r:id="rId30"/>
    <p:sldId id="294" r:id="rId31"/>
  </p:sldIdLst>
  <p:sldSz cx="12192000" cy="6858000"/>
  <p:notesSz cx="6858000" cy="9144000"/>
  <p:embeddedFontLst>
    <p:embeddedFont>
      <p:font typeface="Arimo" panose="020B0604020202020204" charset="0"/>
      <p:regular r:id="rId33"/>
      <p:bold r:id="rId34"/>
      <p:italic r:id="rId35"/>
      <p:boldItalic r:id="rId36"/>
    </p:embeddedFont>
    <p:embeddedFont>
      <p:font typeface="Helvetica Neue" panose="020B0604020202020204" charset="0"/>
      <p:regular r:id="rId37"/>
      <p:bold r:id="rId38"/>
      <p:italic r:id="rId39"/>
      <p:boldItalic r:id="rId40"/>
    </p:embeddedFont>
    <p:embeddedFont>
      <p:font typeface="Lato" panose="020F0502020204030203"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Vb1llh3Pqzbyp525NbI3SRv4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86E820-4708-6860-C007-02A280B8BDC5}" v="1" dt="2024-03-14T21:26:1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4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66"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61"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CL"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1eeed921f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2c1eeed921f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c1eeed921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g2c1eeed921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16916c27d7_1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g216916c27d7_1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16916c27d7_1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g216916c27d7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16916c27d7_1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g216916c27d7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16916c27d7_1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g216916c27d7_1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16916c27d7_1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g216916c27d7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16916c27d7_1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g216916c27d7_1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16916c27d7_1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g216916c27d7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8"/>
        <p:cNvGrpSpPr/>
        <p:nvPr/>
      </p:nvGrpSpPr>
      <p:grpSpPr>
        <a:xfrm>
          <a:off x="0" y="0"/>
          <a:ext cx="0" cy="0"/>
          <a:chOff x="0" y="0"/>
          <a:chExt cx="0" cy="0"/>
        </a:xfrm>
      </p:grpSpPr>
      <p:sp>
        <p:nvSpPr>
          <p:cNvPr id="29" name="Google Shape;29;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4"/>
        <p:cNvGrpSpPr/>
        <p:nvPr/>
      </p:nvGrpSpPr>
      <p:grpSpPr>
        <a:xfrm>
          <a:off x="0" y="0"/>
          <a:ext cx="0" cy="0"/>
          <a:chOff x="0" y="0"/>
          <a:chExt cx="0" cy="0"/>
        </a:xfrm>
      </p:grpSpPr>
      <p:sp>
        <p:nvSpPr>
          <p:cNvPr id="35" name="Google Shape;3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a:spLocks noGrp="1"/>
          </p:cNvSpPr>
          <p:nvPr>
            <p:ph type="pic" idx="2"/>
          </p:nvPr>
        </p:nvSpPr>
        <p:spPr>
          <a:xfrm>
            <a:off x="5183188" y="457201"/>
            <a:ext cx="6172200" cy="5403850"/>
          </a:xfrm>
          <a:prstGeom prst="rect">
            <a:avLst/>
          </a:prstGeom>
          <a:noFill/>
          <a:ln>
            <a:noFill/>
          </a:ln>
        </p:spPr>
      </p:sp>
      <p:sp>
        <p:nvSpPr>
          <p:cNvPr id="44" name="Google Shape;44;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13"/>
          <p:cNvSpPr txBox="1">
            <a:spLocks noGrp="1"/>
          </p:cNvSpPr>
          <p:nvPr>
            <p:ph type="sldNum" idx="12"/>
          </p:nvPr>
        </p:nvSpPr>
        <p:spPr>
          <a:xfrm>
            <a:off x="10616664" y="6356350"/>
            <a:ext cx="73713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hyperlink" Target="http://www.youtube.com/watch?v=DFmHLnert8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NFtDQ7LBFV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mXTSnZgrfx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p:nvPr/>
        </p:nvSpPr>
        <p:spPr>
          <a:xfrm>
            <a:off x="359929" y="11"/>
            <a:ext cx="63522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1" name="Google Shape;51;p1"/>
          <p:cNvPicPr preferRelativeResize="0"/>
          <p:nvPr/>
        </p:nvPicPr>
        <p:blipFill rotWithShape="1">
          <a:blip r:embed="rId3">
            <a:alphaModFix/>
          </a:blip>
          <a:srcRect l="46569"/>
          <a:stretch/>
        </p:blipFill>
        <p:spPr>
          <a:xfrm>
            <a:off x="6712087" y="0"/>
            <a:ext cx="5479913" cy="6858001"/>
          </a:xfrm>
          <a:prstGeom prst="rect">
            <a:avLst/>
          </a:prstGeom>
          <a:noFill/>
          <a:ln>
            <a:noFill/>
          </a:ln>
        </p:spPr>
      </p:pic>
      <p:sp>
        <p:nvSpPr>
          <p:cNvPr id="52" name="Google Shape;52;p1"/>
          <p:cNvSpPr txBox="1"/>
          <p:nvPr/>
        </p:nvSpPr>
        <p:spPr>
          <a:xfrm>
            <a:off x="916541" y="2453154"/>
            <a:ext cx="4813050" cy="212235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800"/>
              <a:buFont typeface="Arial"/>
              <a:buNone/>
            </a:pPr>
            <a:r>
              <a:rPr lang="es-CL" sz="4800" b="0" i="0" u="none" strike="noStrike" cap="none">
                <a:solidFill>
                  <a:schemeClr val="lt1"/>
                </a:solidFill>
                <a:latin typeface="Arial"/>
                <a:ea typeface="Arial"/>
                <a:cs typeface="Arial"/>
                <a:sym typeface="Arial"/>
              </a:rPr>
              <a:t>Habilidades I</a:t>
            </a:r>
            <a:endParaRPr sz="3600" b="0" i="0" u="none" strike="noStrike" cap="none">
              <a:solidFill>
                <a:schemeClr val="lt1"/>
              </a:solidFill>
              <a:latin typeface="Arial"/>
              <a:ea typeface="Arial"/>
              <a:cs typeface="Arial"/>
              <a:sym typeface="Arial"/>
            </a:endParaRPr>
          </a:p>
        </p:txBody>
      </p:sp>
      <p:sp>
        <p:nvSpPr>
          <p:cNvPr id="53" name="Google Shape;53;p1"/>
          <p:cNvSpPr txBox="1"/>
          <p:nvPr/>
        </p:nvSpPr>
        <p:spPr>
          <a:xfrm>
            <a:off x="916551" y="4699000"/>
            <a:ext cx="5389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CL" sz="2400" b="0" i="0" u="none" strike="noStrike" cap="none">
                <a:solidFill>
                  <a:schemeClr val="lt1"/>
                </a:solidFill>
                <a:latin typeface="Arial"/>
                <a:ea typeface="Arial"/>
                <a:cs typeface="Arial"/>
                <a:sym typeface="Arial"/>
              </a:rPr>
              <a:t>El rol de la ingeniería en la sociedad </a:t>
            </a:r>
            <a:endParaRPr sz="1400" b="0" i="0" u="none" strike="noStrike" cap="none">
              <a:solidFill>
                <a:srgbClr val="000000"/>
              </a:solidFill>
              <a:latin typeface="Arial"/>
              <a:ea typeface="Arial"/>
              <a:cs typeface="Arial"/>
              <a:sym typeface="Arial"/>
            </a:endParaRPr>
          </a:p>
        </p:txBody>
      </p:sp>
      <p:sp>
        <p:nvSpPr>
          <p:cNvPr id="54" name="Google Shape;54;p1"/>
          <p:cNvSpPr/>
          <p:nvPr/>
        </p:nvSpPr>
        <p:spPr>
          <a:xfrm>
            <a:off x="0" y="0"/>
            <a:ext cx="360000" cy="68580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 name="Google Shape;55;p1"/>
          <p:cNvPicPr preferRelativeResize="0"/>
          <p:nvPr/>
        </p:nvPicPr>
        <p:blipFill rotWithShape="1">
          <a:blip r:embed="rId4">
            <a:alphaModFix/>
          </a:blip>
          <a:srcRect/>
          <a:stretch/>
        </p:blipFill>
        <p:spPr>
          <a:xfrm>
            <a:off x="992220" y="1811321"/>
            <a:ext cx="446713" cy="446713"/>
          </a:xfrm>
          <a:prstGeom prst="rect">
            <a:avLst/>
          </a:prstGeom>
          <a:noFill/>
          <a:ln>
            <a:noFill/>
          </a:ln>
        </p:spPr>
      </p:pic>
      <p:sp>
        <p:nvSpPr>
          <p:cNvPr id="56" name="Google Shape;56;p1"/>
          <p:cNvSpPr/>
          <p:nvPr/>
        </p:nvSpPr>
        <p:spPr>
          <a:xfrm>
            <a:off x="8318090" y="3736258"/>
            <a:ext cx="3873910" cy="3121742"/>
          </a:xfrm>
          <a:prstGeom prst="rect">
            <a:avLst/>
          </a:prstGeom>
          <a:gradFill>
            <a:gsLst>
              <a:gs pos="0">
                <a:srgbClr val="EE6414">
                  <a:alpha val="94509"/>
                </a:srgbClr>
              </a:gs>
              <a:gs pos="52999">
                <a:srgbClr val="DEE4F7">
                  <a:alpha val="0"/>
                </a:srgbClr>
              </a:gs>
              <a:gs pos="100000">
                <a:srgbClr val="DEE4F7">
                  <a:alpha val="0"/>
                </a:srgbClr>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7" name="Google Shape;57;p1"/>
          <p:cNvPicPr preferRelativeResize="0"/>
          <p:nvPr/>
        </p:nvPicPr>
        <p:blipFill rotWithShape="1">
          <a:blip r:embed="rId5">
            <a:alphaModFix/>
          </a:blip>
          <a:srcRect/>
          <a:stretch/>
        </p:blipFill>
        <p:spPr>
          <a:xfrm>
            <a:off x="992220" y="405039"/>
            <a:ext cx="2498387" cy="455664"/>
          </a:xfrm>
          <a:prstGeom prst="rect">
            <a:avLst/>
          </a:prstGeom>
          <a:noFill/>
          <a:ln>
            <a:noFill/>
          </a:ln>
        </p:spPr>
      </p:pic>
      <p:pic>
        <p:nvPicPr>
          <p:cNvPr id="58" name="Google Shape;58;p1"/>
          <p:cNvPicPr preferRelativeResize="0"/>
          <p:nvPr/>
        </p:nvPicPr>
        <p:blipFill rotWithShape="1">
          <a:blip r:embed="rId6">
            <a:alphaModFix/>
          </a:blip>
          <a:srcRect/>
          <a:stretch/>
        </p:blipFill>
        <p:spPr>
          <a:xfrm>
            <a:off x="8037404" y="6264614"/>
            <a:ext cx="3754141" cy="2577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16916c27d7_1_79"/>
          <p:cNvSpPr txBox="1"/>
          <p:nvPr/>
        </p:nvSpPr>
        <p:spPr>
          <a:xfrm>
            <a:off x="1063005" y="802463"/>
            <a:ext cx="10579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3200">
                <a:solidFill>
                  <a:schemeClr val="dk1"/>
                </a:solidFill>
              </a:rPr>
              <a:t>GRANDES OBRAS DE LA INGENIERÍA</a:t>
            </a:r>
            <a:endParaRPr sz="2000" b="0" i="0" u="none" strike="noStrike" cap="none">
              <a:solidFill>
                <a:schemeClr val="dk1"/>
              </a:solidFill>
              <a:latin typeface="Arial"/>
              <a:ea typeface="Arial"/>
              <a:cs typeface="Arial"/>
              <a:sym typeface="Arial"/>
            </a:endParaRPr>
          </a:p>
        </p:txBody>
      </p:sp>
      <p:sp>
        <p:nvSpPr>
          <p:cNvPr id="125" name="Google Shape;125;g216916c27d7_1_79"/>
          <p:cNvSpPr/>
          <p:nvPr/>
        </p:nvSpPr>
        <p:spPr>
          <a:xfrm>
            <a:off x="549579" y="650063"/>
            <a:ext cx="360000" cy="769500"/>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16916c27d7_1_79"/>
          <p:cNvSpPr txBox="1">
            <a:spLocks noGrp="1"/>
          </p:cNvSpPr>
          <p:nvPr>
            <p:ph type="sldNum" idx="12"/>
          </p:nvPr>
        </p:nvSpPr>
        <p:spPr>
          <a:xfrm flipH="1">
            <a:off x="11617200" y="6391072"/>
            <a:ext cx="57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s-CL" sz="1600">
                <a:solidFill>
                  <a:srgbClr val="3A3838"/>
                </a:solidFill>
                <a:latin typeface="Helvetica Neue"/>
                <a:ea typeface="Helvetica Neue"/>
                <a:cs typeface="Helvetica Neue"/>
                <a:sym typeface="Helvetica Neue"/>
              </a:rPr>
              <a:t>10</a:t>
            </a:fld>
            <a:endParaRPr sz="1600">
              <a:solidFill>
                <a:srgbClr val="3A3838"/>
              </a:solidFill>
              <a:latin typeface="Helvetica Neue"/>
              <a:ea typeface="Helvetica Neue"/>
              <a:cs typeface="Helvetica Neue"/>
              <a:sym typeface="Helvetica Neue"/>
            </a:endParaRPr>
          </a:p>
        </p:txBody>
      </p:sp>
      <p:pic>
        <p:nvPicPr>
          <p:cNvPr id="127" name="Google Shape;127;g216916c27d7_1_79"/>
          <p:cNvPicPr preferRelativeResize="0"/>
          <p:nvPr/>
        </p:nvPicPr>
        <p:blipFill>
          <a:blip r:embed="rId3">
            <a:alphaModFix/>
          </a:blip>
          <a:stretch>
            <a:fillRect/>
          </a:stretch>
        </p:blipFill>
        <p:spPr>
          <a:xfrm>
            <a:off x="4217725" y="1592150"/>
            <a:ext cx="7878826" cy="4798926"/>
          </a:xfrm>
          <a:prstGeom prst="rect">
            <a:avLst/>
          </a:prstGeom>
          <a:noFill/>
          <a:ln>
            <a:noFill/>
          </a:ln>
        </p:spPr>
      </p:pic>
      <p:sp>
        <p:nvSpPr>
          <p:cNvPr id="128" name="Google Shape;128;g216916c27d7_1_79"/>
          <p:cNvSpPr txBox="1"/>
          <p:nvPr/>
        </p:nvSpPr>
        <p:spPr>
          <a:xfrm>
            <a:off x="43400" y="2210300"/>
            <a:ext cx="87201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L" sz="2400"/>
              <a:t>Mars Climate Orbiter (1999)</a:t>
            </a:r>
            <a:endParaRPr sz="2400"/>
          </a:p>
          <a:p>
            <a:pPr marL="0" lvl="0" indent="0" algn="l" rtl="0">
              <a:spcBef>
                <a:spcPts val="0"/>
              </a:spcBef>
              <a:spcAft>
                <a:spcPts val="0"/>
              </a:spcAft>
              <a:buNone/>
            </a:pPr>
            <a:r>
              <a:rPr lang="es-CL" sz="2400"/>
              <a:t>	</a:t>
            </a:r>
            <a:endParaRPr sz="2400"/>
          </a:p>
          <a:p>
            <a:pPr marL="0" lvl="0" indent="457200" algn="l" rtl="0">
              <a:spcBef>
                <a:spcPts val="0"/>
              </a:spcBef>
              <a:spcAft>
                <a:spcPts val="0"/>
              </a:spcAft>
              <a:buNone/>
            </a:pPr>
            <a:r>
              <a:rPr lang="es-CL" sz="2400"/>
              <a:t>Se estrella en la superficie</a:t>
            </a:r>
            <a:br>
              <a:rPr lang="es-CL" sz="2400"/>
            </a:br>
            <a:r>
              <a:rPr lang="es-CL" sz="2400"/>
              <a:t>	de Marte</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s-CL" sz="2400"/>
              <a:t>	Fallo de programación</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s-CL" sz="2400"/>
              <a:t>	Costo USD$125M</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0476AA2-87C9-3D9F-0B0D-9079645C5AFA}"/>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spcBef>
                <a:spcPct val="0"/>
              </a:spcBef>
            </a:pPr>
            <a:r>
              <a:rPr lang="en-US" sz="4200" kern="1200">
                <a:solidFill>
                  <a:schemeClr val="tx1"/>
                </a:solidFill>
                <a:latin typeface="+mj-lt"/>
                <a:ea typeface="+mj-ea"/>
                <a:cs typeface="+mj-cs"/>
              </a:rPr>
              <a:t>Grandes desastres de la ingeniería </a:t>
            </a:r>
          </a:p>
        </p:txBody>
      </p:sp>
      <p:sp>
        <p:nvSpPr>
          <p:cNvPr id="10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7A12C9AB-F2AE-59F4-F08F-8AB1C76C55E9}"/>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kern="1200">
                <a:solidFill>
                  <a:schemeClr val="tx1"/>
                </a:solidFill>
                <a:latin typeface="+mn-lt"/>
                <a:ea typeface="+mn-ea"/>
                <a:cs typeface="+mn-cs"/>
              </a:rPr>
              <a:t>Bomba Atómica (1945) – Proyecto Manhattan – Hiroshima y Nagasaki</a:t>
            </a:r>
          </a:p>
          <a:p>
            <a:pPr indent="-228600">
              <a:lnSpc>
                <a:spcPct val="90000"/>
              </a:lnSpc>
              <a:spcAft>
                <a:spcPts val="600"/>
              </a:spcAft>
              <a:buFont typeface="Arial" panose="020B0604020202020204" pitchFamily="34" charset="0"/>
              <a:buChar char="•"/>
            </a:pPr>
            <a:endParaRPr lang="en-US" sz="2200" kern="1200">
              <a:solidFill>
                <a:schemeClr val="tx1"/>
              </a:solidFill>
              <a:latin typeface="+mn-lt"/>
              <a:ea typeface="+mn-ea"/>
              <a:cs typeface="+mn-cs"/>
            </a:endParaRPr>
          </a:p>
        </p:txBody>
      </p:sp>
      <p:pic>
        <p:nvPicPr>
          <p:cNvPr id="1028" name="Picture 4" descr="Bomba Atómica - Qué es, historia, inventor, cómo funciona">
            <a:extLst>
              <a:ext uri="{FF2B5EF4-FFF2-40B4-BE49-F238E27FC236}">
                <a16:creationId xmlns:a16="http://schemas.microsoft.com/office/drawing/2014/main" id="{884ABD50-FB99-E817-1259-9B32D2CF88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10" r="3993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Marcador de número de diapositiva 3">
            <a:extLst>
              <a:ext uri="{FF2B5EF4-FFF2-40B4-BE49-F238E27FC236}">
                <a16:creationId xmlns:a16="http://schemas.microsoft.com/office/drawing/2014/main" id="{56222FE2-2EF5-30CF-00E9-BDD67C6C0A46}"/>
              </a:ext>
            </a:extLst>
          </p:cNvPr>
          <p:cNvSpPr>
            <a:spLocks noGrp="1"/>
          </p:cNvSpPr>
          <p:nvPr>
            <p:ph type="sldNum" idx="12"/>
          </p:nvPr>
        </p:nvSpPr>
        <p:spPr>
          <a:xfrm>
            <a:off x="10439400" y="6356350"/>
            <a:ext cx="914400" cy="365125"/>
          </a:xfrm>
        </p:spPr>
        <p:txBody>
          <a:bodyPr vert="horz" lIns="91440" tIns="45720" rIns="91440" bIns="45720" rtlCol="0" anchor="ctr">
            <a:normAutofit/>
          </a:bodyPr>
          <a:lstStyle/>
          <a:p>
            <a:pPr>
              <a:spcAft>
                <a:spcPts val="600"/>
              </a:spcAft>
              <a:buClrTx/>
              <a:buSzTx/>
              <a:defRPr/>
            </a:pPr>
            <a:fld id="{00000000-1234-1234-1234-123412341234}" type="slidenum">
              <a:rPr lang="en-US" kern="1200">
                <a:solidFill>
                  <a:srgbClr val="FFFFFF"/>
                </a:solidFill>
                <a:ea typeface="+mn-ea"/>
                <a:cs typeface="+mn-cs"/>
              </a:rPr>
              <a:pPr>
                <a:spcAft>
                  <a:spcPts val="600"/>
                </a:spcAft>
                <a:buClrTx/>
                <a:buSzTx/>
                <a:defRPr/>
              </a:pPr>
              <a:t>11</a:t>
            </a:fld>
            <a:endParaRPr lang="en-US" kern="1200">
              <a:solidFill>
                <a:srgbClr val="FFFFFF"/>
              </a:solidFill>
              <a:ea typeface="+mn-ea"/>
              <a:cs typeface="+mn-cs"/>
            </a:endParaRPr>
          </a:p>
        </p:txBody>
      </p:sp>
    </p:spTree>
    <p:extLst>
      <p:ext uri="{BB962C8B-B14F-4D97-AF65-F5344CB8AC3E}">
        <p14:creationId xmlns:p14="http://schemas.microsoft.com/office/powerpoint/2010/main" val="26074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54BD4BB-F6BB-3515-4118-A5F068D3B9BA}"/>
              </a:ext>
            </a:extLst>
          </p:cNvPr>
          <p:cNvPicPr>
            <a:picLocks noChangeAspect="1"/>
          </p:cNvPicPr>
          <p:nvPr/>
        </p:nvPicPr>
        <p:blipFill>
          <a:blip r:embed="rId2"/>
          <a:stretch>
            <a:fillRect/>
          </a:stretch>
        </p:blipFill>
        <p:spPr>
          <a:xfrm>
            <a:off x="3578651" y="186409"/>
            <a:ext cx="4847595" cy="6485182"/>
          </a:xfrm>
          <a:prstGeom prst="rect">
            <a:avLst/>
          </a:prstGeom>
        </p:spPr>
      </p:pic>
    </p:spTree>
    <p:extLst>
      <p:ext uri="{BB962C8B-B14F-4D97-AF65-F5344CB8AC3E}">
        <p14:creationId xmlns:p14="http://schemas.microsoft.com/office/powerpoint/2010/main" val="850030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Marcador de número de diapositiva 3">
            <a:extLst>
              <a:ext uri="{FF2B5EF4-FFF2-40B4-BE49-F238E27FC236}">
                <a16:creationId xmlns:a16="http://schemas.microsoft.com/office/drawing/2014/main" id="{0F4D6D67-ACD3-70AE-6437-5C538B9A823B}"/>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kern="1200">
                <a:solidFill>
                  <a:srgbClr val="FFFFFF"/>
                </a:solidFill>
                <a:latin typeface="+mn-lt"/>
                <a:ea typeface="+mn-ea"/>
                <a:cs typeface="+mn-cs"/>
              </a:rPr>
              <a:pPr lvl="0" indent="0">
                <a:spcBef>
                  <a:spcPts val="0"/>
                </a:spcBef>
                <a:spcAft>
                  <a:spcPts val="600"/>
                </a:spcAft>
                <a:buNone/>
              </a:pPr>
              <a:t>13</a:t>
            </a:fld>
            <a:endParaRPr lang="en-US" kern="1200">
              <a:solidFill>
                <a:srgbClr val="FFFFFF"/>
              </a:solidFill>
              <a:latin typeface="+mn-lt"/>
              <a:ea typeface="+mn-ea"/>
              <a:cs typeface="+mn-cs"/>
            </a:endParaRPr>
          </a:p>
        </p:txBody>
      </p:sp>
      <p:pic>
        <p:nvPicPr>
          <p:cNvPr id="10" name="Imagen 9">
            <a:extLst>
              <a:ext uri="{FF2B5EF4-FFF2-40B4-BE49-F238E27FC236}">
                <a16:creationId xmlns:a16="http://schemas.microsoft.com/office/drawing/2014/main" id="{7FFCC007-886A-F461-A7E2-9A0B2A739726}"/>
              </a:ext>
            </a:extLst>
          </p:cNvPr>
          <p:cNvPicPr>
            <a:picLocks noChangeAspect="1"/>
          </p:cNvPicPr>
          <p:nvPr/>
        </p:nvPicPr>
        <p:blipFill>
          <a:blip r:embed="rId2"/>
          <a:stretch>
            <a:fillRect/>
          </a:stretch>
        </p:blipFill>
        <p:spPr>
          <a:xfrm>
            <a:off x="209274" y="0"/>
            <a:ext cx="11979678" cy="5006774"/>
          </a:xfrm>
          <a:prstGeom prst="rect">
            <a:avLst/>
          </a:prstGeom>
        </p:spPr>
      </p:pic>
    </p:spTree>
    <p:extLst>
      <p:ext uri="{BB962C8B-B14F-4D97-AF65-F5344CB8AC3E}">
        <p14:creationId xmlns:p14="http://schemas.microsoft.com/office/powerpoint/2010/main" val="3629657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descr="FOTOS | Así son por dentro los departamentos de 20 mts2 de Estación Central  - El Dínamo">
            <a:extLst>
              <a:ext uri="{FF2B5EF4-FFF2-40B4-BE49-F238E27FC236}">
                <a16:creationId xmlns:a16="http://schemas.microsoft.com/office/drawing/2014/main" id="{057976AC-4B1E-89E3-A68A-A3B22DF19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80" r="14763" b="-1"/>
          <a:stretch/>
        </p:blipFill>
        <p:spPr bwMode="auto">
          <a:xfrm>
            <a:off x="5650992" y="10"/>
            <a:ext cx="6541008"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a:extLst>
              <a:ext uri="{FF2B5EF4-FFF2-40B4-BE49-F238E27FC236}">
                <a16:creationId xmlns:a16="http://schemas.microsoft.com/office/drawing/2014/main" id="{2BDCE4FC-1B61-41F1-9B39-987C4E649BF6}"/>
              </a:ext>
            </a:extLst>
          </p:cNvPr>
          <p:cNvSpPr>
            <a:spLocks noGrp="1"/>
          </p:cNvSpPr>
          <p:nvPr>
            <p:ph type="sldNum" idx="12"/>
          </p:nvPr>
        </p:nvSpPr>
        <p:spPr>
          <a:xfrm>
            <a:off x="8610600" y="6356350"/>
            <a:ext cx="2743200" cy="365125"/>
          </a:xfrm>
        </p:spPr>
        <p:txBody>
          <a:bodyPr>
            <a:normAutofit/>
          </a:bodyPr>
          <a:lstStyle/>
          <a:p>
            <a:pPr marL="0" lvl="0" indent="0" rtl="0">
              <a:spcBef>
                <a:spcPts val="0"/>
              </a:spcBef>
              <a:spcAft>
                <a:spcPts val="600"/>
              </a:spcAft>
              <a:buNone/>
            </a:pPr>
            <a:fld id="{00000000-1234-1234-1234-123412341234}" type="slidenum">
              <a:rPr lang="es-CL">
                <a:solidFill>
                  <a:srgbClr val="FFFFFF"/>
                </a:solidFill>
              </a:rPr>
              <a:pPr marL="0" lvl="0" indent="0" rtl="0">
                <a:spcBef>
                  <a:spcPts val="0"/>
                </a:spcBef>
                <a:spcAft>
                  <a:spcPts val="600"/>
                </a:spcAft>
                <a:buNone/>
              </a:pPr>
              <a:t>14</a:t>
            </a:fld>
            <a:endParaRPr lang="es-CL">
              <a:solidFill>
                <a:srgbClr val="FFFFFF"/>
              </a:solidFill>
            </a:endParaRPr>
          </a:p>
        </p:txBody>
      </p:sp>
      <p:pic>
        <p:nvPicPr>
          <p:cNvPr id="5" name="Imagen 4">
            <a:extLst>
              <a:ext uri="{FF2B5EF4-FFF2-40B4-BE49-F238E27FC236}">
                <a16:creationId xmlns:a16="http://schemas.microsoft.com/office/drawing/2014/main" id="{2EA7F5E5-FB1D-9079-5F3C-A20E9BC83D08}"/>
              </a:ext>
            </a:extLst>
          </p:cNvPr>
          <p:cNvPicPr>
            <a:picLocks noChangeAspect="1"/>
          </p:cNvPicPr>
          <p:nvPr/>
        </p:nvPicPr>
        <p:blipFill>
          <a:blip r:embed="rId3"/>
          <a:stretch>
            <a:fillRect/>
          </a:stretch>
        </p:blipFill>
        <p:spPr>
          <a:xfrm>
            <a:off x="80289" y="1282825"/>
            <a:ext cx="5570703" cy="3741744"/>
          </a:xfrm>
          <a:prstGeom prst="rect">
            <a:avLst/>
          </a:prstGeom>
        </p:spPr>
      </p:pic>
    </p:spTree>
    <p:extLst>
      <p:ext uri="{BB962C8B-B14F-4D97-AF65-F5344CB8AC3E}">
        <p14:creationId xmlns:p14="http://schemas.microsoft.com/office/powerpoint/2010/main" val="3952989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26B6D1D4-4CC3-3359-4902-3CA760529DDD}"/>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endParaRPr lang="en-US" sz="1500" kern="1200">
              <a:solidFill>
                <a:schemeClr val="tx1"/>
              </a:solidFill>
              <a:latin typeface="+mn-lt"/>
              <a:ea typeface="+mn-ea"/>
              <a:cs typeface="+mn-cs"/>
              <a:sym typeface="Wingdings" panose="05000000000000000000" pitchFamily="2" charset="2"/>
            </a:endParaRPr>
          </a:p>
          <a:p>
            <a:pPr indent="-228600">
              <a:lnSpc>
                <a:spcPct val="90000"/>
              </a:lnSpc>
              <a:spcAft>
                <a:spcPts val="600"/>
              </a:spcAft>
              <a:buFont typeface="Arial" panose="020B0604020202020204" pitchFamily="34" charset="0"/>
              <a:buChar char="•"/>
            </a:pPr>
            <a:r>
              <a:rPr lang="en-US" sz="1500" b="1" u="sng" kern="1200">
                <a:solidFill>
                  <a:schemeClr val="tx1"/>
                </a:solidFill>
                <a:latin typeface="+mn-lt"/>
                <a:ea typeface="+mn-ea"/>
                <a:cs typeface="+mn-cs"/>
                <a:sym typeface="Wingdings" panose="05000000000000000000" pitchFamily="2" charset="2"/>
              </a:rPr>
              <a:t>Funciones de dunas litorales: </a:t>
            </a:r>
          </a:p>
          <a:p>
            <a:pPr marL="285750" indent="-228600">
              <a:lnSpc>
                <a:spcPct val="90000"/>
              </a:lnSpc>
              <a:spcAft>
                <a:spcPts val="600"/>
              </a:spcAft>
              <a:buFont typeface="Arial" panose="020B0604020202020204" pitchFamily="34" charset="0"/>
              <a:buChar char="•"/>
            </a:pPr>
            <a:r>
              <a:rPr lang="en-US" sz="1500" kern="1200">
                <a:solidFill>
                  <a:schemeClr val="tx1"/>
                </a:solidFill>
                <a:latin typeface="+mn-lt"/>
                <a:ea typeface="+mn-ea"/>
                <a:cs typeface="+mn-cs"/>
                <a:sym typeface="Wingdings" panose="05000000000000000000" pitchFamily="2" charset="2"/>
              </a:rPr>
              <a:t>Detienen los efectos de temporales y crecidas del mar</a:t>
            </a:r>
          </a:p>
          <a:p>
            <a:pPr marL="285750" indent="-228600">
              <a:lnSpc>
                <a:spcPct val="90000"/>
              </a:lnSpc>
              <a:spcAft>
                <a:spcPts val="600"/>
              </a:spcAft>
              <a:buFont typeface="Arial" panose="020B0604020202020204" pitchFamily="34" charset="0"/>
              <a:buChar char="•"/>
            </a:pPr>
            <a:r>
              <a:rPr lang="en-US" sz="1500" kern="1200">
                <a:solidFill>
                  <a:schemeClr val="tx1"/>
                </a:solidFill>
                <a:latin typeface="+mn-lt"/>
                <a:ea typeface="+mn-ea"/>
                <a:cs typeface="+mn-cs"/>
                <a:sym typeface="Wingdings" panose="05000000000000000000" pitchFamily="2" charset="2"/>
              </a:rPr>
              <a:t>Filtran agua y recargan napas freáticas</a:t>
            </a:r>
          </a:p>
          <a:p>
            <a:pPr marL="285750" indent="-228600">
              <a:lnSpc>
                <a:spcPct val="90000"/>
              </a:lnSpc>
              <a:spcAft>
                <a:spcPts val="600"/>
              </a:spcAft>
              <a:buFont typeface="Arial" panose="020B0604020202020204" pitchFamily="34" charset="0"/>
              <a:buChar char="•"/>
            </a:pPr>
            <a:r>
              <a:rPr lang="en-US" sz="1500" kern="1200">
                <a:solidFill>
                  <a:schemeClr val="tx1"/>
                </a:solidFill>
                <a:latin typeface="+mn-lt"/>
                <a:ea typeface="+mn-ea"/>
                <a:cs typeface="+mn-cs"/>
                <a:sym typeface="Wingdings" panose="05000000000000000000" pitchFamily="2" charset="2"/>
              </a:rPr>
              <a:t>Habitad de plantas y animales</a:t>
            </a:r>
          </a:p>
          <a:p>
            <a:pPr marL="285750" indent="-228600">
              <a:lnSpc>
                <a:spcPct val="90000"/>
              </a:lnSpc>
              <a:spcAft>
                <a:spcPts val="600"/>
              </a:spcAft>
              <a:buFont typeface="Arial" panose="020B0604020202020204" pitchFamily="34" charset="0"/>
              <a:buChar char="•"/>
            </a:pPr>
            <a:r>
              <a:rPr lang="en-US" sz="1500" kern="1200">
                <a:solidFill>
                  <a:schemeClr val="tx1"/>
                </a:solidFill>
                <a:latin typeface="+mn-lt"/>
                <a:ea typeface="+mn-ea"/>
                <a:cs typeface="+mn-cs"/>
                <a:sym typeface="Wingdings" panose="05000000000000000000" pitchFamily="2" charset="2"/>
              </a:rPr>
              <a:t>Fuentes de restos arqueológicos </a:t>
            </a:r>
          </a:p>
          <a:p>
            <a:pPr marL="285750" indent="-228600">
              <a:lnSpc>
                <a:spcPct val="90000"/>
              </a:lnSpc>
              <a:spcAft>
                <a:spcPts val="600"/>
              </a:spcAft>
              <a:buFont typeface="Arial" panose="020B0604020202020204" pitchFamily="34" charset="0"/>
              <a:buChar char="•"/>
            </a:pPr>
            <a:r>
              <a:rPr lang="en-US" sz="1500" kern="1200">
                <a:solidFill>
                  <a:schemeClr val="tx1"/>
                </a:solidFill>
                <a:latin typeface="+mn-lt"/>
                <a:ea typeface="+mn-ea"/>
                <a:cs typeface="+mn-cs"/>
                <a:sym typeface="Wingdings" panose="05000000000000000000" pitchFamily="2" charset="2"/>
              </a:rPr>
              <a:t>Fuente de recreación y belleza paisajística </a:t>
            </a:r>
          </a:p>
          <a:p>
            <a:pPr marL="285750" indent="-228600">
              <a:lnSpc>
                <a:spcPct val="90000"/>
              </a:lnSpc>
              <a:spcAft>
                <a:spcPts val="600"/>
              </a:spcAft>
              <a:buFont typeface="Arial" panose="020B0604020202020204" pitchFamily="34" charset="0"/>
              <a:buChar char="•"/>
            </a:pPr>
            <a:r>
              <a:rPr lang="en-US" sz="1500" kern="1200">
                <a:solidFill>
                  <a:schemeClr val="tx1"/>
                </a:solidFill>
                <a:latin typeface="+mn-lt"/>
                <a:ea typeface="+mn-ea"/>
                <a:cs typeface="+mn-cs"/>
                <a:sym typeface="Wingdings" panose="05000000000000000000" pitchFamily="2" charset="2"/>
              </a:rPr>
              <a:t>Fuente de arena para playas, permiten que se recuperen luego de erosionarse </a:t>
            </a:r>
          </a:p>
          <a:p>
            <a:pPr marL="285750" indent="-228600">
              <a:lnSpc>
                <a:spcPct val="90000"/>
              </a:lnSpc>
              <a:spcAft>
                <a:spcPts val="600"/>
              </a:spcAft>
              <a:buFont typeface="Arial" panose="020B0604020202020204" pitchFamily="34" charset="0"/>
              <a:buChar char="•"/>
            </a:pPr>
            <a:endParaRPr lang="en-US" sz="1500" kern="1200">
              <a:solidFill>
                <a:schemeClr val="tx1"/>
              </a:solidFill>
              <a:latin typeface="+mn-lt"/>
              <a:ea typeface="+mn-ea"/>
              <a:cs typeface="+mn-cs"/>
            </a:endParaRPr>
          </a:p>
        </p:txBody>
      </p:sp>
      <p:pic>
        <p:nvPicPr>
          <p:cNvPr id="6" name="Imagen 5">
            <a:extLst>
              <a:ext uri="{FF2B5EF4-FFF2-40B4-BE49-F238E27FC236}">
                <a16:creationId xmlns:a16="http://schemas.microsoft.com/office/drawing/2014/main" id="{526B199D-77B6-00BF-CB19-4712111AC157}"/>
              </a:ext>
            </a:extLst>
          </p:cNvPr>
          <p:cNvPicPr>
            <a:picLocks noChangeAspect="1"/>
          </p:cNvPicPr>
          <p:nvPr/>
        </p:nvPicPr>
        <p:blipFill>
          <a:blip r:embed="rId2"/>
          <a:stretch>
            <a:fillRect/>
          </a:stretch>
        </p:blipFill>
        <p:spPr>
          <a:xfrm>
            <a:off x="5540349" y="640080"/>
            <a:ext cx="5131613" cy="5577840"/>
          </a:xfrm>
          <a:prstGeom prst="rect">
            <a:avLst/>
          </a:prstGeom>
        </p:spPr>
      </p:pic>
      <p:sp>
        <p:nvSpPr>
          <p:cNvPr id="4" name="Marcador de número de diapositiva 3">
            <a:extLst>
              <a:ext uri="{FF2B5EF4-FFF2-40B4-BE49-F238E27FC236}">
                <a16:creationId xmlns:a16="http://schemas.microsoft.com/office/drawing/2014/main" id="{26CA2758-FCC6-81F6-58C4-867B6A2EACB9}"/>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kern="1200" smtClean="0">
                <a:solidFill>
                  <a:schemeClr val="tx1">
                    <a:tint val="75000"/>
                  </a:schemeClr>
                </a:solidFill>
                <a:latin typeface="+mn-lt"/>
                <a:ea typeface="+mn-ea"/>
                <a:cs typeface="+mn-cs"/>
              </a:rPr>
              <a:pPr lvl="0" indent="0">
                <a:spcBef>
                  <a:spcPts val="0"/>
                </a:spcBef>
                <a:spcAft>
                  <a:spcPts val="600"/>
                </a:spcAft>
                <a:buNone/>
              </a:pPr>
              <a:t>15</a:t>
            </a:fld>
            <a:endParaRPr lang="en-US"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113355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8A7BEB2-63E0-C743-EE69-124AFE9226A9}"/>
              </a:ext>
            </a:extLst>
          </p:cNvPr>
          <p:cNvPicPr>
            <a:picLocks noChangeAspect="1"/>
          </p:cNvPicPr>
          <p:nvPr/>
        </p:nvPicPr>
        <p:blipFill>
          <a:blip r:embed="rId2"/>
          <a:stretch>
            <a:fillRect/>
          </a:stretch>
        </p:blipFill>
        <p:spPr>
          <a:xfrm>
            <a:off x="2536213" y="643466"/>
            <a:ext cx="7119573" cy="5571067"/>
          </a:xfrm>
          <a:prstGeom prst="rect">
            <a:avLst/>
          </a:prstGeom>
        </p:spPr>
      </p:pic>
    </p:spTree>
    <p:extLst>
      <p:ext uri="{BB962C8B-B14F-4D97-AF65-F5344CB8AC3E}">
        <p14:creationId xmlns:p14="http://schemas.microsoft.com/office/powerpoint/2010/main" val="3724288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BD8C47-A233-358A-0E56-530640E2A448}"/>
              </a:ext>
            </a:extLst>
          </p:cNvPr>
          <p:cNvPicPr>
            <a:picLocks noChangeAspect="1"/>
          </p:cNvPicPr>
          <p:nvPr/>
        </p:nvPicPr>
        <p:blipFill>
          <a:blip r:embed="rId2"/>
          <a:stretch>
            <a:fillRect/>
          </a:stretch>
        </p:blipFill>
        <p:spPr>
          <a:xfrm>
            <a:off x="2790825" y="204787"/>
            <a:ext cx="6610350" cy="6448425"/>
          </a:xfrm>
          <a:prstGeom prst="rect">
            <a:avLst/>
          </a:prstGeom>
        </p:spPr>
      </p:pic>
    </p:spTree>
    <p:extLst>
      <p:ext uri="{BB962C8B-B14F-4D97-AF65-F5344CB8AC3E}">
        <p14:creationId xmlns:p14="http://schemas.microsoft.com/office/powerpoint/2010/main" val="1613720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8"/>
          <p:cNvSpPr txBox="1"/>
          <p:nvPr/>
        </p:nvSpPr>
        <p:spPr>
          <a:xfrm>
            <a:off x="1063006" y="573119"/>
            <a:ext cx="10579415" cy="4616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3200" b="0" i="0" u="none" strike="noStrike" cap="none">
                <a:solidFill>
                  <a:schemeClr val="dk1"/>
                </a:solidFill>
                <a:latin typeface="Arial"/>
                <a:ea typeface="Arial"/>
                <a:cs typeface="Arial"/>
                <a:sym typeface="Arial"/>
              </a:rPr>
              <a:t>¿QUE ES LA SOCIEDAD Y POR QUÉ ES TAN IMPORTANTE PARA LA INGENIERÍA?</a:t>
            </a:r>
            <a:endParaRPr sz="2000" b="0" i="0" u="none" strike="noStrike" cap="none">
              <a:solidFill>
                <a:schemeClr val="dk1"/>
              </a:solidFill>
              <a:latin typeface="Arial"/>
              <a:ea typeface="Arial"/>
              <a:cs typeface="Arial"/>
              <a:sym typeface="Arial"/>
            </a:endParaRPr>
          </a:p>
        </p:txBody>
      </p:sp>
      <p:sp>
        <p:nvSpPr>
          <p:cNvPr id="226" name="Google Shape;226;p18"/>
          <p:cNvSpPr/>
          <p:nvPr/>
        </p:nvSpPr>
        <p:spPr>
          <a:xfrm>
            <a:off x="549579" y="650063"/>
            <a:ext cx="359923" cy="769443"/>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 name="Google Shape;227;p18"/>
          <p:cNvSpPr/>
          <p:nvPr/>
        </p:nvSpPr>
        <p:spPr>
          <a:xfrm>
            <a:off x="549578" y="1910314"/>
            <a:ext cx="10748400" cy="41550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s-CL" sz="2400" b="1" i="0" u="none" strike="noStrike" cap="none" dirty="0">
                <a:solidFill>
                  <a:srgbClr val="000000"/>
                </a:solidFill>
                <a:latin typeface="Arimo"/>
                <a:ea typeface="Arimo"/>
                <a:cs typeface="Arimo"/>
                <a:sym typeface="Arimo"/>
              </a:rPr>
              <a:t>Según la RAE, sociedad 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2400"/>
              <a:buFont typeface="Arial"/>
              <a:buNone/>
            </a:pPr>
            <a:r>
              <a:rPr lang="es-CL" sz="2400" b="0" i="0" u="none" strike="noStrike" cap="none" dirty="0">
                <a:solidFill>
                  <a:srgbClr val="000000"/>
                </a:solidFill>
                <a:latin typeface="Arimo"/>
                <a:ea typeface="Arimo"/>
                <a:cs typeface="Arimo"/>
                <a:sym typeface="Arimo"/>
              </a:rPr>
              <a:t>1. Conjunto de personas, pueblos o naciones que conviven bajo normas comunes</a:t>
            </a:r>
            <a:r>
              <a:rPr lang="es-CL" sz="2400" b="0" i="1" u="none" strike="noStrike" cap="none" dirty="0">
                <a:solidFill>
                  <a:srgbClr val="000000"/>
                </a:solidFill>
                <a:latin typeface="Arimo"/>
                <a:ea typeface="Arimo"/>
                <a:cs typeface="Arimo"/>
                <a:sym typeface="Arimo"/>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CL" sz="2400" b="0" i="0" u="none" strike="noStrike" cap="none" dirty="0">
                <a:solidFill>
                  <a:srgbClr val="000000"/>
                </a:solidFill>
                <a:latin typeface="Arimo"/>
                <a:ea typeface="Arimo"/>
                <a:cs typeface="Arimo"/>
                <a:sym typeface="Arimo"/>
              </a:rPr>
              <a:t>2. Agrupación natural o pactada de personas, organizada para cooperar en la consecución de determinados fines. </a:t>
            </a:r>
            <a:r>
              <a:rPr lang="es-CL" sz="2400" b="0" i="1" u="none" strike="noStrike" cap="none" dirty="0">
                <a:solidFill>
                  <a:srgbClr val="000000"/>
                </a:solidFill>
                <a:latin typeface="Arimo"/>
                <a:ea typeface="Arimo"/>
                <a:cs typeface="Arimo"/>
                <a:sym typeface="Arimo"/>
              </a:rPr>
              <a:t>Se darán ayudas a sociedades</a:t>
            </a:r>
            <a:r>
              <a:rPr lang="es-CL" sz="2400" i="1" dirty="0">
                <a:latin typeface="Arimo"/>
                <a:ea typeface="Arimo"/>
                <a:cs typeface="Arimo"/>
                <a:sym typeface="Arimo"/>
              </a:rPr>
              <a:t> </a:t>
            </a:r>
            <a:r>
              <a:rPr lang="es-CL" sz="2400" b="0" i="1" u="none" strike="noStrike" cap="none" dirty="0">
                <a:solidFill>
                  <a:srgbClr val="000000"/>
                </a:solidFill>
                <a:latin typeface="Arimo"/>
                <a:ea typeface="Arimo"/>
                <a:cs typeface="Arimo"/>
                <a:sym typeface="Arimo"/>
              </a:rPr>
              <a:t>cultural</a:t>
            </a:r>
            <a:r>
              <a:rPr lang="es-CL" sz="2400" i="1" dirty="0">
                <a:latin typeface="Arimo"/>
                <a:ea typeface="Arimo"/>
                <a:cs typeface="Arimo"/>
                <a:sym typeface="Arimo"/>
              </a:rPr>
              <a:t>e</a:t>
            </a:r>
            <a:r>
              <a:rPr lang="es-CL" sz="2400" b="0" i="1" u="none" strike="noStrike" cap="none" dirty="0">
                <a:solidFill>
                  <a:srgbClr val="000000"/>
                </a:solidFill>
                <a:latin typeface="Arimo"/>
                <a:ea typeface="Arimo"/>
                <a:cs typeface="Arimo"/>
                <a:sym typeface="Arimo"/>
              </a:rPr>
              <a: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CL" sz="2400" b="0" i="0" u="none" strike="noStrike" cap="none" dirty="0">
                <a:solidFill>
                  <a:srgbClr val="000000"/>
                </a:solidFill>
                <a:latin typeface="Arimo"/>
                <a:ea typeface="Arimo"/>
                <a:cs typeface="Arimo"/>
                <a:sym typeface="Arimo"/>
              </a:rPr>
              <a:t>3. Agrupación natural de algunos animales. </a:t>
            </a:r>
            <a:r>
              <a:rPr lang="es-CL" sz="2400" b="0" i="1" u="none" strike="noStrike" cap="none" dirty="0">
                <a:solidFill>
                  <a:srgbClr val="000000"/>
                </a:solidFill>
                <a:latin typeface="Arimo"/>
                <a:ea typeface="Arimo"/>
                <a:cs typeface="Arimo"/>
                <a:sym typeface="Arimo"/>
              </a:rPr>
              <a:t>Las abejas viven en sociedad.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CL" sz="2400" b="0" i="0" u="none" strike="noStrike" cap="none" dirty="0">
                <a:solidFill>
                  <a:srgbClr val="000000"/>
                </a:solidFill>
                <a:latin typeface="Arimo"/>
                <a:ea typeface="Arimo"/>
                <a:cs typeface="Arimo"/>
                <a:sym typeface="Arimo"/>
              </a:rPr>
              <a:t>4. Agrupación comercial de carácter legal que cuenta con un capital inicial formado con las aportaciones de sus miembros.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1" i="0" u="none" strike="noStrike" cap="none" dirty="0">
              <a:solidFill>
                <a:srgbClr val="000000"/>
              </a:solidFill>
              <a:latin typeface="Arimo"/>
              <a:ea typeface="Arimo"/>
              <a:cs typeface="Arimo"/>
              <a:sym typeface="Arim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5"/>
          <p:cNvSpPr txBox="1"/>
          <p:nvPr/>
        </p:nvSpPr>
        <p:spPr>
          <a:xfrm>
            <a:off x="1063005" y="802463"/>
            <a:ext cx="10579415" cy="4616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3200" b="0" i="0" u="none" strike="noStrike" cap="none">
                <a:solidFill>
                  <a:schemeClr val="dk1"/>
                </a:solidFill>
                <a:latin typeface="Arial"/>
                <a:ea typeface="Arial"/>
                <a:cs typeface="Arial"/>
                <a:sym typeface="Arial"/>
              </a:rPr>
              <a:t>INGENIERÍA Y SOCIEDAD</a:t>
            </a:r>
            <a:endParaRPr sz="2000" b="0" i="0" u="none" strike="noStrike" cap="none">
              <a:solidFill>
                <a:schemeClr val="dk1"/>
              </a:solidFill>
              <a:latin typeface="Arial"/>
              <a:ea typeface="Arial"/>
              <a:cs typeface="Arial"/>
              <a:sym typeface="Arial"/>
            </a:endParaRPr>
          </a:p>
        </p:txBody>
      </p:sp>
      <p:sp>
        <p:nvSpPr>
          <p:cNvPr id="134" name="Google Shape;134;p5"/>
          <p:cNvSpPr/>
          <p:nvPr/>
        </p:nvSpPr>
        <p:spPr>
          <a:xfrm>
            <a:off x="549579" y="650063"/>
            <a:ext cx="359923" cy="769443"/>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5"/>
          <p:cNvSpPr txBox="1">
            <a:spLocks noGrp="1"/>
          </p:cNvSpPr>
          <p:nvPr>
            <p:ph type="sldNum" idx="12"/>
          </p:nvPr>
        </p:nvSpPr>
        <p:spPr>
          <a:xfrm flipH="1">
            <a:off x="11617308" y="6391072"/>
            <a:ext cx="57469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s-CL" sz="1600">
                <a:solidFill>
                  <a:srgbClr val="3A3838"/>
                </a:solidFill>
                <a:latin typeface="Helvetica Neue"/>
                <a:ea typeface="Helvetica Neue"/>
                <a:cs typeface="Helvetica Neue"/>
                <a:sym typeface="Helvetica Neue"/>
              </a:rPr>
              <a:t>19</a:t>
            </a:fld>
            <a:endParaRPr sz="1600">
              <a:solidFill>
                <a:srgbClr val="3A3838"/>
              </a:solidFill>
              <a:latin typeface="Helvetica Neue"/>
              <a:ea typeface="Helvetica Neue"/>
              <a:cs typeface="Helvetica Neue"/>
              <a:sym typeface="Helvetica Neue"/>
            </a:endParaRPr>
          </a:p>
        </p:txBody>
      </p:sp>
      <p:grpSp>
        <p:nvGrpSpPr>
          <p:cNvPr id="136" name="Google Shape;136;p5"/>
          <p:cNvGrpSpPr/>
          <p:nvPr/>
        </p:nvGrpSpPr>
        <p:grpSpPr>
          <a:xfrm>
            <a:off x="0" y="6410528"/>
            <a:ext cx="11578397" cy="236592"/>
            <a:chOff x="0" y="6410528"/>
            <a:chExt cx="11578397" cy="236592"/>
          </a:xfrm>
        </p:grpSpPr>
        <p:pic>
          <p:nvPicPr>
            <p:cNvPr id="137" name="Google Shape;137;p5"/>
            <p:cNvPicPr preferRelativeResize="0"/>
            <p:nvPr/>
          </p:nvPicPr>
          <p:blipFill rotWithShape="1">
            <a:blip r:embed="rId3">
              <a:alphaModFix/>
            </a:blip>
            <a:srcRect/>
            <a:stretch/>
          </p:blipFill>
          <p:spPr>
            <a:xfrm>
              <a:off x="11341805" y="6410528"/>
              <a:ext cx="236592" cy="236592"/>
            </a:xfrm>
            <a:prstGeom prst="rect">
              <a:avLst/>
            </a:prstGeom>
            <a:noFill/>
            <a:ln>
              <a:noFill/>
            </a:ln>
          </p:spPr>
        </p:pic>
        <p:cxnSp>
          <p:nvCxnSpPr>
            <p:cNvPr id="138" name="Google Shape;138;p5"/>
            <p:cNvCxnSpPr/>
            <p:nvPr/>
          </p:nvCxnSpPr>
          <p:spPr>
            <a:xfrm rot="10800000">
              <a:off x="0" y="6637392"/>
              <a:ext cx="11459183" cy="0"/>
            </a:xfrm>
            <a:prstGeom prst="straightConnector1">
              <a:avLst/>
            </a:prstGeom>
            <a:noFill/>
            <a:ln w="9525" cap="flat" cmpd="sng">
              <a:solidFill>
                <a:srgbClr val="EE6415"/>
              </a:solidFill>
              <a:prstDash val="solid"/>
              <a:miter lim="800000"/>
              <a:headEnd type="none" w="sm" len="sm"/>
              <a:tailEnd type="none" w="sm" len="sm"/>
            </a:ln>
          </p:spPr>
        </p:cxnSp>
      </p:grpSp>
      <p:grpSp>
        <p:nvGrpSpPr>
          <p:cNvPr id="139" name="Google Shape;139;p5"/>
          <p:cNvGrpSpPr/>
          <p:nvPr/>
        </p:nvGrpSpPr>
        <p:grpSpPr>
          <a:xfrm>
            <a:off x="549579" y="1988572"/>
            <a:ext cx="11028817" cy="4219361"/>
            <a:chOff x="0" y="0"/>
            <a:chExt cx="11028817" cy="4219361"/>
          </a:xfrm>
        </p:grpSpPr>
        <p:sp>
          <p:nvSpPr>
            <p:cNvPr id="140" name="Google Shape;140;p5"/>
            <p:cNvSpPr/>
            <p:nvPr/>
          </p:nvSpPr>
          <p:spPr>
            <a:xfrm>
              <a:off x="0" y="0"/>
              <a:ext cx="4219361" cy="4219361"/>
            </a:xfrm>
            <a:prstGeom prst="pie">
              <a:avLst>
                <a:gd name="adj1" fmla="val 5400000"/>
                <a:gd name="adj2" fmla="val 16200000"/>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2109680" y="0"/>
              <a:ext cx="8919137" cy="4219361"/>
            </a:xfrm>
            <a:prstGeom prst="rect">
              <a:avLst/>
            </a:prstGeom>
            <a:solidFill>
              <a:schemeClr val="lt1">
                <a:alpha val="89803"/>
              </a:schemeClr>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txBox="1"/>
            <p:nvPr/>
          </p:nvSpPr>
          <p:spPr>
            <a:xfrm>
              <a:off x="2109680" y="0"/>
              <a:ext cx="8919137" cy="1265811"/>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rgbClr val="000000"/>
                </a:buClr>
                <a:buSzPts val="1700"/>
                <a:buFont typeface="Arial"/>
                <a:buNone/>
              </a:pPr>
              <a:r>
                <a:rPr lang="es-CL" sz="1700" b="0" i="0" u="none" strike="noStrike" cap="none" dirty="0">
                  <a:solidFill>
                    <a:srgbClr val="000000"/>
                  </a:solidFill>
                  <a:latin typeface="Arial"/>
                  <a:ea typeface="Arial"/>
                  <a:cs typeface="Arial"/>
                  <a:sym typeface="Arial"/>
                </a:rPr>
                <a:t>Desde sus orígenes, la enseñanza de la Ingeniería busca el desarrollo de graduados y profesionales de excelencia en sus respectivas especialidades.</a:t>
              </a:r>
              <a:endParaRPr sz="1700" b="0" i="0" u="none" strike="noStrike" cap="none" dirty="0">
                <a:solidFill>
                  <a:srgbClr val="000000"/>
                </a:solidFill>
                <a:latin typeface="Arial"/>
                <a:ea typeface="Arial"/>
                <a:cs typeface="Arial"/>
                <a:sym typeface="Arial"/>
              </a:endParaRPr>
            </a:p>
          </p:txBody>
        </p:sp>
        <p:sp>
          <p:nvSpPr>
            <p:cNvPr id="143" name="Google Shape;143;p5"/>
            <p:cNvSpPr/>
            <p:nvPr/>
          </p:nvSpPr>
          <p:spPr>
            <a:xfrm>
              <a:off x="738389" y="1265811"/>
              <a:ext cx="2742581" cy="2742581"/>
            </a:xfrm>
            <a:prstGeom prst="pie">
              <a:avLst>
                <a:gd name="adj1" fmla="val 5400000"/>
                <a:gd name="adj2" fmla="val 1620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2109680" y="1265811"/>
              <a:ext cx="8919137" cy="2742581"/>
            </a:xfrm>
            <a:prstGeom prst="rect">
              <a:avLst/>
            </a:prstGeom>
            <a:solidFill>
              <a:schemeClr val="lt1">
                <a:alpha val="89803"/>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txBox="1"/>
            <p:nvPr/>
          </p:nvSpPr>
          <p:spPr>
            <a:xfrm>
              <a:off x="2109680" y="1265811"/>
              <a:ext cx="8919137" cy="1265806"/>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rgbClr val="000000"/>
                </a:buClr>
                <a:buSzPts val="1700"/>
                <a:buFont typeface="Arial"/>
                <a:buNone/>
              </a:pPr>
              <a:r>
                <a:rPr lang="es-CL" sz="1700" b="0" i="0" u="none" strike="noStrike" cap="none">
                  <a:solidFill>
                    <a:srgbClr val="000000"/>
                  </a:solidFill>
                  <a:latin typeface="Arial"/>
                  <a:ea typeface="Arial"/>
                  <a:cs typeface="Arial"/>
                  <a:sym typeface="Arial"/>
                </a:rPr>
                <a:t>Desde la FIN-UAH, buscamos desarrollar futuros ingenieros con una clara orientación ética y vocación de servicio a la sociedad, comprometiéndose con el desarrollo social, económico, científico y tecnológico del país. </a:t>
              </a:r>
              <a:endParaRPr sz="1700" b="0" i="0" u="none" strike="noStrike" cap="none">
                <a:solidFill>
                  <a:srgbClr val="000000"/>
                </a:solidFill>
                <a:latin typeface="Arial"/>
                <a:ea typeface="Arial"/>
                <a:cs typeface="Arial"/>
                <a:sym typeface="Arial"/>
              </a:endParaRPr>
            </a:p>
          </p:txBody>
        </p:sp>
        <p:sp>
          <p:nvSpPr>
            <p:cNvPr id="146" name="Google Shape;146;p5"/>
            <p:cNvSpPr/>
            <p:nvPr/>
          </p:nvSpPr>
          <p:spPr>
            <a:xfrm>
              <a:off x="1476776" y="2531617"/>
              <a:ext cx="1265807" cy="1265807"/>
            </a:xfrm>
            <a:prstGeom prst="pie">
              <a:avLst>
                <a:gd name="adj1" fmla="val 5400000"/>
                <a:gd name="adj2" fmla="val 1620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2109680" y="2531617"/>
              <a:ext cx="8919137" cy="1265807"/>
            </a:xfrm>
            <a:prstGeom prst="rect">
              <a:avLst/>
            </a:prstGeom>
            <a:solidFill>
              <a:schemeClr val="lt1">
                <a:alpha val="89803"/>
              </a:schemeClr>
            </a:solidFill>
            <a:ln w="254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txBox="1"/>
            <p:nvPr/>
          </p:nvSpPr>
          <p:spPr>
            <a:xfrm>
              <a:off x="2109680" y="2531617"/>
              <a:ext cx="8919137" cy="1265807"/>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rgbClr val="000000"/>
                </a:buClr>
                <a:buSzPts val="1700"/>
                <a:buFont typeface="Arial"/>
                <a:buNone/>
              </a:pPr>
              <a:r>
                <a:rPr lang="es-CL" sz="1700" b="0" i="0" u="none" strike="noStrike" cap="none">
                  <a:solidFill>
                    <a:srgbClr val="000000"/>
                  </a:solidFill>
                  <a:latin typeface="Arial"/>
                  <a:ea typeface="Arial"/>
                  <a:cs typeface="Arial"/>
                  <a:sym typeface="Arial"/>
                </a:rPr>
                <a:t>Hoy más que nunca es inminente una mayor focalización en el desarrollo de las competencias fundamentales de los ingenieros para combatir diversas problemáticas como: la pobreza, desigualdad educacional, enfermedades mortales, el deterioro del medio ambiente, así como el desafío que implica hacer frente a la denominada "Cuarta Revolución Industrial".</a:t>
              </a:r>
              <a:endParaRPr sz="1700" b="0" i="0" u="none" strike="noStrike" cap="none">
                <a:solidFill>
                  <a:srgbClr val="000000"/>
                </a:solidFill>
                <a:latin typeface="Arial"/>
                <a:ea typeface="Arial"/>
                <a:cs typeface="Arial"/>
                <a:sym typeface="Arial"/>
              </a:endParaRPr>
            </a:p>
          </p:txBody>
        </p:sp>
      </p:grpSp>
      <p:sp>
        <p:nvSpPr>
          <p:cNvPr id="3" name="CuadroTexto 2">
            <a:extLst>
              <a:ext uri="{FF2B5EF4-FFF2-40B4-BE49-F238E27FC236}">
                <a16:creationId xmlns:a16="http://schemas.microsoft.com/office/drawing/2014/main" id="{BB996753-3D8D-E0B6-EF20-BF2DF0BBB1B0}"/>
              </a:ext>
            </a:extLst>
          </p:cNvPr>
          <p:cNvSpPr txBox="1"/>
          <p:nvPr/>
        </p:nvSpPr>
        <p:spPr>
          <a:xfrm>
            <a:off x="3048000" y="3277570"/>
            <a:ext cx="6096000" cy="307777"/>
          </a:xfrm>
          <a:prstGeom prst="rect">
            <a:avLst/>
          </a:prstGeom>
          <a:noFill/>
        </p:spPr>
        <p:txBody>
          <a:bodyPr wrap="square">
            <a:spAutoFit/>
          </a:bodyPr>
          <a:lstStyle/>
          <a:p>
            <a:r>
              <a:rPr lang="es-CL" b="0" dirty="0">
                <a:effectLst/>
              </a:rPr>
              <a:t> </a:t>
            </a:r>
            <a:endParaRPr lang="es-CL" dirty="0"/>
          </a:p>
        </p:txBody>
      </p:sp>
      <p:sp>
        <p:nvSpPr>
          <p:cNvPr id="5" name="CuadroTexto 4">
            <a:extLst>
              <a:ext uri="{FF2B5EF4-FFF2-40B4-BE49-F238E27FC236}">
                <a16:creationId xmlns:a16="http://schemas.microsoft.com/office/drawing/2014/main" id="{DAA46E73-6EBA-A24A-FDB7-97D8EF7B08C3}"/>
              </a:ext>
            </a:extLst>
          </p:cNvPr>
          <p:cNvSpPr txBox="1"/>
          <p:nvPr/>
        </p:nvSpPr>
        <p:spPr>
          <a:xfrm>
            <a:off x="3048000" y="3277570"/>
            <a:ext cx="6096000" cy="307777"/>
          </a:xfrm>
          <a:prstGeom prst="rect">
            <a:avLst/>
          </a:prstGeom>
          <a:noFill/>
        </p:spPr>
        <p:txBody>
          <a:bodyPr wrap="square">
            <a:spAutoFit/>
          </a:bodyPr>
          <a:lstStyle/>
          <a:p>
            <a:r>
              <a:rPr lang="es-CL" b="0" dirty="0">
                <a:effectLst/>
              </a:rPr>
              <a:t> </a:t>
            </a:r>
            <a:endParaRPr lang="es-C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2"/>
          <p:cNvPicPr preferRelativeResize="0"/>
          <p:nvPr/>
        </p:nvPicPr>
        <p:blipFill rotWithShape="1">
          <a:blip r:embed="rId3">
            <a:alphaModFix/>
          </a:blip>
          <a:srcRect l="24239" t="20" r="22682" b="-19"/>
          <a:stretch/>
        </p:blipFill>
        <p:spPr>
          <a:xfrm>
            <a:off x="6712085" y="10063"/>
            <a:ext cx="5478758" cy="6858000"/>
          </a:xfrm>
          <a:prstGeom prst="rect">
            <a:avLst/>
          </a:prstGeom>
          <a:noFill/>
          <a:ln>
            <a:noFill/>
          </a:ln>
        </p:spPr>
      </p:pic>
      <p:sp>
        <p:nvSpPr>
          <p:cNvPr id="64" name="Google Shape;64;p2"/>
          <p:cNvSpPr txBox="1"/>
          <p:nvPr/>
        </p:nvSpPr>
        <p:spPr>
          <a:xfrm>
            <a:off x="1536159" y="2034677"/>
            <a:ext cx="507870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CL" sz="2400" b="0" i="0" u="none" strike="noStrike" cap="none" dirty="0">
                <a:solidFill>
                  <a:schemeClr val="tx1"/>
                </a:solidFill>
                <a:latin typeface="Arial"/>
                <a:ea typeface="Arial"/>
                <a:cs typeface="Arial"/>
                <a:sym typeface="Arial"/>
              </a:rPr>
              <a:t>Sección 1 - Prof. Margarita Ponce maponced@uahurtado.cl </a:t>
            </a: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CL" sz="2400" dirty="0">
                <a:solidFill>
                  <a:schemeClr val="tx1"/>
                </a:solidFill>
              </a:rPr>
              <a:t>Lunes</a:t>
            </a:r>
            <a:r>
              <a:rPr lang="es-CL" sz="2400" b="0" i="0" u="none" strike="noStrike" cap="none" dirty="0">
                <a:solidFill>
                  <a:schemeClr val="tx1"/>
                </a:solidFill>
                <a:latin typeface="Arial"/>
                <a:ea typeface="Arial"/>
                <a:cs typeface="Arial"/>
                <a:sym typeface="Arial"/>
              </a:rPr>
              <a:t> 16:00 – </a:t>
            </a:r>
            <a:r>
              <a:rPr lang="es-CL" sz="2400" dirty="0">
                <a:solidFill>
                  <a:schemeClr val="tx1"/>
                </a:solidFill>
              </a:rPr>
              <a:t>17:20</a:t>
            </a:r>
            <a:r>
              <a:rPr lang="es-CL" sz="2400" b="0" i="0" u="none" strike="noStrike" cap="none" dirty="0">
                <a:solidFill>
                  <a:schemeClr val="tx1"/>
                </a:solidFill>
                <a:latin typeface="Arial"/>
                <a:ea typeface="Arial"/>
                <a:cs typeface="Arial"/>
                <a:sym typeface="Arial"/>
              </a:rPr>
              <a:t> sala A28</a:t>
            </a:r>
            <a:endParaRPr sz="2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CL" sz="2400" dirty="0">
                <a:solidFill>
                  <a:schemeClr val="tx1"/>
                </a:solidFill>
              </a:rPr>
              <a:t>Miércoles 16</a:t>
            </a:r>
            <a:r>
              <a:rPr lang="es-CL" sz="2400" b="0" i="0" u="none" strike="noStrike" cap="none" dirty="0">
                <a:solidFill>
                  <a:schemeClr val="tx1"/>
                </a:solidFill>
                <a:latin typeface="Arial"/>
                <a:ea typeface="Arial"/>
                <a:cs typeface="Arial"/>
                <a:sym typeface="Arial"/>
              </a:rPr>
              <a:t>:00 - </a:t>
            </a:r>
            <a:r>
              <a:rPr lang="es-CL" sz="2400" dirty="0">
                <a:solidFill>
                  <a:schemeClr val="tx1"/>
                </a:solidFill>
              </a:rPr>
              <a:t>17</a:t>
            </a:r>
            <a:r>
              <a:rPr lang="es-CL" sz="2400" b="0" i="0" u="none" strike="noStrike" cap="none" dirty="0">
                <a:solidFill>
                  <a:schemeClr val="tx1"/>
                </a:solidFill>
                <a:latin typeface="Arial"/>
                <a:ea typeface="Arial"/>
                <a:cs typeface="Arial"/>
                <a:sym typeface="Arial"/>
              </a:rPr>
              <a:t>:20 sala A28</a:t>
            </a:r>
            <a:endParaRPr sz="2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CL" sz="2400" b="0" i="0" u="none" strike="noStrike" cap="none" dirty="0">
                <a:solidFill>
                  <a:schemeClr val="tx1"/>
                </a:solidFill>
                <a:latin typeface="Arial"/>
                <a:ea typeface="Arial"/>
                <a:cs typeface="Arial"/>
                <a:sym typeface="Arial"/>
              </a:rPr>
              <a:t>–</a:t>
            </a:r>
            <a:endParaRPr sz="2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CL" sz="2400" b="0" i="0" u="none" strike="noStrike" cap="none" dirty="0">
                <a:solidFill>
                  <a:schemeClr val="tx1"/>
                </a:solidFill>
                <a:latin typeface="Arial"/>
                <a:ea typeface="Arial"/>
                <a:cs typeface="Arial"/>
                <a:sym typeface="Arial"/>
              </a:rPr>
              <a:t>Sección 2 – Prof</a:t>
            </a:r>
            <a:r>
              <a:rPr lang="es-CL" sz="2400" dirty="0">
                <a:solidFill>
                  <a:schemeClr val="tx1"/>
                </a:solidFill>
              </a:rPr>
              <a:t>. Arturo Aliaga</a:t>
            </a:r>
          </a:p>
          <a:p>
            <a:pPr marL="0" marR="0" lvl="0" indent="0" algn="l" rtl="0">
              <a:lnSpc>
                <a:spcPct val="100000"/>
              </a:lnSpc>
              <a:spcBef>
                <a:spcPts val="0"/>
              </a:spcBef>
              <a:spcAft>
                <a:spcPts val="0"/>
              </a:spcAft>
              <a:buClr>
                <a:srgbClr val="000000"/>
              </a:buClr>
              <a:buSzPts val="2400"/>
              <a:buFont typeface="Arial"/>
              <a:buNone/>
            </a:pPr>
            <a:r>
              <a:rPr lang="es-CL" sz="2400" b="0" i="0" u="none" strike="noStrike" cap="none" dirty="0">
                <a:solidFill>
                  <a:schemeClr val="tx1"/>
                </a:solidFill>
                <a:latin typeface="Arial"/>
                <a:ea typeface="Arial"/>
                <a:cs typeface="Arial"/>
                <a:sym typeface="Arial"/>
              </a:rPr>
              <a:t>aaliaga@uahurtado.cl</a:t>
            </a:r>
            <a:endParaRPr sz="2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CL" sz="2400" dirty="0">
                <a:solidFill>
                  <a:schemeClr val="tx1"/>
                </a:solidFill>
              </a:rPr>
              <a:t>Lunes</a:t>
            </a:r>
            <a:r>
              <a:rPr lang="es-CL" sz="2400" b="0" i="0" u="none" strike="noStrike" cap="none" dirty="0">
                <a:solidFill>
                  <a:schemeClr val="tx1"/>
                </a:solidFill>
                <a:latin typeface="Arial"/>
                <a:ea typeface="Arial"/>
                <a:cs typeface="Arial"/>
                <a:sym typeface="Arial"/>
              </a:rPr>
              <a:t> 16:00 – </a:t>
            </a:r>
            <a:r>
              <a:rPr lang="es-CL" sz="2400" dirty="0">
                <a:solidFill>
                  <a:schemeClr val="tx1"/>
                </a:solidFill>
              </a:rPr>
              <a:t>17:20</a:t>
            </a:r>
            <a:r>
              <a:rPr lang="es-CL" sz="2400" b="0" i="0" u="none" strike="noStrike" cap="none" dirty="0">
                <a:solidFill>
                  <a:schemeClr val="tx1"/>
                </a:solidFill>
                <a:latin typeface="Arial"/>
                <a:ea typeface="Arial"/>
                <a:cs typeface="Arial"/>
                <a:sym typeface="Arial"/>
              </a:rPr>
              <a:t> sala E32</a:t>
            </a:r>
            <a:endParaRPr sz="2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CL" sz="2400" dirty="0">
                <a:solidFill>
                  <a:schemeClr val="tx1"/>
                </a:solidFill>
              </a:rPr>
              <a:t>Miércoles 16</a:t>
            </a:r>
            <a:r>
              <a:rPr lang="es-CL" sz="2400" b="0" i="0" u="none" strike="noStrike" cap="none" dirty="0">
                <a:solidFill>
                  <a:schemeClr val="tx1"/>
                </a:solidFill>
                <a:latin typeface="Arial"/>
                <a:ea typeface="Arial"/>
                <a:cs typeface="Arial"/>
                <a:sym typeface="Arial"/>
              </a:rPr>
              <a:t>:00 - </a:t>
            </a:r>
            <a:r>
              <a:rPr lang="es-CL" sz="2400" dirty="0">
                <a:solidFill>
                  <a:schemeClr val="tx1"/>
                </a:solidFill>
              </a:rPr>
              <a:t>17</a:t>
            </a:r>
            <a:r>
              <a:rPr lang="es-CL" sz="2400" b="0" i="0" u="none" strike="noStrike" cap="none" dirty="0">
                <a:solidFill>
                  <a:schemeClr val="tx1"/>
                </a:solidFill>
                <a:latin typeface="Arial"/>
                <a:ea typeface="Arial"/>
                <a:cs typeface="Arial"/>
                <a:sym typeface="Arial"/>
              </a:rPr>
              <a:t>:20 </a:t>
            </a:r>
            <a:r>
              <a:rPr lang="es-CL" sz="2400" b="0" i="0" u="none" strike="noStrike" cap="none">
                <a:solidFill>
                  <a:schemeClr val="tx1"/>
                </a:solidFill>
                <a:latin typeface="Arial"/>
                <a:ea typeface="Arial"/>
                <a:cs typeface="Arial"/>
                <a:sym typeface="Arial"/>
              </a:rPr>
              <a:t>sala E32</a:t>
            </a:r>
            <a:endParaRPr sz="2400" b="0" i="0" u="none" strike="noStrike" cap="none" dirty="0">
              <a:solidFill>
                <a:schemeClr val="tx1"/>
              </a:solidFill>
              <a:latin typeface="Arial"/>
              <a:ea typeface="Arial"/>
              <a:cs typeface="Arial"/>
              <a:sym typeface="Arial"/>
            </a:endParaRPr>
          </a:p>
        </p:txBody>
      </p:sp>
      <p:sp>
        <p:nvSpPr>
          <p:cNvPr id="65" name="Google Shape;65;p2"/>
          <p:cNvSpPr/>
          <p:nvPr/>
        </p:nvSpPr>
        <p:spPr>
          <a:xfrm>
            <a:off x="0" y="0"/>
            <a:ext cx="359923" cy="68580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6" name="Google Shape;66;p2"/>
          <p:cNvPicPr preferRelativeResize="0"/>
          <p:nvPr/>
        </p:nvPicPr>
        <p:blipFill rotWithShape="1">
          <a:blip r:embed="rId4">
            <a:alphaModFix/>
          </a:blip>
          <a:srcRect/>
          <a:stretch/>
        </p:blipFill>
        <p:spPr>
          <a:xfrm>
            <a:off x="992220" y="1811321"/>
            <a:ext cx="446713" cy="446713"/>
          </a:xfrm>
          <a:prstGeom prst="rect">
            <a:avLst/>
          </a:prstGeom>
          <a:noFill/>
          <a:ln>
            <a:noFill/>
          </a:ln>
        </p:spPr>
      </p:pic>
      <p:sp>
        <p:nvSpPr>
          <p:cNvPr id="67" name="Google Shape;67;p2"/>
          <p:cNvSpPr/>
          <p:nvPr/>
        </p:nvSpPr>
        <p:spPr>
          <a:xfrm>
            <a:off x="7924800" y="3264310"/>
            <a:ext cx="4267200" cy="3593690"/>
          </a:xfrm>
          <a:prstGeom prst="rect">
            <a:avLst/>
          </a:prstGeom>
          <a:gradFill>
            <a:gsLst>
              <a:gs pos="0">
                <a:srgbClr val="EE6414">
                  <a:alpha val="94509"/>
                </a:srgbClr>
              </a:gs>
              <a:gs pos="52999">
                <a:srgbClr val="DEE4F7">
                  <a:alpha val="0"/>
                </a:srgbClr>
              </a:gs>
              <a:gs pos="100000">
                <a:srgbClr val="DEE4F7">
                  <a:alpha val="0"/>
                </a:srgbClr>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8" name="Google Shape;68;p2"/>
          <p:cNvPicPr preferRelativeResize="0"/>
          <p:nvPr/>
        </p:nvPicPr>
        <p:blipFill rotWithShape="1">
          <a:blip r:embed="rId5">
            <a:alphaModFix/>
          </a:blip>
          <a:srcRect/>
          <a:stretch/>
        </p:blipFill>
        <p:spPr>
          <a:xfrm>
            <a:off x="992220" y="405039"/>
            <a:ext cx="2498387" cy="455664"/>
          </a:xfrm>
          <a:prstGeom prst="rect">
            <a:avLst/>
          </a:prstGeom>
          <a:noFill/>
          <a:ln>
            <a:noFill/>
          </a:ln>
        </p:spPr>
      </p:pic>
      <p:pic>
        <p:nvPicPr>
          <p:cNvPr id="69" name="Google Shape;69;p2"/>
          <p:cNvPicPr preferRelativeResize="0"/>
          <p:nvPr/>
        </p:nvPicPr>
        <p:blipFill rotWithShape="1">
          <a:blip r:embed="rId6">
            <a:alphaModFix/>
          </a:blip>
          <a:srcRect/>
          <a:stretch/>
        </p:blipFill>
        <p:spPr>
          <a:xfrm>
            <a:off x="8037404" y="6264614"/>
            <a:ext cx="3754141" cy="2577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c1eeed921f_0_19"/>
          <p:cNvSpPr txBox="1"/>
          <p:nvPr/>
        </p:nvSpPr>
        <p:spPr>
          <a:xfrm>
            <a:off x="1063005" y="802463"/>
            <a:ext cx="10579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3200" b="0" i="0" u="none" strike="noStrike" cap="none">
                <a:solidFill>
                  <a:schemeClr val="dk1"/>
                </a:solidFill>
                <a:latin typeface="Arial"/>
                <a:ea typeface="Arial"/>
                <a:cs typeface="Arial"/>
                <a:sym typeface="Arial"/>
              </a:rPr>
              <a:t>INGENIERÍA Y </a:t>
            </a:r>
            <a:r>
              <a:rPr lang="es-CL" sz="3200">
                <a:solidFill>
                  <a:schemeClr val="dk1"/>
                </a:solidFill>
              </a:rPr>
              <a:t>HUMANIDAD</a:t>
            </a:r>
            <a:endParaRPr sz="2000" b="0" i="0" u="none" strike="noStrike" cap="none">
              <a:solidFill>
                <a:schemeClr val="dk1"/>
              </a:solidFill>
              <a:latin typeface="Arial"/>
              <a:ea typeface="Arial"/>
              <a:cs typeface="Arial"/>
              <a:sym typeface="Arial"/>
            </a:endParaRPr>
          </a:p>
        </p:txBody>
      </p:sp>
      <p:sp>
        <p:nvSpPr>
          <p:cNvPr id="190" name="Google Shape;190;g2c1eeed921f_0_19"/>
          <p:cNvSpPr/>
          <p:nvPr/>
        </p:nvSpPr>
        <p:spPr>
          <a:xfrm>
            <a:off x="549579" y="650063"/>
            <a:ext cx="360000" cy="769500"/>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g2c1eeed921f_0_19"/>
          <p:cNvSpPr txBox="1">
            <a:spLocks noGrp="1"/>
          </p:cNvSpPr>
          <p:nvPr>
            <p:ph type="sldNum" idx="12"/>
          </p:nvPr>
        </p:nvSpPr>
        <p:spPr>
          <a:xfrm flipH="1">
            <a:off x="11617200" y="6391072"/>
            <a:ext cx="57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s-CL" sz="1600">
                <a:solidFill>
                  <a:srgbClr val="3A3838"/>
                </a:solidFill>
                <a:latin typeface="Helvetica Neue"/>
                <a:ea typeface="Helvetica Neue"/>
                <a:cs typeface="Helvetica Neue"/>
                <a:sym typeface="Helvetica Neue"/>
              </a:rPr>
              <a:t>20</a:t>
            </a:fld>
            <a:endParaRPr sz="1600">
              <a:solidFill>
                <a:srgbClr val="3A3838"/>
              </a:solidFill>
              <a:latin typeface="Helvetica Neue"/>
              <a:ea typeface="Helvetica Neue"/>
              <a:cs typeface="Helvetica Neue"/>
              <a:sym typeface="Helvetica Neue"/>
            </a:endParaRPr>
          </a:p>
        </p:txBody>
      </p:sp>
      <p:grpSp>
        <p:nvGrpSpPr>
          <p:cNvPr id="192" name="Google Shape;192;g2c1eeed921f_0_19"/>
          <p:cNvGrpSpPr/>
          <p:nvPr/>
        </p:nvGrpSpPr>
        <p:grpSpPr>
          <a:xfrm>
            <a:off x="83" y="6410528"/>
            <a:ext cx="11578315" cy="236593"/>
            <a:chOff x="83" y="6410528"/>
            <a:chExt cx="11578315" cy="236593"/>
          </a:xfrm>
        </p:grpSpPr>
        <p:pic>
          <p:nvPicPr>
            <p:cNvPr id="193" name="Google Shape;193;g2c1eeed921f_0_19"/>
            <p:cNvPicPr preferRelativeResize="0"/>
            <p:nvPr/>
          </p:nvPicPr>
          <p:blipFill rotWithShape="1">
            <a:blip r:embed="rId3">
              <a:alphaModFix/>
            </a:blip>
            <a:srcRect/>
            <a:stretch/>
          </p:blipFill>
          <p:spPr>
            <a:xfrm>
              <a:off x="11341805" y="6410528"/>
              <a:ext cx="236593" cy="236593"/>
            </a:xfrm>
            <a:prstGeom prst="rect">
              <a:avLst/>
            </a:prstGeom>
            <a:noFill/>
            <a:ln>
              <a:noFill/>
            </a:ln>
          </p:spPr>
        </p:pic>
        <p:cxnSp>
          <p:nvCxnSpPr>
            <p:cNvPr id="194" name="Google Shape;194;g2c1eeed921f_0_19"/>
            <p:cNvCxnSpPr/>
            <p:nvPr/>
          </p:nvCxnSpPr>
          <p:spPr>
            <a:xfrm rot="10800000">
              <a:off x="83" y="6637392"/>
              <a:ext cx="11459100" cy="0"/>
            </a:xfrm>
            <a:prstGeom prst="straightConnector1">
              <a:avLst/>
            </a:prstGeom>
            <a:noFill/>
            <a:ln w="9525" cap="flat" cmpd="sng">
              <a:solidFill>
                <a:srgbClr val="EE6415"/>
              </a:solidFill>
              <a:prstDash val="solid"/>
              <a:miter lim="800000"/>
              <a:headEnd type="none" w="sm" len="sm"/>
              <a:tailEnd type="none" w="sm" len="sm"/>
            </a:ln>
          </p:spPr>
        </p:cxnSp>
      </p:grpSp>
      <p:pic>
        <p:nvPicPr>
          <p:cNvPr id="195" name="Google Shape;195;g2c1eeed921f_0_19" descr="La ingeniería es el aterrizaje de la ciencia para el bienestar de la humanidad. Los ingenieros civiles nos esforzamos en proporcionar confort a nuestros congéneres: hacemos todas las obras civiles que requerimos para ser felices, como electrificación, agua potable, drenaje, edificaciones, infraestructura; edificios que soporten siniestros, que sean estáticos, estéticos, económicos, funcionales, ahora eco-amigables, inteligentes; que presten servicios especiales para necesidades específicas. Inventamos materiales que sean resistentes, durables, económicos, fotoluminiscentes, prácticos, no contaminantes, producto del reciclaje de otros procesos. Existen muchas formas de ayudar a la humanidad, y una de las más apreciadas es la ingeniería civil, casi todos usamos obras civiles para vivir, laborar, estudiar, transportarnos, asearnos, purificar y tratar agua, conservar el patrimonio histórico y artístico edificado, en fin. Ingeniera civil comprometida con el bienestar de la humanidad por medio de los mejores materiales de construcción: materiales que satisfagan a los seres humanos para que las construcciones puedan soportar cargas, sismos, tiempo, huella ecológica, durabilidad, ataque químico y atmosférico; materiales que puedan reciclarse, que sean diseñados a partir de otros materiales que simultáneamente sean residuos sólidos producto de otros procesos; materiales que le proporcionen confort a la humanidad para vivir, trasladarse, alimentarse, estudiar, ser felices; materiales que permitan la conservación y restauración de obras civiles patrimoniales y artísticas para el disfrute de las generaciones que nos sucedan. Es profesora e investigadora de tiempo completo en la Universidad Michoacana de San Nicolás de Hidalgo, miembro del Sistema Nacional de Investigadores, responsable del Primer Cuerpo Académico Consolidado de la Facultad de Ingeniería Civil. This talk was given at a TEDx event using the TED conference format but independently organized by a local community. Learn more at https://www.ted.com/tedx" title="La Ingeniería al servicio de la Humanidad | Elia Mercedes Alonso Guzmán | TEDxUniversidadMichoacana">
            <a:hlinkClick r:id="rId4"/>
          </p:cNvPr>
          <p:cNvPicPr preferRelativeResize="0"/>
          <p:nvPr/>
        </p:nvPicPr>
        <p:blipFill>
          <a:blip r:embed="rId5">
            <a:alphaModFix/>
          </a:blip>
          <a:stretch>
            <a:fillRect/>
          </a:stretch>
        </p:blipFill>
        <p:spPr>
          <a:xfrm>
            <a:off x="2195843" y="1491027"/>
            <a:ext cx="7067580" cy="4462448"/>
          </a:xfrm>
          <a:prstGeom prst="rect">
            <a:avLst/>
          </a:prstGeom>
          <a:noFill/>
          <a:ln>
            <a:noFill/>
          </a:ln>
        </p:spPr>
      </p:pic>
      <p:sp>
        <p:nvSpPr>
          <p:cNvPr id="3" name="CuadroTexto 2">
            <a:extLst>
              <a:ext uri="{FF2B5EF4-FFF2-40B4-BE49-F238E27FC236}">
                <a16:creationId xmlns:a16="http://schemas.microsoft.com/office/drawing/2014/main" id="{B0D94A8D-2689-43DB-AD45-75F95353F6F3}"/>
              </a:ext>
            </a:extLst>
          </p:cNvPr>
          <p:cNvSpPr txBox="1"/>
          <p:nvPr/>
        </p:nvSpPr>
        <p:spPr>
          <a:xfrm>
            <a:off x="2195843" y="6026450"/>
            <a:ext cx="6094476" cy="307777"/>
          </a:xfrm>
          <a:prstGeom prst="rect">
            <a:avLst/>
          </a:prstGeom>
          <a:noFill/>
        </p:spPr>
        <p:txBody>
          <a:bodyPr wrap="square">
            <a:spAutoFit/>
          </a:bodyPr>
          <a:lstStyle/>
          <a:p>
            <a:r>
              <a:rPr lang="es-CL" dirty="0"/>
              <a:t>https://www.youtube.com/watch?v=DFmHLnert8o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c1eeed921f_0_0"/>
          <p:cNvSpPr txBox="1"/>
          <p:nvPr/>
        </p:nvSpPr>
        <p:spPr>
          <a:xfrm>
            <a:off x="1063005" y="2859863"/>
            <a:ext cx="10579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3200">
                <a:solidFill>
                  <a:schemeClr val="dk1"/>
                </a:solidFill>
              </a:rPr>
              <a:t>¿POR QUÉ ES DESAFIANTE CAMBIAR?</a:t>
            </a:r>
            <a:endParaRPr sz="2000" b="0" i="0" u="none" strike="noStrike" cap="none">
              <a:solidFill>
                <a:schemeClr val="dk1"/>
              </a:solidFill>
              <a:latin typeface="Arial"/>
              <a:ea typeface="Arial"/>
              <a:cs typeface="Arial"/>
              <a:sym typeface="Arial"/>
            </a:endParaRPr>
          </a:p>
        </p:txBody>
      </p:sp>
      <p:sp>
        <p:nvSpPr>
          <p:cNvPr id="201" name="Google Shape;201;g2c1eeed921f_0_0"/>
          <p:cNvSpPr/>
          <p:nvPr/>
        </p:nvSpPr>
        <p:spPr>
          <a:xfrm>
            <a:off x="549579" y="2707463"/>
            <a:ext cx="360000" cy="769500"/>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g2c1eeed921f_0_0"/>
          <p:cNvSpPr txBox="1">
            <a:spLocks noGrp="1"/>
          </p:cNvSpPr>
          <p:nvPr>
            <p:ph type="sldNum" idx="12"/>
          </p:nvPr>
        </p:nvSpPr>
        <p:spPr>
          <a:xfrm flipH="1">
            <a:off x="11617200" y="6391072"/>
            <a:ext cx="57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s-CL" sz="1600">
                <a:solidFill>
                  <a:srgbClr val="3A3838"/>
                </a:solidFill>
                <a:latin typeface="Helvetica Neue"/>
                <a:ea typeface="Helvetica Neue"/>
                <a:cs typeface="Helvetica Neue"/>
                <a:sym typeface="Helvetica Neue"/>
              </a:rPr>
              <a:t>21</a:t>
            </a:fld>
            <a:endParaRPr sz="1600">
              <a:solidFill>
                <a:srgbClr val="3A3838"/>
              </a:solidFill>
              <a:latin typeface="Helvetica Neue"/>
              <a:ea typeface="Helvetica Neue"/>
              <a:cs typeface="Helvetica Neue"/>
              <a:sym typeface="Helvetica Neue"/>
            </a:endParaRPr>
          </a:p>
        </p:txBody>
      </p:sp>
      <p:grpSp>
        <p:nvGrpSpPr>
          <p:cNvPr id="203" name="Google Shape;203;g2c1eeed921f_0_0"/>
          <p:cNvGrpSpPr/>
          <p:nvPr/>
        </p:nvGrpSpPr>
        <p:grpSpPr>
          <a:xfrm>
            <a:off x="83" y="6410528"/>
            <a:ext cx="11578315" cy="236593"/>
            <a:chOff x="83" y="6410528"/>
            <a:chExt cx="11578315" cy="236593"/>
          </a:xfrm>
        </p:grpSpPr>
        <p:pic>
          <p:nvPicPr>
            <p:cNvPr id="204" name="Google Shape;204;g2c1eeed921f_0_0"/>
            <p:cNvPicPr preferRelativeResize="0"/>
            <p:nvPr/>
          </p:nvPicPr>
          <p:blipFill rotWithShape="1">
            <a:blip r:embed="rId3">
              <a:alphaModFix/>
            </a:blip>
            <a:srcRect/>
            <a:stretch/>
          </p:blipFill>
          <p:spPr>
            <a:xfrm>
              <a:off x="11341805" y="6410528"/>
              <a:ext cx="236593" cy="236593"/>
            </a:xfrm>
            <a:prstGeom prst="rect">
              <a:avLst/>
            </a:prstGeom>
            <a:noFill/>
            <a:ln>
              <a:noFill/>
            </a:ln>
          </p:spPr>
        </p:pic>
        <p:cxnSp>
          <p:nvCxnSpPr>
            <p:cNvPr id="205" name="Google Shape;205;g2c1eeed921f_0_0"/>
            <p:cNvCxnSpPr/>
            <p:nvPr/>
          </p:nvCxnSpPr>
          <p:spPr>
            <a:xfrm rot="10800000">
              <a:off x="83" y="6637392"/>
              <a:ext cx="11459100" cy="0"/>
            </a:xfrm>
            <a:prstGeom prst="straightConnector1">
              <a:avLst/>
            </a:prstGeom>
            <a:noFill/>
            <a:ln w="9525" cap="flat" cmpd="sng">
              <a:solidFill>
                <a:srgbClr val="EE6415"/>
              </a:solidFill>
              <a:prstDash val="solid"/>
              <a:miter lim="800000"/>
              <a:headEnd type="none" w="sm" len="sm"/>
              <a:tailEnd type="none" w="sm" len="sm"/>
            </a:ln>
          </p:spPr>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5"/>
          <p:cNvPicPr preferRelativeResize="0"/>
          <p:nvPr/>
        </p:nvPicPr>
        <p:blipFill rotWithShape="1">
          <a:blip r:embed="rId3">
            <a:alphaModFix/>
          </a:blip>
          <a:srcRect/>
          <a:stretch/>
        </p:blipFill>
        <p:spPr>
          <a:xfrm>
            <a:off x="625988" y="1150475"/>
            <a:ext cx="10940024" cy="461631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15" name="Google Shape;215;p4"/>
          <p:cNvGrpSpPr/>
          <p:nvPr/>
        </p:nvGrpSpPr>
        <p:grpSpPr>
          <a:xfrm>
            <a:off x="579120" y="821702"/>
            <a:ext cx="11196319" cy="2704500"/>
            <a:chOff x="0" y="283797"/>
            <a:chExt cx="11196319" cy="2704500"/>
          </a:xfrm>
        </p:grpSpPr>
        <p:sp>
          <p:nvSpPr>
            <p:cNvPr id="216" name="Google Shape;216;p4"/>
            <p:cNvSpPr/>
            <p:nvPr/>
          </p:nvSpPr>
          <p:spPr>
            <a:xfrm>
              <a:off x="0" y="283797"/>
              <a:ext cx="11196319" cy="1316250"/>
            </a:xfrm>
            <a:prstGeom prst="roundRect">
              <a:avLst>
                <a:gd name="adj" fmla="val 16667"/>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4"/>
            <p:cNvSpPr txBox="1"/>
            <p:nvPr/>
          </p:nvSpPr>
          <p:spPr>
            <a:xfrm>
              <a:off x="64254" y="348051"/>
              <a:ext cx="11067811" cy="1187742"/>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s-CL" sz="2500" b="0" i="0" u="none" strike="noStrike" cap="none">
                  <a:solidFill>
                    <a:schemeClr val="lt1"/>
                  </a:solidFill>
                  <a:latin typeface="Arial"/>
                  <a:ea typeface="Arial"/>
                  <a:cs typeface="Arial"/>
                  <a:sym typeface="Arial"/>
                </a:rPr>
                <a:t>Los cambios, percibidos como desafíos, ponen en peligro a los integrantes de la sociedad</a:t>
              </a:r>
              <a:r>
                <a:rPr lang="es-CL" sz="2500">
                  <a:solidFill>
                    <a:schemeClr val="lt1"/>
                  </a:solidFill>
                </a:rPr>
                <a:t> si las personas no sienten seguridad</a:t>
              </a:r>
              <a:endParaRPr sz="2500" b="0" i="0" u="none" strike="noStrike" cap="none">
                <a:solidFill>
                  <a:schemeClr val="lt1"/>
                </a:solidFill>
                <a:latin typeface="Arial"/>
                <a:ea typeface="Arial"/>
                <a:cs typeface="Arial"/>
                <a:sym typeface="Arial"/>
              </a:endParaRPr>
            </a:p>
          </p:txBody>
        </p:sp>
        <p:sp>
          <p:nvSpPr>
            <p:cNvPr id="218" name="Google Shape;218;p4"/>
            <p:cNvSpPr/>
            <p:nvPr/>
          </p:nvSpPr>
          <p:spPr>
            <a:xfrm>
              <a:off x="0" y="1672047"/>
              <a:ext cx="11196319" cy="1316250"/>
            </a:xfrm>
            <a:prstGeom prst="roundRect">
              <a:avLst>
                <a:gd name="adj" fmla="val 16667"/>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4"/>
            <p:cNvSpPr txBox="1"/>
            <p:nvPr/>
          </p:nvSpPr>
          <p:spPr>
            <a:xfrm>
              <a:off x="64254" y="1736301"/>
              <a:ext cx="11067811" cy="1187742"/>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s-CL" sz="2500" b="0" i="0" u="none" strike="noStrike" cap="none">
                  <a:solidFill>
                    <a:schemeClr val="lt1"/>
                  </a:solidFill>
                  <a:latin typeface="Arial"/>
                  <a:ea typeface="Arial"/>
                  <a:cs typeface="Arial"/>
                  <a:sym typeface="Arial"/>
                </a:rPr>
                <a:t>Estos desafíos son variados en sus impactos y urgencias, pero la sociedad como un todo precisa de estas propuestas que le reporten bienestar.</a:t>
              </a:r>
              <a:endParaRPr sz="2500" b="0" i="0" u="none" strike="noStrike" cap="none">
                <a:solidFill>
                  <a:schemeClr val="lt1"/>
                </a:solidFill>
                <a:latin typeface="Arial"/>
                <a:ea typeface="Arial"/>
                <a:cs typeface="Arial"/>
                <a:sym typeface="Arial"/>
              </a:endParaRPr>
            </a:p>
          </p:txBody>
        </p:sp>
      </p:grpSp>
      <p:sp>
        <p:nvSpPr>
          <p:cNvPr id="220" name="Google Shape;220;p4"/>
          <p:cNvSpPr txBox="1"/>
          <p:nvPr/>
        </p:nvSpPr>
        <p:spPr>
          <a:xfrm>
            <a:off x="579120" y="4084787"/>
            <a:ext cx="111963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s-CL" sz="2500" i="1" dirty="0">
                <a:solidFill>
                  <a:schemeClr val="accent6"/>
                </a:solidFill>
                <a:latin typeface="Lato"/>
                <a:ea typeface="Lato"/>
                <a:cs typeface="Lato"/>
                <a:sym typeface="Lato"/>
              </a:rPr>
              <a:t>L</a:t>
            </a:r>
            <a:r>
              <a:rPr lang="es-CL" sz="2500" b="0" i="1" u="none" strike="noStrike" cap="none" dirty="0">
                <a:solidFill>
                  <a:schemeClr val="accent6"/>
                </a:solidFill>
                <a:latin typeface="Lato"/>
                <a:ea typeface="Lato"/>
                <a:cs typeface="Lato"/>
                <a:sym typeface="Lato"/>
              </a:rPr>
              <a:t>a </a:t>
            </a:r>
            <a:r>
              <a:rPr lang="es-CL" sz="2500" b="1" i="1" u="none" strike="noStrike" cap="none" dirty="0">
                <a:solidFill>
                  <a:schemeClr val="accent6"/>
                </a:solidFill>
                <a:latin typeface="Lato"/>
                <a:ea typeface="Lato"/>
                <a:cs typeface="Lato"/>
                <a:sym typeface="Lato"/>
              </a:rPr>
              <a:t>Innovación</a:t>
            </a:r>
            <a:r>
              <a:rPr lang="es-CL" sz="2500" i="1" dirty="0">
                <a:solidFill>
                  <a:schemeClr val="accent6"/>
                </a:solidFill>
                <a:latin typeface="Lato"/>
                <a:ea typeface="Lato"/>
                <a:cs typeface="Lato"/>
                <a:sym typeface="Lato"/>
              </a:rPr>
              <a:t> </a:t>
            </a:r>
            <a:r>
              <a:rPr lang="es-CL" sz="2500" b="0" i="1" u="none" strike="noStrike" cap="none" dirty="0">
                <a:solidFill>
                  <a:schemeClr val="accent6"/>
                </a:solidFill>
                <a:latin typeface="Lato"/>
                <a:ea typeface="Lato"/>
                <a:cs typeface="Lato"/>
                <a:sym typeface="Lato"/>
              </a:rPr>
              <a:t>tiene que llegar a la sociedad, es decir, que cuando las nuevas tecnologías llegan </a:t>
            </a:r>
            <a:r>
              <a:rPr lang="es-CL" sz="2500" i="1" dirty="0">
                <a:solidFill>
                  <a:schemeClr val="accent6"/>
                </a:solidFill>
                <a:latin typeface="Lato"/>
                <a:ea typeface="Lato"/>
                <a:cs typeface="Lato"/>
                <a:sym typeface="Lato"/>
              </a:rPr>
              <a:t>a </a:t>
            </a:r>
            <a:r>
              <a:rPr lang="es-CL" sz="2500" b="0" i="1" u="none" strike="noStrike" cap="none" dirty="0">
                <a:solidFill>
                  <a:schemeClr val="accent6"/>
                </a:solidFill>
                <a:latin typeface="Lato"/>
                <a:ea typeface="Lato"/>
                <a:cs typeface="Lato"/>
                <a:sym typeface="Lato"/>
              </a:rPr>
              <a:t>las personas, </a:t>
            </a:r>
            <a:r>
              <a:rPr lang="es-CL" sz="2500" i="1" dirty="0">
                <a:solidFill>
                  <a:schemeClr val="accent6"/>
                </a:solidFill>
                <a:latin typeface="Lato"/>
                <a:ea typeface="Lato"/>
                <a:cs typeface="Lato"/>
                <a:sym typeface="Lato"/>
              </a:rPr>
              <a:t>provocan una</a:t>
            </a:r>
            <a:r>
              <a:rPr lang="es-CL" sz="2500" b="0" i="1" u="none" strike="noStrike" cap="none" dirty="0">
                <a:solidFill>
                  <a:schemeClr val="accent6"/>
                </a:solidFill>
                <a:latin typeface="Lato"/>
                <a:ea typeface="Lato"/>
                <a:cs typeface="Lato"/>
                <a:sym typeface="Lato"/>
              </a:rPr>
              <a:t> mejora sustancial en el </a:t>
            </a:r>
            <a:r>
              <a:rPr lang="es-CL" sz="2500" i="1" dirty="0">
                <a:solidFill>
                  <a:schemeClr val="accent6"/>
                </a:solidFill>
                <a:latin typeface="Lato"/>
                <a:ea typeface="Lato"/>
                <a:cs typeface="Lato"/>
                <a:sym typeface="Lato"/>
              </a:rPr>
              <a:t>convivir</a:t>
            </a:r>
            <a:endParaRPr sz="2500" b="0" i="1" u="none" strike="noStrike" cap="none" dirty="0">
              <a:solidFill>
                <a:schemeClr val="accent6"/>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0"/>
          <p:cNvSpPr txBox="1"/>
          <p:nvPr/>
        </p:nvSpPr>
        <p:spPr>
          <a:xfrm>
            <a:off x="325120" y="2018946"/>
            <a:ext cx="11541760" cy="344709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2000" b="0" i="0" u="none" strike="noStrike" cap="none" dirty="0">
                <a:solidFill>
                  <a:schemeClr val="dk1"/>
                </a:solidFill>
                <a:latin typeface="Arial"/>
                <a:ea typeface="Arial"/>
                <a:cs typeface="Arial"/>
                <a:sym typeface="Arial"/>
              </a:rPr>
              <a:t>Algunos ejemplos:</a:t>
            </a:r>
            <a:endParaRPr dirty="0"/>
          </a:p>
          <a:p>
            <a:pPr marL="0" marR="0" lvl="0" indent="0" algn="just" rtl="0">
              <a:lnSpc>
                <a:spcPct val="100000"/>
              </a:lnSpc>
              <a:spcBef>
                <a:spcPts val="0"/>
              </a:spcBef>
              <a:spcAft>
                <a:spcPts val="0"/>
              </a:spcAft>
              <a:buNone/>
            </a:pPr>
            <a:endParaRPr sz="2000" b="0" i="0" u="none" strike="noStrike" cap="none" dirty="0">
              <a:solidFill>
                <a:schemeClr val="dk1"/>
              </a:solidFill>
              <a:latin typeface="Arial"/>
              <a:ea typeface="Arial"/>
              <a:cs typeface="Arial"/>
              <a:sym typeface="Arial"/>
            </a:endParaRPr>
          </a:p>
          <a:p>
            <a:pPr marL="342900" marR="0" lvl="0" indent="-342900" algn="just" rtl="0">
              <a:lnSpc>
                <a:spcPct val="100000"/>
              </a:lnSpc>
              <a:spcBef>
                <a:spcPts val="0"/>
              </a:spcBef>
              <a:spcAft>
                <a:spcPts val="0"/>
              </a:spcAft>
              <a:buClr>
                <a:srgbClr val="000000"/>
              </a:buClr>
              <a:buSzPts val="2000"/>
              <a:buFont typeface="Arial"/>
              <a:buChar char="•"/>
            </a:pPr>
            <a:r>
              <a:rPr lang="es-CL" sz="2000" b="0" i="0" u="none" strike="noStrike" cap="none" dirty="0">
                <a:solidFill>
                  <a:schemeClr val="dk1"/>
                </a:solidFill>
                <a:latin typeface="Arial"/>
                <a:ea typeface="Arial"/>
                <a:cs typeface="Arial"/>
                <a:sym typeface="Arial"/>
              </a:rPr>
              <a:t>Responsabilidad por la actualización permanente, la racionalización de las decisiones y la sostenibilidad ambiental de los productos, procesos y servicios. </a:t>
            </a:r>
            <a:endParaRPr dirty="0"/>
          </a:p>
          <a:p>
            <a:pPr marL="342900" marR="0" lvl="0" indent="-342900" algn="just" rtl="0">
              <a:lnSpc>
                <a:spcPct val="100000"/>
              </a:lnSpc>
              <a:spcBef>
                <a:spcPts val="0"/>
              </a:spcBef>
              <a:spcAft>
                <a:spcPts val="0"/>
              </a:spcAft>
              <a:buClr>
                <a:srgbClr val="000000"/>
              </a:buClr>
              <a:buSzPts val="2000"/>
              <a:buFont typeface="Arial"/>
              <a:buChar char="•"/>
            </a:pPr>
            <a:r>
              <a:rPr lang="es-CL" sz="2000" b="0" i="0" u="none" strike="noStrike" cap="none" dirty="0">
                <a:solidFill>
                  <a:schemeClr val="dk1"/>
                </a:solidFill>
                <a:latin typeface="Arial"/>
                <a:ea typeface="Arial"/>
                <a:cs typeface="Arial"/>
                <a:sym typeface="Arial"/>
              </a:rPr>
              <a:t>Capacidad de proponer alternativas de solución para enfrentar problemas complejos y débilmente estructurados, en medio de limitaciones de recursos y bajo presiones políticas y sociales derivadas de las condiciones locales y regionales.</a:t>
            </a:r>
            <a:endParaRPr dirty="0"/>
          </a:p>
          <a:p>
            <a:pPr marL="285750" marR="0" lvl="0" indent="-285750" algn="just" rtl="0">
              <a:lnSpc>
                <a:spcPct val="100000"/>
              </a:lnSpc>
              <a:spcBef>
                <a:spcPts val="0"/>
              </a:spcBef>
              <a:spcAft>
                <a:spcPts val="0"/>
              </a:spcAft>
              <a:buClr>
                <a:srgbClr val="000000"/>
              </a:buClr>
              <a:buSzPts val="1800"/>
              <a:buFont typeface="Arial"/>
              <a:buChar char="•"/>
            </a:pPr>
            <a:r>
              <a:rPr lang="es-CL" sz="1800" b="0" i="0" u="none" strike="noStrike" cap="none" dirty="0">
                <a:solidFill>
                  <a:schemeClr val="dk1"/>
                </a:solidFill>
                <a:latin typeface="Arial"/>
                <a:ea typeface="Arial"/>
                <a:cs typeface="Arial"/>
                <a:sym typeface="Arial"/>
              </a:rPr>
              <a:t>Generación de empleo. </a:t>
            </a:r>
            <a:endParaRPr dirty="0"/>
          </a:p>
          <a:p>
            <a:pPr marL="0" marR="0" lvl="0" indent="0" algn="just" rtl="0">
              <a:lnSpc>
                <a:spcPct val="100000"/>
              </a:lnSpc>
              <a:spcBef>
                <a:spcPts val="0"/>
              </a:spcBef>
              <a:spcAft>
                <a:spcPts val="0"/>
              </a:spcAft>
              <a:buNone/>
            </a:pPr>
            <a:endParaRPr sz="20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None/>
            </a:pPr>
            <a:r>
              <a:rPr lang="es-CL" sz="2000" b="0" i="0" u="none" strike="noStrike" cap="none" dirty="0">
                <a:solidFill>
                  <a:schemeClr val="dk1"/>
                </a:solidFill>
                <a:latin typeface="Arial"/>
                <a:ea typeface="Arial"/>
                <a:cs typeface="Arial"/>
                <a:sym typeface="Arial"/>
              </a:rPr>
              <a:t>Pensemos, ¿</a:t>
            </a:r>
            <a:r>
              <a:rPr lang="es-CL" sz="2000" dirty="0">
                <a:solidFill>
                  <a:schemeClr val="dk1"/>
                </a:solidFill>
              </a:rPr>
              <a:t>Q</a:t>
            </a:r>
            <a:r>
              <a:rPr lang="es-CL" sz="2000" b="0" i="0" u="none" strike="noStrike" cap="none" dirty="0">
                <a:solidFill>
                  <a:schemeClr val="dk1"/>
                </a:solidFill>
                <a:latin typeface="Arial"/>
                <a:ea typeface="Arial"/>
                <a:cs typeface="Arial"/>
                <a:sym typeface="Arial"/>
              </a:rPr>
              <a:t>ué otros compromisos tenemos como futuros ingenieros con nuestra sociedad?</a:t>
            </a:r>
            <a:endParaRPr dirty="0"/>
          </a:p>
          <a:p>
            <a:pPr marL="0" marR="0" lvl="0" indent="0" algn="just" rtl="0">
              <a:lnSpc>
                <a:spcPct val="100000"/>
              </a:lnSpc>
              <a:spcBef>
                <a:spcPts val="0"/>
              </a:spcBef>
              <a:spcAft>
                <a:spcPts val="0"/>
              </a:spcAft>
              <a:buNone/>
            </a:pPr>
            <a:endParaRPr sz="2000" b="0" i="0" u="none" strike="noStrike" cap="none" dirty="0">
              <a:solidFill>
                <a:schemeClr val="dk1"/>
              </a:solidFill>
              <a:latin typeface="Arial"/>
              <a:ea typeface="Arial"/>
              <a:cs typeface="Arial"/>
              <a:sym typeface="Arial"/>
            </a:endParaRPr>
          </a:p>
        </p:txBody>
      </p:sp>
      <p:sp>
        <p:nvSpPr>
          <p:cNvPr id="206" name="Google Shape;206;p20"/>
          <p:cNvSpPr txBox="1"/>
          <p:nvPr/>
        </p:nvSpPr>
        <p:spPr>
          <a:xfrm>
            <a:off x="991886" y="803951"/>
            <a:ext cx="10579415" cy="4616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2800" b="0" i="0" u="none" strike="noStrike" cap="none">
                <a:solidFill>
                  <a:schemeClr val="dk1"/>
                </a:solidFill>
                <a:latin typeface="Arial"/>
                <a:ea typeface="Arial"/>
                <a:cs typeface="Arial"/>
                <a:sym typeface="Arial"/>
              </a:rPr>
              <a:t>COMPROMISOS DE LA INGENIERÍA CON LA SOCIEDAD</a:t>
            </a:r>
            <a:endParaRPr sz="1800" b="0" i="0" u="none" strike="noStrike" cap="none">
              <a:solidFill>
                <a:schemeClr val="dk1"/>
              </a:solidFill>
              <a:latin typeface="Arial"/>
              <a:ea typeface="Arial"/>
              <a:cs typeface="Arial"/>
              <a:sym typeface="Arial"/>
            </a:endParaRPr>
          </a:p>
        </p:txBody>
      </p:sp>
      <p:sp>
        <p:nvSpPr>
          <p:cNvPr id="207" name="Google Shape;207;p20"/>
          <p:cNvSpPr/>
          <p:nvPr/>
        </p:nvSpPr>
        <p:spPr>
          <a:xfrm>
            <a:off x="549579" y="650063"/>
            <a:ext cx="359923" cy="769443"/>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1"/>
          <p:cNvSpPr txBox="1"/>
          <p:nvPr/>
        </p:nvSpPr>
        <p:spPr>
          <a:xfrm>
            <a:off x="909502" y="803951"/>
            <a:ext cx="10579415" cy="4616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2400" b="0" i="0" u="none" strike="noStrike" cap="none">
                <a:solidFill>
                  <a:schemeClr val="dk1"/>
                </a:solidFill>
                <a:latin typeface="Arial"/>
                <a:ea typeface="Arial"/>
                <a:cs typeface="Arial"/>
                <a:sym typeface="Arial"/>
              </a:rPr>
              <a:t>GRANDES RETOS DE LA INGENIERÍA Y SU ROL CON LA SOCIEDAD</a:t>
            </a:r>
            <a:endParaRPr sz="1600" b="0" i="0" u="none" strike="noStrike" cap="none">
              <a:solidFill>
                <a:schemeClr val="dk1"/>
              </a:solidFill>
              <a:latin typeface="Arial"/>
              <a:ea typeface="Arial"/>
              <a:cs typeface="Arial"/>
              <a:sym typeface="Arial"/>
            </a:endParaRPr>
          </a:p>
        </p:txBody>
      </p:sp>
      <p:sp>
        <p:nvSpPr>
          <p:cNvPr id="213" name="Google Shape;213;p21"/>
          <p:cNvSpPr/>
          <p:nvPr/>
        </p:nvSpPr>
        <p:spPr>
          <a:xfrm>
            <a:off x="549579" y="650063"/>
            <a:ext cx="359923" cy="769443"/>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14" name="Google Shape;214;p21"/>
          <p:cNvGrpSpPr/>
          <p:nvPr/>
        </p:nvGrpSpPr>
        <p:grpSpPr>
          <a:xfrm>
            <a:off x="3436007" y="1421671"/>
            <a:ext cx="4865638" cy="5414332"/>
            <a:chOff x="2978807" y="2167"/>
            <a:chExt cx="4865638" cy="5414332"/>
          </a:xfrm>
        </p:grpSpPr>
        <p:sp>
          <p:nvSpPr>
            <p:cNvPr id="215" name="Google Shape;215;p21"/>
            <p:cNvSpPr/>
            <p:nvPr/>
          </p:nvSpPr>
          <p:spPr>
            <a:xfrm>
              <a:off x="3316392" y="614099"/>
              <a:ext cx="4190468" cy="4190468"/>
            </a:xfrm>
            <a:prstGeom prst="blockArc">
              <a:avLst>
                <a:gd name="adj1" fmla="val 12600000"/>
                <a:gd name="adj2" fmla="val 16200000"/>
                <a:gd name="adj3" fmla="val 4532"/>
              </a:avLst>
            </a:prstGeom>
            <a:solidFill>
              <a:srgbClr val="FE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1"/>
            <p:cNvSpPr/>
            <p:nvPr/>
          </p:nvSpPr>
          <p:spPr>
            <a:xfrm>
              <a:off x="3316392" y="614099"/>
              <a:ext cx="4190468" cy="4190468"/>
            </a:xfrm>
            <a:prstGeom prst="blockArc">
              <a:avLst>
                <a:gd name="adj1" fmla="val 9000000"/>
                <a:gd name="adj2" fmla="val 12600000"/>
                <a:gd name="adj3" fmla="val 4532"/>
              </a:avLst>
            </a:prstGeom>
            <a:solidFill>
              <a:srgbClr val="E725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1"/>
            <p:cNvSpPr/>
            <p:nvPr/>
          </p:nvSpPr>
          <p:spPr>
            <a:xfrm>
              <a:off x="3316392" y="614099"/>
              <a:ext cx="4190468" cy="4190468"/>
            </a:xfrm>
            <a:prstGeom prst="blockArc">
              <a:avLst>
                <a:gd name="adj1" fmla="val 5400000"/>
                <a:gd name="adj2" fmla="val 9000000"/>
                <a:gd name="adj3" fmla="val 4532"/>
              </a:avLst>
            </a:prstGeom>
            <a:solidFill>
              <a:srgbClr val="D14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1"/>
            <p:cNvSpPr/>
            <p:nvPr/>
          </p:nvSpPr>
          <p:spPr>
            <a:xfrm>
              <a:off x="3316392" y="614099"/>
              <a:ext cx="4190468" cy="4190468"/>
            </a:xfrm>
            <a:prstGeom prst="blockArc">
              <a:avLst>
                <a:gd name="adj1" fmla="val 1800000"/>
                <a:gd name="adj2" fmla="val 5400000"/>
                <a:gd name="adj3" fmla="val 4532"/>
              </a:avLst>
            </a:prstGeom>
            <a:solidFill>
              <a:srgbClr val="C06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1"/>
            <p:cNvSpPr/>
            <p:nvPr/>
          </p:nvSpPr>
          <p:spPr>
            <a:xfrm>
              <a:off x="3316392" y="614099"/>
              <a:ext cx="4190468" cy="4190468"/>
            </a:xfrm>
            <a:prstGeom prst="blockArc">
              <a:avLst>
                <a:gd name="adj1" fmla="val 19800000"/>
                <a:gd name="adj2" fmla="val 1800000"/>
                <a:gd name="adj3" fmla="val 4532"/>
              </a:avLst>
            </a:prstGeom>
            <a:solidFill>
              <a:srgbClr val="B1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1"/>
            <p:cNvSpPr/>
            <p:nvPr/>
          </p:nvSpPr>
          <p:spPr>
            <a:xfrm>
              <a:off x="3316392" y="614099"/>
              <a:ext cx="4190468" cy="4190468"/>
            </a:xfrm>
            <a:prstGeom prst="blockArc">
              <a:avLst>
                <a:gd name="adj1" fmla="val 16200000"/>
                <a:gd name="adj2" fmla="val 19800000"/>
                <a:gd name="adj3" fmla="val 453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1"/>
            <p:cNvSpPr/>
            <p:nvPr/>
          </p:nvSpPr>
          <p:spPr>
            <a:xfrm>
              <a:off x="4469612" y="1767319"/>
              <a:ext cx="1884028" cy="1884028"/>
            </a:xfrm>
            <a:prstGeom prst="ellipse">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1"/>
            <p:cNvSpPr txBox="1"/>
            <p:nvPr/>
          </p:nvSpPr>
          <p:spPr>
            <a:xfrm>
              <a:off x="4745522" y="2043229"/>
              <a:ext cx="1332208" cy="133220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CL" sz="2000" b="0" i="0" u="none" strike="noStrike" cap="none">
                  <a:solidFill>
                    <a:schemeClr val="lt1"/>
                  </a:solidFill>
                  <a:latin typeface="Arial"/>
                  <a:ea typeface="Arial"/>
                  <a:cs typeface="Arial"/>
                  <a:sym typeface="Arial"/>
                </a:rPr>
                <a:t>Contextos</a:t>
              </a:r>
              <a:endParaRPr/>
            </a:p>
          </p:txBody>
        </p:sp>
        <p:sp>
          <p:nvSpPr>
            <p:cNvPr id="223" name="Google Shape;223;p21"/>
            <p:cNvSpPr/>
            <p:nvPr/>
          </p:nvSpPr>
          <p:spPr>
            <a:xfrm>
              <a:off x="4752217" y="2167"/>
              <a:ext cx="1318819" cy="1318819"/>
            </a:xfrm>
            <a:prstGeom prst="ellipse">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1"/>
            <p:cNvSpPr txBox="1"/>
            <p:nvPr/>
          </p:nvSpPr>
          <p:spPr>
            <a:xfrm>
              <a:off x="4945354" y="195304"/>
              <a:ext cx="932545" cy="932545"/>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s-CL" sz="1100" b="0" i="0" u="none" strike="noStrike" cap="none">
                  <a:solidFill>
                    <a:schemeClr val="lt1"/>
                  </a:solidFill>
                  <a:latin typeface="Arial"/>
                  <a:ea typeface="Arial"/>
                  <a:cs typeface="Arial"/>
                  <a:sym typeface="Arial"/>
                </a:rPr>
                <a:t>Socio - económico</a:t>
              </a:r>
              <a:endParaRPr/>
            </a:p>
          </p:txBody>
        </p:sp>
        <p:sp>
          <p:nvSpPr>
            <p:cNvPr id="225" name="Google Shape;225;p21"/>
            <p:cNvSpPr/>
            <p:nvPr/>
          </p:nvSpPr>
          <p:spPr>
            <a:xfrm>
              <a:off x="6525626" y="1026045"/>
              <a:ext cx="1318819" cy="1318819"/>
            </a:xfrm>
            <a:prstGeom prst="ellipse">
              <a:avLst/>
            </a:prstGeom>
            <a:solidFill>
              <a:srgbClr val="B18A8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1"/>
            <p:cNvSpPr txBox="1"/>
            <p:nvPr/>
          </p:nvSpPr>
          <p:spPr>
            <a:xfrm>
              <a:off x="6718763" y="1219182"/>
              <a:ext cx="932545" cy="932545"/>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s-CL" sz="1100" b="0" i="0" u="none" strike="noStrike" cap="none">
                  <a:solidFill>
                    <a:schemeClr val="lt1"/>
                  </a:solidFill>
                  <a:latin typeface="Arial"/>
                  <a:ea typeface="Arial"/>
                  <a:cs typeface="Arial"/>
                  <a:sym typeface="Arial"/>
                </a:rPr>
                <a:t>Nacional</a:t>
              </a:r>
              <a:endParaRPr/>
            </a:p>
          </p:txBody>
        </p:sp>
        <p:sp>
          <p:nvSpPr>
            <p:cNvPr id="227" name="Google Shape;227;p21"/>
            <p:cNvSpPr/>
            <p:nvPr/>
          </p:nvSpPr>
          <p:spPr>
            <a:xfrm>
              <a:off x="6525626" y="3073801"/>
              <a:ext cx="1318819" cy="1318819"/>
            </a:xfrm>
            <a:prstGeom prst="ellipse">
              <a:avLst/>
            </a:prstGeom>
            <a:solidFill>
              <a:srgbClr val="C06C6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1"/>
            <p:cNvSpPr txBox="1"/>
            <p:nvPr/>
          </p:nvSpPr>
          <p:spPr>
            <a:xfrm>
              <a:off x="6718763" y="3266938"/>
              <a:ext cx="932545" cy="932545"/>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s-CL" sz="1100" b="0" i="0" u="none" strike="noStrike" cap="none">
                  <a:solidFill>
                    <a:schemeClr val="lt1"/>
                  </a:solidFill>
                  <a:latin typeface="Arial"/>
                  <a:ea typeface="Arial"/>
                  <a:cs typeface="Arial"/>
                  <a:sym typeface="Arial"/>
                </a:rPr>
                <a:t>Tecnológico</a:t>
              </a:r>
              <a:endParaRPr/>
            </a:p>
          </p:txBody>
        </p:sp>
        <p:sp>
          <p:nvSpPr>
            <p:cNvPr id="229" name="Google Shape;229;p21"/>
            <p:cNvSpPr/>
            <p:nvPr/>
          </p:nvSpPr>
          <p:spPr>
            <a:xfrm>
              <a:off x="4752217" y="4097680"/>
              <a:ext cx="1318819" cy="1318819"/>
            </a:xfrm>
            <a:prstGeom prst="ellipse">
              <a:avLst/>
            </a:prstGeom>
            <a:solidFill>
              <a:srgbClr val="D14A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1"/>
            <p:cNvSpPr txBox="1"/>
            <p:nvPr/>
          </p:nvSpPr>
          <p:spPr>
            <a:xfrm>
              <a:off x="4945354" y="4290817"/>
              <a:ext cx="932545" cy="932545"/>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s-CL" sz="1100" b="0" i="0" u="none" strike="noStrike" cap="none">
                  <a:solidFill>
                    <a:schemeClr val="lt1"/>
                  </a:solidFill>
                  <a:latin typeface="Arial"/>
                  <a:ea typeface="Arial"/>
                  <a:cs typeface="Arial"/>
                  <a:sym typeface="Arial"/>
                </a:rPr>
                <a:t>Internacional</a:t>
              </a:r>
              <a:endParaRPr/>
            </a:p>
          </p:txBody>
        </p:sp>
        <p:sp>
          <p:nvSpPr>
            <p:cNvPr id="231" name="Google Shape;231;p21"/>
            <p:cNvSpPr/>
            <p:nvPr/>
          </p:nvSpPr>
          <p:spPr>
            <a:xfrm>
              <a:off x="2978807" y="3073801"/>
              <a:ext cx="1318819" cy="1318819"/>
            </a:xfrm>
            <a:prstGeom prst="ellipse">
              <a:avLst/>
            </a:prstGeom>
            <a:solidFill>
              <a:srgbClr val="E7252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txBox="1"/>
            <p:nvPr/>
          </p:nvSpPr>
          <p:spPr>
            <a:xfrm>
              <a:off x="3171944" y="3266938"/>
              <a:ext cx="932545" cy="932545"/>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s-CL" sz="1100" b="0" i="0" u="none" strike="noStrike" cap="none">
                  <a:solidFill>
                    <a:schemeClr val="lt1"/>
                  </a:solidFill>
                  <a:latin typeface="Arial"/>
                  <a:ea typeface="Arial"/>
                  <a:cs typeface="Arial"/>
                  <a:sym typeface="Arial"/>
                </a:rPr>
                <a:t>Sostenibilidad</a:t>
              </a:r>
              <a:endParaRPr/>
            </a:p>
          </p:txBody>
        </p:sp>
        <p:sp>
          <p:nvSpPr>
            <p:cNvPr id="233" name="Google Shape;233;p21"/>
            <p:cNvSpPr/>
            <p:nvPr/>
          </p:nvSpPr>
          <p:spPr>
            <a:xfrm>
              <a:off x="2978807" y="1026045"/>
              <a:ext cx="1318819" cy="1318819"/>
            </a:xfrm>
            <a:prstGeom prst="ellipse">
              <a:avLst/>
            </a:prstGeom>
            <a:solidFill>
              <a:srgbClr val="FE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1"/>
            <p:cNvSpPr txBox="1"/>
            <p:nvPr/>
          </p:nvSpPr>
          <p:spPr>
            <a:xfrm>
              <a:off x="3171944" y="1219182"/>
              <a:ext cx="932545" cy="932545"/>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s-CL" sz="1100" b="0" i="0" u="none" strike="noStrike" cap="none">
                  <a:solidFill>
                    <a:schemeClr val="lt1"/>
                  </a:solidFill>
                  <a:latin typeface="Arial"/>
                  <a:ea typeface="Arial"/>
                  <a:cs typeface="Arial"/>
                  <a:sym typeface="Arial"/>
                </a:rPr>
                <a:t>Participación ciudadana</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4"/>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404" name="Google Shape;404;p24"/>
          <p:cNvGrpSpPr/>
          <p:nvPr/>
        </p:nvGrpSpPr>
        <p:grpSpPr>
          <a:xfrm>
            <a:off x="2994659" y="1514847"/>
            <a:ext cx="6053329" cy="3220110"/>
            <a:chOff x="2391572" y="-114343"/>
            <a:chExt cx="5732454" cy="4466242"/>
          </a:xfrm>
        </p:grpSpPr>
        <p:sp>
          <p:nvSpPr>
            <p:cNvPr id="405" name="Google Shape;405;p24"/>
            <p:cNvSpPr/>
            <p:nvPr/>
          </p:nvSpPr>
          <p:spPr>
            <a:xfrm>
              <a:off x="3189898" y="-114343"/>
              <a:ext cx="4135802" cy="4135802"/>
            </a:xfrm>
            <a:custGeom>
              <a:avLst/>
              <a:gdLst/>
              <a:ahLst/>
              <a:cxnLst/>
              <a:rect l="l" t="t" r="r" b="b"/>
              <a:pathLst>
                <a:path w="120000" h="120000" extrusionOk="0">
                  <a:moveTo>
                    <a:pt x="89057" y="10980"/>
                  </a:moveTo>
                  <a:lnTo>
                    <a:pt x="89057" y="10980"/>
                  </a:lnTo>
                  <a:cubicBezTo>
                    <a:pt x="109134" y="22881"/>
                    <a:pt x="119924" y="45822"/>
                    <a:pt x="116289" y="68876"/>
                  </a:cubicBezTo>
                  <a:cubicBezTo>
                    <a:pt x="112654" y="91930"/>
                    <a:pt x="95327" y="110437"/>
                    <a:pt x="72562" y="115582"/>
                  </a:cubicBezTo>
                  <a:cubicBezTo>
                    <a:pt x="49797" y="120728"/>
                    <a:pt x="26196" y="111471"/>
                    <a:pt x="13000" y="92221"/>
                  </a:cubicBezTo>
                  <a:cubicBezTo>
                    <a:pt x="-197" y="72971"/>
                    <a:pt x="-321" y="47619"/>
                    <a:pt x="12686" y="28241"/>
                  </a:cubicBezTo>
                  <a:lnTo>
                    <a:pt x="10323" y="26382"/>
                  </a:lnTo>
                  <a:lnTo>
                    <a:pt x="17417" y="26496"/>
                  </a:lnTo>
                  <a:lnTo>
                    <a:pt x="19465" y="33575"/>
                  </a:lnTo>
                  <a:lnTo>
                    <a:pt x="17103" y="31716"/>
                  </a:lnTo>
                  <a:lnTo>
                    <a:pt x="17103" y="31716"/>
                  </a:lnTo>
                  <a:cubicBezTo>
                    <a:pt x="5539" y="49253"/>
                    <a:pt x="5816" y="72063"/>
                    <a:pt x="17800" y="89315"/>
                  </a:cubicBezTo>
                  <a:cubicBezTo>
                    <a:pt x="29785" y="106567"/>
                    <a:pt x="51064" y="114787"/>
                    <a:pt x="71534" y="110072"/>
                  </a:cubicBezTo>
                  <a:cubicBezTo>
                    <a:pt x="92004" y="105356"/>
                    <a:pt x="107543" y="88655"/>
                    <a:pt x="110772" y="67899"/>
                  </a:cubicBezTo>
                  <a:cubicBezTo>
                    <a:pt x="114001" y="47142"/>
                    <a:pt x="104271" y="26510"/>
                    <a:pt x="86200" y="15799"/>
                  </a:cubicBezTo>
                  <a:close/>
                </a:path>
              </a:pathLst>
            </a:custGeom>
            <a:solidFill>
              <a:srgbClr val="CDCF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4"/>
            <p:cNvSpPr/>
            <p:nvPr/>
          </p:nvSpPr>
          <p:spPr>
            <a:xfrm>
              <a:off x="3876600" y="644"/>
              <a:ext cx="2762398" cy="1381199"/>
            </a:xfrm>
            <a:prstGeom prst="roundRect">
              <a:avLst>
                <a:gd name="adj" fmla="val 16667"/>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4"/>
            <p:cNvSpPr txBox="1"/>
            <p:nvPr/>
          </p:nvSpPr>
          <p:spPr>
            <a:xfrm>
              <a:off x="3944025" y="68068"/>
              <a:ext cx="2762400" cy="1246200"/>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s-CL" sz="3100" b="0" i="0" u="none" strike="noStrike" cap="none">
                  <a:solidFill>
                    <a:schemeClr val="lt1"/>
                  </a:solidFill>
                  <a:latin typeface="Arial"/>
                  <a:ea typeface="Arial"/>
                  <a:cs typeface="Arial"/>
                  <a:sym typeface="Arial"/>
                </a:rPr>
                <a:t>Universi</a:t>
              </a:r>
              <a:r>
                <a:rPr lang="es-CL" sz="3100">
                  <a:solidFill>
                    <a:schemeClr val="lt1"/>
                  </a:solidFill>
                </a:rPr>
                <a:t>dades</a:t>
              </a:r>
              <a:endParaRPr sz="3100" b="0" i="0" u="none" strike="noStrike" cap="none">
                <a:solidFill>
                  <a:schemeClr val="lt1"/>
                </a:solidFill>
                <a:latin typeface="Arial"/>
                <a:ea typeface="Arial"/>
                <a:cs typeface="Arial"/>
                <a:sym typeface="Arial"/>
              </a:endParaRPr>
            </a:p>
          </p:txBody>
        </p:sp>
        <p:sp>
          <p:nvSpPr>
            <p:cNvPr id="408" name="Google Shape;408;p24"/>
            <p:cNvSpPr/>
            <p:nvPr/>
          </p:nvSpPr>
          <p:spPr>
            <a:xfrm>
              <a:off x="5361628" y="1485672"/>
              <a:ext cx="2762398" cy="1381199"/>
            </a:xfrm>
            <a:prstGeom prst="roundRect">
              <a:avLst>
                <a:gd name="adj" fmla="val 16667"/>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4"/>
            <p:cNvSpPr txBox="1"/>
            <p:nvPr/>
          </p:nvSpPr>
          <p:spPr>
            <a:xfrm>
              <a:off x="5429053" y="1553097"/>
              <a:ext cx="2627548" cy="1246349"/>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s-CL" sz="3100">
                  <a:solidFill>
                    <a:schemeClr val="lt1"/>
                  </a:solidFill>
                </a:rPr>
                <a:t>Estado</a:t>
              </a:r>
              <a:endParaRPr sz="3100" b="0" i="0" u="none" strike="noStrike" cap="none">
                <a:solidFill>
                  <a:schemeClr val="lt1"/>
                </a:solidFill>
                <a:latin typeface="Arial"/>
                <a:ea typeface="Arial"/>
                <a:cs typeface="Arial"/>
                <a:sym typeface="Arial"/>
              </a:endParaRPr>
            </a:p>
          </p:txBody>
        </p:sp>
        <p:sp>
          <p:nvSpPr>
            <p:cNvPr id="410" name="Google Shape;410;p24"/>
            <p:cNvSpPr/>
            <p:nvPr/>
          </p:nvSpPr>
          <p:spPr>
            <a:xfrm>
              <a:off x="3876600" y="2970700"/>
              <a:ext cx="2762398" cy="1381199"/>
            </a:xfrm>
            <a:prstGeom prst="roundRect">
              <a:avLst>
                <a:gd name="adj" fmla="val 16667"/>
              </a:avLst>
            </a:prstGeom>
            <a:solidFill>
              <a:schemeClr val="dk2"/>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4"/>
            <p:cNvSpPr txBox="1"/>
            <p:nvPr/>
          </p:nvSpPr>
          <p:spPr>
            <a:xfrm>
              <a:off x="3944025" y="3038125"/>
              <a:ext cx="2627548" cy="1246349"/>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s-CL" sz="3100">
                  <a:solidFill>
                    <a:schemeClr val="lt1"/>
                  </a:solidFill>
                </a:rPr>
                <a:t>Compañías</a:t>
              </a:r>
              <a:endParaRPr sz="3100" b="0" i="0" u="none" strike="noStrike" cap="none">
                <a:solidFill>
                  <a:schemeClr val="lt1"/>
                </a:solidFill>
                <a:latin typeface="Arial"/>
                <a:ea typeface="Arial"/>
                <a:cs typeface="Arial"/>
                <a:sym typeface="Arial"/>
              </a:endParaRPr>
            </a:p>
          </p:txBody>
        </p:sp>
        <p:sp>
          <p:nvSpPr>
            <p:cNvPr id="412" name="Google Shape;412;p24"/>
            <p:cNvSpPr/>
            <p:nvPr/>
          </p:nvSpPr>
          <p:spPr>
            <a:xfrm>
              <a:off x="2391572" y="1485672"/>
              <a:ext cx="2762398" cy="1381199"/>
            </a:xfrm>
            <a:prstGeom prst="roundRect">
              <a:avLst>
                <a:gd name="adj" fmla="val 16667"/>
              </a:avLst>
            </a:prstGeom>
            <a:gradFill>
              <a:gsLst>
                <a:gs pos="0">
                  <a:srgbClr val="FF7714"/>
                </a:gs>
                <a:gs pos="100000">
                  <a:srgbClr val="FFA773"/>
                </a:gs>
              </a:gsLst>
              <a:lin ang="16200000" scaled="0"/>
            </a:gradFill>
            <a:ln w="9525" cap="flat" cmpd="sng">
              <a:solidFill>
                <a:srgbClr val="EB792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4"/>
            <p:cNvSpPr txBox="1"/>
            <p:nvPr/>
          </p:nvSpPr>
          <p:spPr>
            <a:xfrm>
              <a:off x="2458997" y="1553097"/>
              <a:ext cx="2627548" cy="1246349"/>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s-CL" sz="3100">
                  <a:solidFill>
                    <a:schemeClr val="lt1"/>
                  </a:solidFill>
                </a:rPr>
                <a:t>Sociedad</a:t>
              </a:r>
              <a:endParaRPr sz="3100" b="0" i="0" u="none" strike="noStrike" cap="none">
                <a:solidFill>
                  <a:schemeClr val="lt1"/>
                </a:solidFill>
                <a:latin typeface="Arial"/>
                <a:ea typeface="Arial"/>
                <a:cs typeface="Arial"/>
                <a:sym typeface="Arial"/>
              </a:endParaRPr>
            </a:p>
          </p:txBody>
        </p:sp>
      </p:grpSp>
      <p:sp>
        <p:nvSpPr>
          <p:cNvPr id="414" name="Google Shape;414;p24"/>
          <p:cNvSpPr txBox="1"/>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s-CL"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
        <p:nvSpPr>
          <p:cNvPr id="2" name="CuadroTexto 1">
            <a:extLst>
              <a:ext uri="{FF2B5EF4-FFF2-40B4-BE49-F238E27FC236}">
                <a16:creationId xmlns:a16="http://schemas.microsoft.com/office/drawing/2014/main" id="{A3D0A55C-85A7-78B3-3194-7F7758E660FA}"/>
              </a:ext>
            </a:extLst>
          </p:cNvPr>
          <p:cNvSpPr txBox="1"/>
          <p:nvPr/>
        </p:nvSpPr>
        <p:spPr>
          <a:xfrm>
            <a:off x="2238328" y="5667699"/>
            <a:ext cx="8750808" cy="523220"/>
          </a:xfrm>
          <a:prstGeom prst="rect">
            <a:avLst/>
          </a:prstGeom>
          <a:noFill/>
        </p:spPr>
        <p:txBody>
          <a:bodyPr wrap="square" rtlCol="0">
            <a:spAutoFit/>
          </a:bodyPr>
          <a:lstStyle/>
          <a:p>
            <a:r>
              <a:rPr lang="es-CL" dirty="0"/>
              <a:t>En síntesis, la Ingeniería debe estar al servicio de la Sociedad, aportando al desarrollo tecnológico sin dejar de velar por el bien común.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9"/>
        <p:cNvGrpSpPr/>
        <p:nvPr/>
      </p:nvGrpSpPr>
      <p:grpSpPr>
        <a:xfrm>
          <a:off x="0" y="0"/>
          <a:ext cx="0" cy="0"/>
          <a:chOff x="0" y="0"/>
          <a:chExt cx="0" cy="0"/>
        </a:xfrm>
      </p:grpSpPr>
      <p:pic>
        <p:nvPicPr>
          <p:cNvPr id="440" name="Google Shape;440;p7"/>
          <p:cNvPicPr preferRelativeResize="0"/>
          <p:nvPr/>
        </p:nvPicPr>
        <p:blipFill rotWithShape="1">
          <a:blip r:embed="rId3">
            <a:alphaModFix/>
          </a:blip>
          <a:srcRect/>
          <a:stretch/>
        </p:blipFill>
        <p:spPr>
          <a:xfrm>
            <a:off x="4528360" y="1036607"/>
            <a:ext cx="3164701" cy="583197"/>
          </a:xfrm>
          <a:prstGeom prst="rect">
            <a:avLst/>
          </a:prstGeom>
          <a:noFill/>
          <a:ln>
            <a:noFill/>
          </a:ln>
        </p:spPr>
      </p:pic>
      <p:pic>
        <p:nvPicPr>
          <p:cNvPr id="441" name="Google Shape;441;p7"/>
          <p:cNvPicPr preferRelativeResize="0"/>
          <p:nvPr/>
        </p:nvPicPr>
        <p:blipFill rotWithShape="1">
          <a:blip r:embed="rId4">
            <a:alphaModFix/>
          </a:blip>
          <a:srcRect/>
          <a:stretch/>
        </p:blipFill>
        <p:spPr>
          <a:xfrm>
            <a:off x="3965611" y="5175340"/>
            <a:ext cx="4272249" cy="604083"/>
          </a:xfrm>
          <a:prstGeom prst="rect">
            <a:avLst/>
          </a:prstGeom>
          <a:noFill/>
          <a:ln>
            <a:noFill/>
          </a:ln>
        </p:spPr>
      </p:pic>
      <p:pic>
        <p:nvPicPr>
          <p:cNvPr id="442" name="Google Shape;442;p7"/>
          <p:cNvPicPr preferRelativeResize="0"/>
          <p:nvPr/>
        </p:nvPicPr>
        <p:blipFill rotWithShape="1">
          <a:blip r:embed="rId5">
            <a:alphaModFix/>
          </a:blip>
          <a:srcRect/>
          <a:stretch/>
        </p:blipFill>
        <p:spPr>
          <a:xfrm>
            <a:off x="3346450" y="3130552"/>
            <a:ext cx="5499100" cy="3776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216916c27d7_1_330"/>
          <p:cNvSpPr txBox="1"/>
          <p:nvPr/>
        </p:nvSpPr>
        <p:spPr>
          <a:xfrm>
            <a:off x="598429" y="2819965"/>
            <a:ext cx="10579500" cy="121804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Arial"/>
              <a:buNone/>
            </a:pPr>
            <a:r>
              <a:rPr lang="es-CL" sz="3200" dirty="0">
                <a:solidFill>
                  <a:schemeClr val="dk1"/>
                </a:solidFill>
              </a:rPr>
              <a:t>¿Qué piensan cuando escuchan ingeniería?</a:t>
            </a:r>
          </a:p>
          <a:p>
            <a:pPr marL="0" marR="0" lvl="0" indent="0" algn="ctr" rtl="0">
              <a:lnSpc>
                <a:spcPct val="90000"/>
              </a:lnSpc>
              <a:spcBef>
                <a:spcPts val="0"/>
              </a:spcBef>
              <a:spcAft>
                <a:spcPts val="0"/>
              </a:spcAft>
              <a:buClr>
                <a:schemeClr val="dk1"/>
              </a:buClr>
              <a:buSzPts val="3200"/>
              <a:buFont typeface="Arial"/>
              <a:buNone/>
            </a:pPr>
            <a:endParaRPr lang="es-CL" sz="2000" dirty="0">
              <a:solidFill>
                <a:schemeClr val="dk1"/>
              </a:solidFill>
            </a:endParaRPr>
          </a:p>
        </p:txBody>
      </p:sp>
      <p:sp>
        <p:nvSpPr>
          <p:cNvPr id="75" name="Google Shape;75;g216916c27d7_1_330"/>
          <p:cNvSpPr/>
          <p:nvPr/>
        </p:nvSpPr>
        <p:spPr>
          <a:xfrm>
            <a:off x="598429" y="3044238"/>
            <a:ext cx="360000" cy="769500"/>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 name="Google Shape;76;g216916c27d7_1_330"/>
          <p:cNvSpPr txBox="1">
            <a:spLocks noGrp="1"/>
          </p:cNvSpPr>
          <p:nvPr>
            <p:ph type="sldNum" idx="12"/>
          </p:nvPr>
        </p:nvSpPr>
        <p:spPr>
          <a:xfrm flipH="1">
            <a:off x="11617200" y="6391072"/>
            <a:ext cx="57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s-CL" sz="1600">
                <a:solidFill>
                  <a:srgbClr val="3A3838"/>
                </a:solidFill>
                <a:latin typeface="Helvetica Neue"/>
                <a:ea typeface="Helvetica Neue"/>
                <a:cs typeface="Helvetica Neue"/>
                <a:sym typeface="Helvetica Neue"/>
              </a:rPr>
              <a:t>3</a:t>
            </a:fld>
            <a:endParaRPr sz="1600">
              <a:solidFill>
                <a:srgbClr val="3A3838"/>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Imagen que contiene Escala de tiempo&#10;&#10;Descripción generada automáticamente">
            <a:extLst>
              <a:ext uri="{FF2B5EF4-FFF2-40B4-BE49-F238E27FC236}">
                <a16:creationId xmlns:a16="http://schemas.microsoft.com/office/drawing/2014/main" id="{309BAFE0-7065-8C13-3457-55FA151E204F}"/>
              </a:ext>
            </a:extLst>
          </p:cNvPr>
          <p:cNvPicPr>
            <a:picLocks noChangeAspect="1"/>
          </p:cNvPicPr>
          <p:nvPr/>
        </p:nvPicPr>
        <p:blipFill>
          <a:blip r:embed="rId2"/>
          <a:stretch>
            <a:fillRect/>
          </a:stretch>
        </p:blipFill>
        <p:spPr>
          <a:xfrm>
            <a:off x="0" y="0"/>
            <a:ext cx="12190476" cy="6858000"/>
          </a:xfrm>
          <a:prstGeom prst="rect">
            <a:avLst/>
          </a:prstGeom>
        </p:spPr>
      </p:pic>
    </p:spTree>
    <p:extLst>
      <p:ext uri="{BB962C8B-B14F-4D97-AF65-F5344CB8AC3E}">
        <p14:creationId xmlns:p14="http://schemas.microsoft.com/office/powerpoint/2010/main" val="150884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216916c27d7_1_16"/>
          <p:cNvSpPr txBox="1"/>
          <p:nvPr/>
        </p:nvSpPr>
        <p:spPr>
          <a:xfrm>
            <a:off x="1063005" y="802463"/>
            <a:ext cx="10579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3200">
                <a:solidFill>
                  <a:schemeClr val="dk1"/>
                </a:solidFill>
              </a:rPr>
              <a:t>GRANDES OBRAS DE LA INGENIERÍA</a:t>
            </a:r>
            <a:endParaRPr sz="2000" b="0" i="0" u="none" strike="noStrike" cap="none">
              <a:solidFill>
                <a:schemeClr val="dk1"/>
              </a:solidFill>
              <a:latin typeface="Arial"/>
              <a:ea typeface="Arial"/>
              <a:cs typeface="Arial"/>
              <a:sym typeface="Arial"/>
            </a:endParaRPr>
          </a:p>
        </p:txBody>
      </p:sp>
      <p:sp>
        <p:nvSpPr>
          <p:cNvPr id="82" name="Google Shape;82;g216916c27d7_1_16"/>
          <p:cNvSpPr/>
          <p:nvPr/>
        </p:nvSpPr>
        <p:spPr>
          <a:xfrm>
            <a:off x="549579" y="650063"/>
            <a:ext cx="360000" cy="769500"/>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g216916c27d7_1_16"/>
          <p:cNvSpPr txBox="1">
            <a:spLocks noGrp="1"/>
          </p:cNvSpPr>
          <p:nvPr>
            <p:ph type="sldNum" idx="12"/>
          </p:nvPr>
        </p:nvSpPr>
        <p:spPr>
          <a:xfrm flipH="1">
            <a:off x="11617200" y="6391072"/>
            <a:ext cx="57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s-CL" sz="1600">
                <a:solidFill>
                  <a:srgbClr val="3A3838"/>
                </a:solidFill>
                <a:latin typeface="Helvetica Neue"/>
                <a:ea typeface="Helvetica Neue"/>
                <a:cs typeface="Helvetica Neue"/>
                <a:sym typeface="Helvetica Neue"/>
              </a:rPr>
              <a:t>5</a:t>
            </a:fld>
            <a:endParaRPr sz="1600">
              <a:solidFill>
                <a:srgbClr val="3A3838"/>
              </a:solidFill>
              <a:latin typeface="Helvetica Neue"/>
              <a:ea typeface="Helvetica Neue"/>
              <a:cs typeface="Helvetica Neue"/>
              <a:sym typeface="Helvetica Neue"/>
            </a:endParaRPr>
          </a:p>
        </p:txBody>
      </p:sp>
      <p:pic>
        <p:nvPicPr>
          <p:cNvPr id="84" name="Google Shape;84;g216916c27d7_1_16"/>
          <p:cNvPicPr preferRelativeResize="0"/>
          <p:nvPr/>
        </p:nvPicPr>
        <p:blipFill>
          <a:blip r:embed="rId3">
            <a:alphaModFix/>
          </a:blip>
          <a:stretch>
            <a:fillRect/>
          </a:stretch>
        </p:blipFill>
        <p:spPr>
          <a:xfrm>
            <a:off x="4983004" y="1720363"/>
            <a:ext cx="6456934" cy="4841566"/>
          </a:xfrm>
          <a:prstGeom prst="rect">
            <a:avLst/>
          </a:prstGeom>
          <a:noFill/>
          <a:ln>
            <a:noFill/>
          </a:ln>
        </p:spPr>
      </p:pic>
      <p:sp>
        <p:nvSpPr>
          <p:cNvPr id="85" name="Google Shape;85;g216916c27d7_1_16"/>
          <p:cNvSpPr txBox="1"/>
          <p:nvPr/>
        </p:nvSpPr>
        <p:spPr>
          <a:xfrm>
            <a:off x="43400" y="2210300"/>
            <a:ext cx="87201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L" sz="2400"/>
              <a:t>Canal de Panamá</a:t>
            </a:r>
            <a:endParaRPr sz="2400"/>
          </a:p>
          <a:p>
            <a:pPr marL="0" lvl="0" indent="0" algn="l" rtl="0">
              <a:spcBef>
                <a:spcPts val="0"/>
              </a:spcBef>
              <a:spcAft>
                <a:spcPts val="0"/>
              </a:spcAft>
              <a:buNone/>
            </a:pPr>
            <a:r>
              <a:rPr lang="es-CL" sz="2400"/>
              <a:t>	Unión Atlántico-Pacífico</a:t>
            </a:r>
            <a:endParaRPr sz="2400"/>
          </a:p>
          <a:p>
            <a:pPr marL="0" lvl="0" indent="0" algn="l" rtl="0">
              <a:spcBef>
                <a:spcPts val="0"/>
              </a:spcBef>
              <a:spcAft>
                <a:spcPts val="0"/>
              </a:spcAft>
              <a:buNone/>
            </a:pPr>
            <a:r>
              <a:rPr lang="es-CL" sz="2400"/>
              <a:t>	</a:t>
            </a:r>
            <a:r>
              <a:rPr lang="es-CL" sz="2400">
                <a:solidFill>
                  <a:schemeClr val="dk1"/>
                </a:solidFill>
              </a:rPr>
              <a:t>Esclusas</a:t>
            </a:r>
            <a:endParaRPr sz="2400">
              <a:solidFill>
                <a:schemeClr val="dk1"/>
              </a:solidFill>
            </a:endParaRPr>
          </a:p>
          <a:p>
            <a:pPr marL="0" lvl="0" indent="0" algn="l" rtl="0">
              <a:spcBef>
                <a:spcPts val="0"/>
              </a:spcBef>
              <a:spcAft>
                <a:spcPts val="0"/>
              </a:spcAft>
              <a:buNone/>
            </a:pPr>
            <a:endParaRPr sz="2400"/>
          </a:p>
          <a:p>
            <a:pPr marL="0" lvl="0" indent="0" algn="l" rtl="0">
              <a:spcBef>
                <a:spcPts val="0"/>
              </a:spcBef>
              <a:spcAft>
                <a:spcPts val="0"/>
              </a:spcAft>
              <a:buNone/>
            </a:pPr>
            <a:r>
              <a:rPr lang="es-CL" sz="2400"/>
              <a:t>Fechas relevantes</a:t>
            </a:r>
            <a:endParaRPr sz="2400"/>
          </a:p>
          <a:p>
            <a:pPr marL="0" lvl="0" indent="0" algn="l" rtl="0">
              <a:spcBef>
                <a:spcPts val="0"/>
              </a:spcBef>
              <a:spcAft>
                <a:spcPts val="0"/>
              </a:spcAft>
              <a:buNone/>
            </a:pPr>
            <a:r>
              <a:rPr lang="es-CL" sz="2400"/>
              <a:t>	</a:t>
            </a:r>
            <a:r>
              <a:rPr lang="es-CL" sz="2400">
                <a:solidFill>
                  <a:schemeClr val="dk1"/>
                </a:solidFill>
              </a:rPr>
              <a:t>1819 (Francia)/</a:t>
            </a:r>
            <a:r>
              <a:rPr lang="es-CL" sz="2400" b="1">
                <a:solidFill>
                  <a:schemeClr val="dk1"/>
                </a:solidFill>
              </a:rPr>
              <a:t>1903</a:t>
            </a:r>
            <a:endParaRPr sz="2400" b="1"/>
          </a:p>
          <a:p>
            <a:pPr marL="0" lvl="0" indent="0" algn="l" rtl="0">
              <a:spcBef>
                <a:spcPts val="0"/>
              </a:spcBef>
              <a:spcAft>
                <a:spcPts val="0"/>
              </a:spcAft>
              <a:buNone/>
            </a:pPr>
            <a:r>
              <a:rPr lang="es-CL" sz="2400"/>
              <a:t>	EEUU derechos a perpetuidad</a:t>
            </a:r>
            <a:endParaRPr sz="2400"/>
          </a:p>
          <a:p>
            <a:pPr marL="0" lvl="0" indent="0" algn="l" rtl="0">
              <a:spcBef>
                <a:spcPts val="0"/>
              </a:spcBef>
              <a:spcAft>
                <a:spcPts val="0"/>
              </a:spcAft>
              <a:buNone/>
            </a:pPr>
            <a:r>
              <a:rPr lang="es-CL" sz="2400"/>
              <a:t>	15/08/1914</a:t>
            </a:r>
            <a:endParaRPr sz="2400"/>
          </a:p>
          <a:p>
            <a:pPr marL="0" lvl="0" indent="0" algn="l" rtl="0">
              <a:spcBef>
                <a:spcPts val="0"/>
              </a:spcBef>
              <a:spcAft>
                <a:spcPts val="0"/>
              </a:spcAft>
              <a:buNone/>
            </a:pPr>
            <a:r>
              <a:rPr lang="es-CL" sz="2400"/>
              <a:t>	1963/1977</a:t>
            </a:r>
            <a:endParaRPr sz="2400"/>
          </a:p>
          <a:p>
            <a:pPr marL="0" lvl="0" indent="0" algn="l" rtl="0">
              <a:spcBef>
                <a:spcPts val="0"/>
              </a:spcBef>
              <a:spcAft>
                <a:spcPts val="0"/>
              </a:spcAft>
              <a:buNone/>
            </a:pPr>
            <a:r>
              <a:rPr lang="es-CL" sz="2400"/>
              <a:t>	1999 Recuperación Panamá</a:t>
            </a:r>
            <a:endParaRPr sz="3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16916c27d7_1_37"/>
          <p:cNvSpPr txBox="1"/>
          <p:nvPr/>
        </p:nvSpPr>
        <p:spPr>
          <a:xfrm>
            <a:off x="1063005" y="802463"/>
            <a:ext cx="10579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3200">
                <a:solidFill>
                  <a:schemeClr val="dk1"/>
                </a:solidFill>
              </a:rPr>
              <a:t>GRANDES OBRAS DE LA INGENIERÍA</a:t>
            </a:r>
            <a:endParaRPr sz="2000" b="0" i="0" u="none" strike="noStrike" cap="none">
              <a:solidFill>
                <a:schemeClr val="dk1"/>
              </a:solidFill>
              <a:latin typeface="Arial"/>
              <a:ea typeface="Arial"/>
              <a:cs typeface="Arial"/>
              <a:sym typeface="Arial"/>
            </a:endParaRPr>
          </a:p>
        </p:txBody>
      </p:sp>
      <p:sp>
        <p:nvSpPr>
          <p:cNvPr id="91" name="Google Shape;91;g216916c27d7_1_37"/>
          <p:cNvSpPr/>
          <p:nvPr/>
        </p:nvSpPr>
        <p:spPr>
          <a:xfrm>
            <a:off x="549579" y="650063"/>
            <a:ext cx="360000" cy="769500"/>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g216916c27d7_1_37"/>
          <p:cNvSpPr txBox="1">
            <a:spLocks noGrp="1"/>
          </p:cNvSpPr>
          <p:nvPr>
            <p:ph type="sldNum" idx="12"/>
          </p:nvPr>
        </p:nvSpPr>
        <p:spPr>
          <a:xfrm flipH="1">
            <a:off x="11617200" y="6391072"/>
            <a:ext cx="57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s-CL" sz="1600">
                <a:solidFill>
                  <a:srgbClr val="3A3838"/>
                </a:solidFill>
                <a:latin typeface="Helvetica Neue"/>
                <a:ea typeface="Helvetica Neue"/>
                <a:cs typeface="Helvetica Neue"/>
                <a:sym typeface="Helvetica Neue"/>
              </a:rPr>
              <a:t>6</a:t>
            </a:fld>
            <a:endParaRPr sz="1600">
              <a:solidFill>
                <a:srgbClr val="3A3838"/>
              </a:solidFill>
              <a:latin typeface="Helvetica Neue"/>
              <a:ea typeface="Helvetica Neue"/>
              <a:cs typeface="Helvetica Neue"/>
              <a:sym typeface="Helvetica Neue"/>
            </a:endParaRPr>
          </a:p>
        </p:txBody>
      </p:sp>
      <p:pic>
        <p:nvPicPr>
          <p:cNvPr id="93" name="Google Shape;93;g216916c27d7_1_37" descr="Hoy veremos una de las más grandes obras de la ingeniería, el Canal de Panamá y entenderemos cómo funciona." title="Canal de Panamá | En 14 Minutos">
            <a:hlinkClick r:id="rId3"/>
          </p:cNvPr>
          <p:cNvPicPr preferRelativeResize="0"/>
          <p:nvPr/>
        </p:nvPicPr>
        <p:blipFill>
          <a:blip r:embed="rId4">
            <a:alphaModFix/>
          </a:blip>
          <a:stretch>
            <a:fillRect/>
          </a:stretch>
        </p:blipFill>
        <p:spPr>
          <a:xfrm>
            <a:off x="1812350" y="1419572"/>
            <a:ext cx="8567289" cy="4819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16916c27d7_1_53"/>
          <p:cNvSpPr txBox="1"/>
          <p:nvPr/>
        </p:nvSpPr>
        <p:spPr>
          <a:xfrm>
            <a:off x="1063005" y="802463"/>
            <a:ext cx="10579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3200">
                <a:solidFill>
                  <a:schemeClr val="dk1"/>
                </a:solidFill>
              </a:rPr>
              <a:t>GRANDES OBRAS DE LA INGENIERÍA</a:t>
            </a:r>
            <a:endParaRPr sz="2000" b="0" i="0" u="none" strike="noStrike" cap="none">
              <a:solidFill>
                <a:schemeClr val="dk1"/>
              </a:solidFill>
              <a:latin typeface="Arial"/>
              <a:ea typeface="Arial"/>
              <a:cs typeface="Arial"/>
              <a:sym typeface="Arial"/>
            </a:endParaRPr>
          </a:p>
        </p:txBody>
      </p:sp>
      <p:sp>
        <p:nvSpPr>
          <p:cNvPr id="99" name="Google Shape;99;g216916c27d7_1_53"/>
          <p:cNvSpPr/>
          <p:nvPr/>
        </p:nvSpPr>
        <p:spPr>
          <a:xfrm>
            <a:off x="549579" y="650063"/>
            <a:ext cx="360000" cy="769500"/>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g216916c27d7_1_53"/>
          <p:cNvSpPr txBox="1">
            <a:spLocks noGrp="1"/>
          </p:cNvSpPr>
          <p:nvPr>
            <p:ph type="sldNum" idx="12"/>
          </p:nvPr>
        </p:nvSpPr>
        <p:spPr>
          <a:xfrm flipH="1">
            <a:off x="11617200" y="6391072"/>
            <a:ext cx="57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s-CL" sz="1600">
                <a:solidFill>
                  <a:srgbClr val="3A3838"/>
                </a:solidFill>
                <a:latin typeface="Helvetica Neue"/>
                <a:ea typeface="Helvetica Neue"/>
                <a:cs typeface="Helvetica Neue"/>
                <a:sym typeface="Helvetica Neue"/>
              </a:rPr>
              <a:t>7</a:t>
            </a:fld>
            <a:endParaRPr sz="1600">
              <a:solidFill>
                <a:srgbClr val="3A3838"/>
              </a:solidFill>
              <a:latin typeface="Helvetica Neue"/>
              <a:ea typeface="Helvetica Neue"/>
              <a:cs typeface="Helvetica Neue"/>
              <a:sym typeface="Helvetica Neue"/>
            </a:endParaRPr>
          </a:p>
        </p:txBody>
      </p:sp>
      <p:pic>
        <p:nvPicPr>
          <p:cNvPr id="101" name="Google Shape;101;g216916c27d7_1_53"/>
          <p:cNvPicPr preferRelativeResize="0"/>
          <p:nvPr/>
        </p:nvPicPr>
        <p:blipFill>
          <a:blip r:embed="rId3">
            <a:alphaModFix/>
          </a:blip>
          <a:stretch>
            <a:fillRect/>
          </a:stretch>
        </p:blipFill>
        <p:spPr>
          <a:xfrm>
            <a:off x="4386487" y="1419563"/>
            <a:ext cx="7256024" cy="5133637"/>
          </a:xfrm>
          <a:prstGeom prst="rect">
            <a:avLst/>
          </a:prstGeom>
          <a:noFill/>
          <a:ln>
            <a:noFill/>
          </a:ln>
        </p:spPr>
      </p:pic>
      <p:sp>
        <p:nvSpPr>
          <p:cNvPr id="102" name="Google Shape;102;g216916c27d7_1_53"/>
          <p:cNvSpPr txBox="1"/>
          <p:nvPr/>
        </p:nvSpPr>
        <p:spPr>
          <a:xfrm>
            <a:off x="43400" y="2210300"/>
            <a:ext cx="8720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L" sz="2400"/>
              <a:t>Golden Gate (1937)</a:t>
            </a:r>
            <a:endParaRPr sz="2400"/>
          </a:p>
          <a:p>
            <a:pPr marL="0" lvl="0" indent="0" algn="l" rtl="0">
              <a:spcBef>
                <a:spcPts val="0"/>
              </a:spcBef>
              <a:spcAft>
                <a:spcPts val="0"/>
              </a:spcAft>
              <a:buNone/>
            </a:pPr>
            <a:r>
              <a:rPr lang="es-CL" sz="2400"/>
              <a:t>	Puente de suspensión</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16916c27d7_1_61"/>
          <p:cNvSpPr txBox="1"/>
          <p:nvPr/>
        </p:nvSpPr>
        <p:spPr>
          <a:xfrm>
            <a:off x="1063005" y="802463"/>
            <a:ext cx="10579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3200">
                <a:solidFill>
                  <a:schemeClr val="dk1"/>
                </a:solidFill>
              </a:rPr>
              <a:t>GRANDES OBRAS DE LA INGENIERÍA</a:t>
            </a:r>
            <a:endParaRPr sz="2000" b="0" i="0" u="none" strike="noStrike" cap="none">
              <a:solidFill>
                <a:schemeClr val="dk1"/>
              </a:solidFill>
              <a:latin typeface="Arial"/>
              <a:ea typeface="Arial"/>
              <a:cs typeface="Arial"/>
              <a:sym typeface="Arial"/>
            </a:endParaRPr>
          </a:p>
        </p:txBody>
      </p:sp>
      <p:sp>
        <p:nvSpPr>
          <p:cNvPr id="108" name="Google Shape;108;g216916c27d7_1_61"/>
          <p:cNvSpPr/>
          <p:nvPr/>
        </p:nvSpPr>
        <p:spPr>
          <a:xfrm>
            <a:off x="549579" y="650063"/>
            <a:ext cx="360000" cy="769500"/>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g216916c27d7_1_61"/>
          <p:cNvSpPr txBox="1">
            <a:spLocks noGrp="1"/>
          </p:cNvSpPr>
          <p:nvPr>
            <p:ph type="sldNum" idx="12"/>
          </p:nvPr>
        </p:nvSpPr>
        <p:spPr>
          <a:xfrm flipH="1">
            <a:off x="11617200" y="6391072"/>
            <a:ext cx="57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s-CL" sz="1600">
                <a:solidFill>
                  <a:srgbClr val="3A3838"/>
                </a:solidFill>
                <a:latin typeface="Helvetica Neue"/>
                <a:ea typeface="Helvetica Neue"/>
                <a:cs typeface="Helvetica Neue"/>
                <a:sym typeface="Helvetica Neue"/>
              </a:rPr>
              <a:t>8</a:t>
            </a:fld>
            <a:endParaRPr sz="1600">
              <a:solidFill>
                <a:srgbClr val="3A3838"/>
              </a:solidFill>
              <a:latin typeface="Helvetica Neue"/>
              <a:ea typeface="Helvetica Neue"/>
              <a:cs typeface="Helvetica Neue"/>
              <a:sym typeface="Helvetica Neue"/>
            </a:endParaRPr>
          </a:p>
        </p:txBody>
      </p:sp>
      <p:pic>
        <p:nvPicPr>
          <p:cNvPr id="110" name="Google Shape;110;g216916c27d7_1_61"/>
          <p:cNvPicPr preferRelativeResize="0"/>
          <p:nvPr/>
        </p:nvPicPr>
        <p:blipFill>
          <a:blip r:embed="rId3">
            <a:alphaModFix/>
          </a:blip>
          <a:stretch>
            <a:fillRect/>
          </a:stretch>
        </p:blipFill>
        <p:spPr>
          <a:xfrm>
            <a:off x="4750829" y="1419563"/>
            <a:ext cx="6702939" cy="5289038"/>
          </a:xfrm>
          <a:prstGeom prst="rect">
            <a:avLst/>
          </a:prstGeom>
          <a:noFill/>
          <a:ln>
            <a:noFill/>
          </a:ln>
        </p:spPr>
      </p:pic>
      <p:sp>
        <p:nvSpPr>
          <p:cNvPr id="111" name="Google Shape;111;g216916c27d7_1_61"/>
          <p:cNvSpPr txBox="1"/>
          <p:nvPr/>
        </p:nvSpPr>
        <p:spPr>
          <a:xfrm>
            <a:off x="43400" y="2210300"/>
            <a:ext cx="8720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L" sz="2400"/>
              <a:t>Tacoma Narrows Bridge (1940)</a:t>
            </a:r>
            <a:endParaRPr sz="2400"/>
          </a:p>
          <a:p>
            <a:pPr marL="0" lvl="0" indent="0" algn="l" rtl="0">
              <a:spcBef>
                <a:spcPts val="0"/>
              </a:spcBef>
              <a:spcAft>
                <a:spcPts val="0"/>
              </a:spcAft>
              <a:buNone/>
            </a:pPr>
            <a:r>
              <a:rPr lang="es-CL" sz="2400"/>
              <a:t>	Innovación menos costo</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16916c27d7_1_70"/>
          <p:cNvSpPr txBox="1"/>
          <p:nvPr/>
        </p:nvSpPr>
        <p:spPr>
          <a:xfrm>
            <a:off x="1063005" y="802463"/>
            <a:ext cx="10579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s-CL" sz="3200">
                <a:solidFill>
                  <a:schemeClr val="dk1"/>
                </a:solidFill>
              </a:rPr>
              <a:t>GRANDES OBRAS DE LA INGENIERÍA</a:t>
            </a:r>
            <a:endParaRPr sz="2000" b="0" i="0" u="none" strike="noStrike" cap="none">
              <a:solidFill>
                <a:schemeClr val="dk1"/>
              </a:solidFill>
              <a:latin typeface="Arial"/>
              <a:ea typeface="Arial"/>
              <a:cs typeface="Arial"/>
              <a:sym typeface="Arial"/>
            </a:endParaRPr>
          </a:p>
        </p:txBody>
      </p:sp>
      <p:sp>
        <p:nvSpPr>
          <p:cNvPr id="117" name="Google Shape;117;g216916c27d7_1_70"/>
          <p:cNvSpPr/>
          <p:nvPr/>
        </p:nvSpPr>
        <p:spPr>
          <a:xfrm>
            <a:off x="549579" y="650063"/>
            <a:ext cx="360000" cy="769500"/>
          </a:xfrm>
          <a:prstGeom prst="rect">
            <a:avLst/>
          </a:prstGeom>
          <a:solidFill>
            <a:srgbClr val="EE64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g216916c27d7_1_70"/>
          <p:cNvSpPr txBox="1">
            <a:spLocks noGrp="1"/>
          </p:cNvSpPr>
          <p:nvPr>
            <p:ph type="sldNum" idx="12"/>
          </p:nvPr>
        </p:nvSpPr>
        <p:spPr>
          <a:xfrm flipH="1">
            <a:off x="11617200" y="6391072"/>
            <a:ext cx="57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s-CL" sz="1600">
                <a:solidFill>
                  <a:srgbClr val="3A3838"/>
                </a:solidFill>
                <a:latin typeface="Helvetica Neue"/>
                <a:ea typeface="Helvetica Neue"/>
                <a:cs typeface="Helvetica Neue"/>
                <a:sym typeface="Helvetica Neue"/>
              </a:rPr>
              <a:t>9</a:t>
            </a:fld>
            <a:endParaRPr sz="1600">
              <a:solidFill>
                <a:srgbClr val="3A3838"/>
              </a:solidFill>
              <a:latin typeface="Helvetica Neue"/>
              <a:ea typeface="Helvetica Neue"/>
              <a:cs typeface="Helvetica Neue"/>
              <a:sym typeface="Helvetica Neue"/>
            </a:endParaRPr>
          </a:p>
        </p:txBody>
      </p:sp>
      <p:pic>
        <p:nvPicPr>
          <p:cNvPr id="119" name="Google Shape;119;g216916c27d7_1_70" descr="Wind can be one of the most critical and complicated loads on civil structures.&#10;&#10;The case of the Tacoma Narrows bridge is a well-known cautionary tale that’s discussed in engineering and physics classrooms across the world. Both resonance from vortex shedding and aeroelastic flutter contributed to the failure. When you push the envelope, you have to be vigilant because things that didn’t matter before start to become important (e.g. wind loads on lighter structures). Unanticipated challenges are a cost of innovation and that’s something that we can all keep in mind. Thank you for watching, and let me know what you think.&#10;&#10;Watch this video and the entire Practical Engineering catalog ad-free on Nebula: https://go.nebula.tv/practical-engineering&#10;&#10;-Patreon: http://patreon.com/PracticalEngineering&#10;-Website: http://practical.engineering&#10;&#10;Tonic and Energy by Elexive is licensed under a Creative Commons Attribution License&#10;Source: https://www.youtube.com/watch?v=U6fBPdu8w9U&#10;&#10;This video is sponsored by The Great Courses Plus." title="Why the Tacoma Narrows Bridge Collapsed">
            <a:hlinkClick r:id="rId3"/>
          </p:cNvPr>
          <p:cNvPicPr preferRelativeResize="0"/>
          <p:nvPr/>
        </p:nvPicPr>
        <p:blipFill>
          <a:blip r:embed="rId4">
            <a:alphaModFix/>
          </a:blip>
          <a:stretch>
            <a:fillRect/>
          </a:stretch>
        </p:blipFill>
        <p:spPr>
          <a:xfrm>
            <a:off x="4162625" y="1894600"/>
            <a:ext cx="7454575" cy="419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39B465CC826A16448095F20670BC9A55" ma:contentTypeVersion="4" ma:contentTypeDescription="Crear nuevo documento." ma:contentTypeScope="" ma:versionID="f0572e89b8a79dce129f14ad7a807f3e">
  <xsd:schema xmlns:xsd="http://www.w3.org/2001/XMLSchema" xmlns:xs="http://www.w3.org/2001/XMLSchema" xmlns:p="http://schemas.microsoft.com/office/2006/metadata/properties" xmlns:ns2="9a346517-26e7-4469-925e-192436bd555e" targetNamespace="http://schemas.microsoft.com/office/2006/metadata/properties" ma:root="true" ma:fieldsID="b9661cd86aa4e27242a7dcc56f0e2639" ns2:_="">
    <xsd:import namespace="9a346517-26e7-4469-925e-192436bd555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46517-26e7-4469-925e-192436bd55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4CA688-4613-408E-A856-0E80F33B33A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5A69C16-DD7C-4A65-A565-E0A633043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346517-26e7-4469-925e-192436bd55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A67B99-84A5-4E11-9770-E9CB6872BC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1520</TotalTime>
  <Words>701</Words>
  <Application>Microsoft Office PowerPoint</Application>
  <PresentationFormat>Panorámica</PresentationFormat>
  <Paragraphs>104</Paragraphs>
  <Slides>27</Slides>
  <Notes>19</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27</vt:i4>
      </vt:variant>
    </vt:vector>
  </HeadingPairs>
  <TitlesOfParts>
    <vt:vector size="33" baseType="lpstr">
      <vt:lpstr>Arimo</vt:lpstr>
      <vt:lpstr>Helvetica Neue</vt:lpstr>
      <vt:lpstr>Arial</vt:lpstr>
      <vt:lpstr>Lato</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Grandes desastres de la ingeniería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ARTURO LEONARDO ANTONIO ALIAGA CARVAJAL</cp:lastModifiedBy>
  <cp:revision>9</cp:revision>
  <dcterms:created xsi:type="dcterms:W3CDTF">2022-12-13T17:42:08Z</dcterms:created>
  <dcterms:modified xsi:type="dcterms:W3CDTF">2025-03-10T14:01:58Z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0x01010039B465CC826A16448095F20670BC9A55</vt:lpwstr>
  </property>
</Properties>
</file>