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4" r:id="rId3"/>
    <p:sldId id="257" r:id="rId4"/>
    <p:sldId id="269" r:id="rId5"/>
    <p:sldId id="258" r:id="rId6"/>
    <p:sldId id="271" r:id="rId7"/>
    <p:sldId id="268" r:id="rId8"/>
    <p:sldId id="265" r:id="rId9"/>
    <p:sldId id="266" r:id="rId10"/>
    <p:sldId id="270" r:id="rId11"/>
    <p:sldId id="279" r:id="rId12"/>
    <p:sldId id="272" r:id="rId13"/>
    <p:sldId id="273" r:id="rId14"/>
    <p:sldId id="267" r:id="rId15"/>
    <p:sldId id="286" r:id="rId16"/>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8"/>
    <p:restoredTop sz="94578"/>
  </p:normalViewPr>
  <p:slideViewPr>
    <p:cSldViewPr snapToGrid="0">
      <p:cViewPr>
        <p:scale>
          <a:sx n="110" d="100"/>
          <a:sy n="110" d="100"/>
        </p:scale>
        <p:origin x="134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Texto del título</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Nivel de texto 1</a:t>
            </a:r>
          </a:p>
          <a:p>
            <a:pPr lvl="1">
              <a:defRPr sz="1800">
                <a:solidFill>
                  <a:srgbClr val="000000"/>
                </a:solidFill>
              </a:defRPr>
            </a:pPr>
            <a:r>
              <a:rPr sz="3200">
                <a:solidFill>
                  <a:srgbClr val="888888"/>
                </a:solidFill>
              </a:rPr>
              <a:t>Nivel de texto 2</a:t>
            </a:r>
          </a:p>
          <a:p>
            <a:pPr lvl="2">
              <a:defRPr sz="1800">
                <a:solidFill>
                  <a:srgbClr val="000000"/>
                </a:solidFill>
              </a:defRPr>
            </a:pPr>
            <a:r>
              <a:rPr sz="3200">
                <a:solidFill>
                  <a:srgbClr val="888888"/>
                </a:solidFill>
              </a:rPr>
              <a:t>Nivel de texto 3</a:t>
            </a:r>
          </a:p>
          <a:p>
            <a:pPr lvl="3">
              <a:defRPr sz="1800">
                <a:solidFill>
                  <a:srgbClr val="000000"/>
                </a:solidFill>
              </a:defRPr>
            </a:pPr>
            <a:r>
              <a:rPr sz="3200">
                <a:solidFill>
                  <a:srgbClr val="888888"/>
                </a:solidFill>
              </a:rPr>
              <a:t>Nivel de texto 4</a:t>
            </a:r>
          </a:p>
          <a:p>
            <a:pPr lvl="4">
              <a:defRPr sz="1800">
                <a:solidFill>
                  <a:srgbClr val="000000"/>
                </a:solidFill>
              </a:defRPr>
            </a:pPr>
            <a:r>
              <a:rPr sz="3200">
                <a:solidFill>
                  <a:srgbClr val="888888"/>
                </a:solidFill>
              </a:rPr>
              <a:t>Nivel de texto 5</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Texto del título</a:t>
            </a:r>
          </a:p>
        </p:txBody>
      </p:sp>
      <p:sp>
        <p:nvSpPr>
          <p:cNvPr id="40" name="Shape 40"/>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Texto del título</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Texto del título</a:t>
            </a:r>
          </a:p>
        </p:txBody>
      </p:sp>
      <p:sp>
        <p:nvSpPr>
          <p:cNvPr id="11" name="Shape 11"/>
          <p:cNvSpPr>
            <a:spLocks noGrp="1"/>
          </p:cNvSpPr>
          <p:nvPr>
            <p:ph type="body" idx="1"/>
          </p:nvPr>
        </p:nvSpPr>
        <p:spPr>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Texto del título</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Nivel de texto 1</a:t>
            </a:r>
          </a:p>
          <a:p>
            <a:pPr lvl="1">
              <a:defRPr sz="1800">
                <a:solidFill>
                  <a:srgbClr val="000000"/>
                </a:solidFill>
              </a:defRPr>
            </a:pPr>
            <a:r>
              <a:rPr sz="2000">
                <a:solidFill>
                  <a:srgbClr val="888888"/>
                </a:solidFill>
              </a:rPr>
              <a:t>Nivel de texto 2</a:t>
            </a:r>
          </a:p>
          <a:p>
            <a:pPr lvl="2">
              <a:defRPr sz="1800">
                <a:solidFill>
                  <a:srgbClr val="000000"/>
                </a:solidFill>
              </a:defRPr>
            </a:pPr>
            <a:r>
              <a:rPr sz="2000">
                <a:solidFill>
                  <a:srgbClr val="888888"/>
                </a:solidFill>
              </a:rPr>
              <a:t>Nivel de texto 3</a:t>
            </a:r>
          </a:p>
          <a:p>
            <a:pPr lvl="3">
              <a:defRPr sz="1800">
                <a:solidFill>
                  <a:srgbClr val="000000"/>
                </a:solidFill>
              </a:defRPr>
            </a:pPr>
            <a:r>
              <a:rPr sz="2000">
                <a:solidFill>
                  <a:srgbClr val="888888"/>
                </a:solidFill>
              </a:rPr>
              <a:t>Nivel de texto 4</a:t>
            </a:r>
          </a:p>
          <a:p>
            <a:pPr lvl="4">
              <a:defRPr sz="1800">
                <a:solidFill>
                  <a:srgbClr val="000000"/>
                </a:solidFill>
              </a:defRPr>
            </a:pPr>
            <a:r>
              <a:rPr sz="2000">
                <a:solidFill>
                  <a:srgbClr val="888888"/>
                </a:solidFill>
              </a:rPr>
              <a:t>Nivel de texto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Texto del título</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Nivel de texto 1</a:t>
            </a:r>
          </a:p>
          <a:p>
            <a:pPr lvl="1">
              <a:defRPr sz="1800"/>
            </a:pPr>
            <a:r>
              <a:rPr sz="2800"/>
              <a:t>Nivel de texto 2</a:t>
            </a:r>
          </a:p>
          <a:p>
            <a:pPr lvl="2">
              <a:defRPr sz="1800"/>
            </a:pPr>
            <a:r>
              <a:rPr sz="2800"/>
              <a:t>Nivel de texto 3</a:t>
            </a:r>
          </a:p>
          <a:p>
            <a:pPr lvl="3">
              <a:defRPr sz="1800"/>
            </a:pPr>
            <a:r>
              <a:rPr sz="2800"/>
              <a:t>Nivel de texto 4</a:t>
            </a:r>
          </a:p>
          <a:p>
            <a:pPr lvl="4">
              <a:defRPr sz="1800"/>
            </a:pPr>
            <a:r>
              <a:rPr sz="2800"/>
              <a:t>Nivel de texto 5</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Texto del título</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Nivel de texto 1</a:t>
            </a:r>
          </a:p>
          <a:p>
            <a:pPr lvl="1">
              <a:defRPr sz="1800" b="0"/>
            </a:pPr>
            <a:r>
              <a:rPr sz="2400" b="1"/>
              <a:t>Nivel de texto 2</a:t>
            </a:r>
          </a:p>
          <a:p>
            <a:pPr lvl="2">
              <a:defRPr sz="1800" b="0"/>
            </a:pPr>
            <a:r>
              <a:rPr sz="2400" b="1"/>
              <a:t>Nivel de texto 3</a:t>
            </a:r>
          </a:p>
          <a:p>
            <a:pPr lvl="3">
              <a:defRPr sz="1800" b="0"/>
            </a:pPr>
            <a:r>
              <a:rPr sz="2400" b="1"/>
              <a:t>Nivel de texto 4</a:t>
            </a:r>
          </a:p>
          <a:p>
            <a:pPr lvl="4">
              <a:defRPr sz="1800" b="0"/>
            </a:pPr>
            <a:r>
              <a:rPr sz="2400" b="1"/>
              <a:t>Nivel de texto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Texto del título</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Texto del título</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Texto del título</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Nivel de texto 1</a:t>
            </a:r>
          </a:p>
          <a:p>
            <a:pPr lvl="1">
              <a:defRPr sz="1800"/>
            </a:pPr>
            <a:r>
              <a:rPr sz="1400"/>
              <a:t>Nivel de texto 2</a:t>
            </a:r>
          </a:p>
          <a:p>
            <a:pPr lvl="2">
              <a:defRPr sz="1800"/>
            </a:pPr>
            <a:r>
              <a:rPr sz="1400"/>
              <a:t>Nivel de texto 3</a:t>
            </a:r>
          </a:p>
          <a:p>
            <a:pPr lvl="3">
              <a:defRPr sz="1800"/>
            </a:pPr>
            <a:r>
              <a:rPr sz="1400"/>
              <a:t>Nivel de texto 4</a:t>
            </a:r>
          </a:p>
          <a:p>
            <a:pPr lvl="4">
              <a:defRPr sz="1800"/>
            </a:pPr>
            <a:r>
              <a:rPr sz="1400"/>
              <a:t>Nivel de texto 5</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Texto del título</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Nivel de texto 1</a:t>
            </a:r>
          </a:p>
          <a:p>
            <a:pPr lvl="1">
              <a:defRPr sz="1800"/>
            </a:pPr>
            <a:r>
              <a:rPr sz="3200"/>
              <a:t>Nivel de texto 2</a:t>
            </a:r>
          </a:p>
          <a:p>
            <a:pPr lvl="2">
              <a:defRPr sz="1800"/>
            </a:pPr>
            <a:r>
              <a:rPr sz="3200"/>
              <a:t>Nivel de texto 3</a:t>
            </a:r>
          </a:p>
          <a:p>
            <a:pPr lvl="3">
              <a:defRPr sz="1800"/>
            </a:pPr>
            <a:r>
              <a:rPr sz="3200"/>
              <a:t>Nivel de texto 4</a:t>
            </a:r>
          </a:p>
          <a:p>
            <a:pPr lvl="4">
              <a:defRPr sz="1800"/>
            </a:pPr>
            <a:r>
              <a:rPr sz="3200"/>
              <a:t>Nivel de texto 5</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marL="342900" indent="-342900" defTabSz="457200">
        <a:spcBef>
          <a:spcPts val="700"/>
        </a:spcBef>
        <a:buSzPct val="100000"/>
        <a:buFont typeface="Arial"/>
        <a:buChar char="•"/>
        <a:defRPr sz="3200">
          <a:latin typeface="Calibri"/>
          <a:ea typeface="Calibri"/>
          <a:cs typeface="Calibri"/>
          <a:sym typeface="Calibri"/>
        </a:defRPr>
      </a:lvl1pPr>
      <a:lvl2pPr marL="783771" indent="-326571" defTabSz="457200">
        <a:spcBef>
          <a:spcPts val="700"/>
        </a:spcBef>
        <a:buSzPct val="100000"/>
        <a:buFont typeface="Arial"/>
        <a:buChar char="–"/>
        <a:defRPr sz="3200">
          <a:latin typeface="Calibri"/>
          <a:ea typeface="Calibri"/>
          <a:cs typeface="Calibri"/>
          <a:sym typeface="Calibri"/>
        </a:defRPr>
      </a:lvl2pPr>
      <a:lvl3pPr marL="1219200" indent="-304800" defTabSz="457200">
        <a:spcBef>
          <a:spcPts val="700"/>
        </a:spcBef>
        <a:buSzPct val="100000"/>
        <a:buFont typeface="Arial"/>
        <a:buChar char="•"/>
        <a:defRPr sz="3200">
          <a:latin typeface="Calibri"/>
          <a:ea typeface="Calibri"/>
          <a:cs typeface="Calibri"/>
          <a:sym typeface="Calibri"/>
        </a:defRPr>
      </a:lvl3pPr>
      <a:lvl4pPr marL="1737360" indent="-365760" defTabSz="457200">
        <a:spcBef>
          <a:spcPts val="700"/>
        </a:spcBef>
        <a:buSzPct val="100000"/>
        <a:buFont typeface="Arial"/>
        <a:buChar char="–"/>
        <a:defRPr sz="3200">
          <a:latin typeface="Calibri"/>
          <a:ea typeface="Calibri"/>
          <a:cs typeface="Calibri"/>
          <a:sym typeface="Calibri"/>
        </a:defRPr>
      </a:lvl4pPr>
      <a:lvl5pPr marL="2194560" indent="-365760" defTabSz="457200">
        <a:spcBef>
          <a:spcPts val="700"/>
        </a:spcBef>
        <a:buSzPct val="100000"/>
        <a:buFont typeface="Arial"/>
        <a:buChar char="»"/>
        <a:defRPr sz="3200">
          <a:latin typeface="Calibri"/>
          <a:ea typeface="Calibri"/>
          <a:cs typeface="Calibri"/>
          <a:sym typeface="Calibri"/>
        </a:defRPr>
      </a:lvl5pPr>
      <a:lvl6pPr marL="2651760" indent="-365760" defTabSz="457200">
        <a:spcBef>
          <a:spcPts val="700"/>
        </a:spcBef>
        <a:buSzPct val="100000"/>
        <a:buFont typeface="Arial"/>
        <a:buChar char="•"/>
        <a:defRPr sz="3200">
          <a:latin typeface="Calibri"/>
          <a:ea typeface="Calibri"/>
          <a:cs typeface="Calibri"/>
          <a:sym typeface="Calibri"/>
        </a:defRPr>
      </a:lvl6pPr>
      <a:lvl7pPr marL="3108960" indent="-365760" defTabSz="457200">
        <a:spcBef>
          <a:spcPts val="700"/>
        </a:spcBef>
        <a:buSzPct val="100000"/>
        <a:buFont typeface="Arial"/>
        <a:buChar char="•"/>
        <a:defRPr sz="3200">
          <a:latin typeface="Calibri"/>
          <a:ea typeface="Calibri"/>
          <a:cs typeface="Calibri"/>
          <a:sym typeface="Calibri"/>
        </a:defRPr>
      </a:lvl7pPr>
      <a:lvl8pPr marL="3566159" indent="-365759" defTabSz="457200">
        <a:spcBef>
          <a:spcPts val="700"/>
        </a:spcBef>
        <a:buSzPct val="100000"/>
        <a:buFont typeface="Arial"/>
        <a:buChar char="•"/>
        <a:defRPr sz="3200">
          <a:latin typeface="Calibri"/>
          <a:ea typeface="Calibri"/>
          <a:cs typeface="Calibri"/>
          <a:sym typeface="Calibri"/>
        </a:defRPr>
      </a:lvl8pPr>
      <a:lvl9pPr marL="4023359" indent="-365759" defTabSz="457200">
        <a:spcBef>
          <a:spcPts val="700"/>
        </a:spcBef>
        <a:buSzPct val="100000"/>
        <a:buFont typeface="Arial"/>
        <a:buChar char="•"/>
        <a:defRPr sz="3200">
          <a:latin typeface="Calibri"/>
          <a:ea typeface="Calibri"/>
          <a:cs typeface="Calibri"/>
          <a:sym typeface="Calibri"/>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1.png"/>
          <p:cNvPicPr/>
          <p:nvPr/>
        </p:nvPicPr>
        <p:blipFill>
          <a:blip r:embed="rId2"/>
          <a:stretch>
            <a:fillRect/>
          </a:stretch>
        </p:blipFill>
        <p:spPr>
          <a:xfrm>
            <a:off x="-7939" y="0"/>
            <a:ext cx="9144002" cy="2444750"/>
          </a:xfrm>
          <a:prstGeom prst="rect">
            <a:avLst/>
          </a:prstGeom>
          <a:ln w="12700">
            <a:miter lim="400000"/>
          </a:ln>
        </p:spPr>
      </p:pic>
      <p:sp>
        <p:nvSpPr>
          <p:cNvPr id="3" name="Título 2">
            <a:extLst>
              <a:ext uri="{FF2B5EF4-FFF2-40B4-BE49-F238E27FC236}">
                <a16:creationId xmlns:a16="http://schemas.microsoft.com/office/drawing/2014/main" id="{89AA9506-6750-26C5-DB21-2B303805F0B9}"/>
              </a:ext>
            </a:extLst>
          </p:cNvPr>
          <p:cNvSpPr>
            <a:spLocks noGrp="1"/>
          </p:cNvSpPr>
          <p:nvPr>
            <p:ph type="title"/>
          </p:nvPr>
        </p:nvSpPr>
        <p:spPr>
          <a:xfrm>
            <a:off x="677862" y="3392488"/>
            <a:ext cx="7772400" cy="2041525"/>
          </a:xfrm>
        </p:spPr>
        <p:txBody>
          <a:bodyPr>
            <a:noAutofit/>
          </a:bodyPr>
          <a:lstStyle/>
          <a:p>
            <a:r>
              <a:rPr lang="es-CL" sz="2400" i="1" dirty="0">
                <a:solidFill>
                  <a:srgbClr val="000000"/>
                </a:solidFill>
                <a:effectLst/>
                <a:latin typeface="Cambria" panose="02040503050406030204" pitchFamily="18" charset="0"/>
                <a:ea typeface="Times New Roman" panose="02020603050405020304" pitchFamily="18" charset="0"/>
              </a:rPr>
              <a:t>Un nuevo modelo para evaluar el aprendizaje de la escritura: el uso de </a:t>
            </a:r>
            <a:r>
              <a:rPr lang="es-CL" sz="2400" i="1" dirty="0" err="1">
                <a:solidFill>
                  <a:srgbClr val="000000"/>
                </a:solidFill>
                <a:effectLst/>
                <a:latin typeface="Cambria" panose="02040503050406030204" pitchFamily="18" charset="0"/>
                <a:ea typeface="Times New Roman" panose="02020603050405020304" pitchFamily="18" charset="0"/>
              </a:rPr>
              <a:t>bitácoras</a:t>
            </a:r>
            <a:r>
              <a:rPr lang="es-CL" sz="2400" i="1" dirty="0">
                <a:solidFill>
                  <a:srgbClr val="000000"/>
                </a:solidFill>
                <a:effectLst/>
                <a:latin typeface="Cambria" panose="02040503050406030204" pitchFamily="18" charset="0"/>
                <a:ea typeface="Times New Roman" panose="02020603050405020304" pitchFamily="18" charset="0"/>
              </a:rPr>
              <a:t> creativas durante la </a:t>
            </a:r>
            <a:r>
              <a:rPr lang="es-CL" sz="2400" i="1" dirty="0" err="1">
                <a:solidFill>
                  <a:srgbClr val="000000"/>
                </a:solidFill>
                <a:effectLst/>
                <a:latin typeface="Cambria" panose="02040503050406030204" pitchFamily="18" charset="0"/>
                <a:ea typeface="Times New Roman" panose="02020603050405020304" pitchFamily="18" charset="0"/>
              </a:rPr>
              <a:t>implementación</a:t>
            </a:r>
            <a:r>
              <a:rPr lang="es-CL" sz="2400" i="1" dirty="0">
                <a:solidFill>
                  <a:srgbClr val="000000"/>
                </a:solidFill>
                <a:effectLst/>
                <a:latin typeface="Cambria" panose="02040503050406030204" pitchFamily="18" charset="0"/>
                <a:ea typeface="Times New Roman" panose="02020603050405020304" pitchFamily="18" charset="0"/>
              </a:rPr>
              <a:t> de proyectos</a:t>
            </a:r>
            <a:r>
              <a:rPr lang="es-CL" sz="2400" dirty="0">
                <a:solidFill>
                  <a:srgbClr val="000000"/>
                </a:solidFill>
                <a:effectLst/>
                <a:latin typeface="Cambria" panose="02040503050406030204" pitchFamily="18" charset="0"/>
                <a:ea typeface="Times New Roman" panose="02020603050405020304" pitchFamily="18" charset="0"/>
              </a:rPr>
              <a:t> de escritura</a:t>
            </a:r>
            <a:br>
              <a:rPr lang="es-CL" sz="2400" dirty="0">
                <a:effectLst/>
                <a:latin typeface="Times New Roman" panose="02020603050405020304" pitchFamily="18" charset="0"/>
                <a:ea typeface="Times New Roman" panose="02020603050405020304" pitchFamily="18" charset="0"/>
              </a:rPr>
            </a:br>
            <a:br>
              <a:rPr lang="es-CL" sz="2400" dirty="0">
                <a:effectLst/>
                <a:latin typeface="Times New Roman" panose="02020603050405020304" pitchFamily="18" charset="0"/>
                <a:ea typeface="Times New Roman" panose="02020603050405020304" pitchFamily="18" charset="0"/>
              </a:rPr>
            </a:br>
            <a:r>
              <a:rPr lang="es-CL" sz="2400" b="1" dirty="0">
                <a:solidFill>
                  <a:srgbClr val="000000"/>
                </a:solidFill>
                <a:effectLst/>
                <a:latin typeface="Cambria" panose="02040503050406030204" pitchFamily="18" charset="0"/>
                <a:ea typeface="Times New Roman" panose="02020603050405020304" pitchFamily="18" charset="0"/>
              </a:rPr>
              <a:t>Alejandra Andueza</a:t>
            </a:r>
            <a:br>
              <a:rPr lang="es-CL" sz="2400" b="1" dirty="0">
                <a:solidFill>
                  <a:srgbClr val="000000"/>
                </a:solidFill>
                <a:effectLst/>
                <a:latin typeface="Cambria" panose="02040503050406030204" pitchFamily="18" charset="0"/>
                <a:ea typeface="Times New Roman" panose="02020603050405020304" pitchFamily="18" charset="0"/>
              </a:rPr>
            </a:br>
            <a:r>
              <a:rPr lang="es-CL" sz="2400" b="1" dirty="0">
                <a:solidFill>
                  <a:srgbClr val="000000"/>
                </a:solidFill>
                <a:effectLst/>
                <a:latin typeface="Cambria" panose="02040503050406030204" pitchFamily="18" charset="0"/>
                <a:ea typeface="Times New Roman" panose="02020603050405020304" pitchFamily="18" charset="0"/>
              </a:rPr>
              <a:t> </a:t>
            </a:r>
            <a:r>
              <a:rPr lang="es-CL" sz="2400" dirty="0">
                <a:solidFill>
                  <a:srgbClr val="000000"/>
                </a:solidFill>
                <a:effectLst/>
                <a:latin typeface="Cambria" panose="02040503050406030204" pitchFamily="18" charset="0"/>
                <a:ea typeface="Times New Roman" panose="02020603050405020304" pitchFamily="18" charset="0"/>
              </a:rPr>
              <a:t>Universidad Alberto Hurtado</a:t>
            </a:r>
            <a:endParaRPr lang="es-CL" sz="2400" dirty="0">
              <a:effectLst/>
              <a:latin typeface="Times New Roman" panose="02020603050405020304" pitchFamily="18" charset="0"/>
              <a:ea typeface="Times New Roman"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6527DD2-F2ED-445F-1899-A1BE994A9601}"/>
              </a:ext>
            </a:extLst>
          </p:cNvPr>
          <p:cNvSpPr>
            <a:spLocks noGrp="1"/>
          </p:cNvSpPr>
          <p:nvPr>
            <p:ph type="body" idx="1"/>
          </p:nvPr>
        </p:nvSpPr>
        <p:spPr>
          <a:xfrm>
            <a:off x="1032553" y="1178960"/>
            <a:ext cx="7649110" cy="5257800"/>
          </a:xfrm>
        </p:spPr>
        <p:txBody>
          <a:bodyPr/>
          <a:lstStyle/>
          <a:p>
            <a:pPr marL="0" indent="0">
              <a:buNone/>
            </a:pPr>
            <a:r>
              <a:rPr lang="es-CL" sz="2400" dirty="0">
                <a:latin typeface="Cambria" panose="02040503050406030204" pitchFamily="18" charset="0"/>
              </a:rPr>
              <a:t>Gonzalo</a:t>
            </a:r>
          </a:p>
          <a:p>
            <a:r>
              <a:rPr lang="es-CL" sz="2400" dirty="0">
                <a:latin typeface="Cambria" panose="02040503050406030204" pitchFamily="18" charset="0"/>
              </a:rPr>
              <a:t>Un papel es la puerta de las imaginaciones / la goma es el guardia y el dictador de la mente</a:t>
            </a:r>
          </a:p>
          <a:p>
            <a:pPr marL="0" indent="0" algn="l">
              <a:buNone/>
            </a:pPr>
            <a:r>
              <a:rPr lang="es-CL" sz="2400" dirty="0">
                <a:latin typeface="Cambria" panose="02040503050406030204" pitchFamily="18" charset="0"/>
              </a:rPr>
              <a:t>Elián</a:t>
            </a:r>
          </a:p>
          <a:p>
            <a:pPr algn="l"/>
            <a:r>
              <a:rPr lang="es-CL" sz="2400" dirty="0">
                <a:latin typeface="Cambria" panose="02040503050406030204" pitchFamily="18" charset="0"/>
              </a:rPr>
              <a:t>organicé la organizada, desorganizadamente</a:t>
            </a:r>
          </a:p>
          <a:p>
            <a:pPr marL="0" indent="0" algn="l">
              <a:buNone/>
            </a:pPr>
            <a:r>
              <a:rPr lang="es-CL" sz="2400" dirty="0">
                <a:latin typeface="Cambria" panose="02040503050406030204" pitchFamily="18" charset="0"/>
              </a:rPr>
              <a:t>Ramona</a:t>
            </a:r>
          </a:p>
          <a:p>
            <a:pPr algn="l"/>
            <a:r>
              <a:rPr lang="es-CL" sz="2400" u="none" strike="noStrike" dirty="0">
                <a:effectLst/>
                <a:latin typeface="Cambria" panose="02040503050406030204" pitchFamily="18" charset="0"/>
              </a:rPr>
              <a:t>el cuaderno está mojado porque suda el pensar</a:t>
            </a:r>
            <a:endParaRPr lang="es-CL" sz="2400" b="0" i="0" u="none" strike="noStrike" dirty="0">
              <a:solidFill>
                <a:srgbClr val="000000"/>
              </a:solidFill>
              <a:effectLst/>
              <a:latin typeface="Cambria" panose="02040503050406030204" pitchFamily="18" charset="0"/>
            </a:endParaRPr>
          </a:p>
          <a:p>
            <a:pPr marL="0" indent="0" algn="l">
              <a:buNone/>
            </a:pPr>
            <a:endParaRPr lang="es-CL" dirty="0">
              <a:solidFill>
                <a:srgbClr val="000000"/>
              </a:solidFill>
              <a:latin typeface="Calibri" panose="020F0502020204030204" pitchFamily="34" charset="0"/>
            </a:endParaRPr>
          </a:p>
          <a:p>
            <a:pPr marL="0" indent="0">
              <a:buNone/>
            </a:pPr>
            <a:endParaRPr lang="es-CL" dirty="0"/>
          </a:p>
          <a:p>
            <a:pPr marL="0" indent="0">
              <a:buNone/>
            </a:pPr>
            <a:endParaRPr lang="es-CL" dirty="0"/>
          </a:p>
        </p:txBody>
      </p:sp>
      <p:pic>
        <p:nvPicPr>
          <p:cNvPr id="4" name="image2.png">
            <a:extLst>
              <a:ext uri="{FF2B5EF4-FFF2-40B4-BE49-F238E27FC236}">
                <a16:creationId xmlns:a16="http://schemas.microsoft.com/office/drawing/2014/main" id="{A09E9D57-DC75-CE30-F22A-4DAC8F7B8877}"/>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34481232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038E99-B4EF-D629-F617-39FC4E70FF37}"/>
              </a:ext>
            </a:extLst>
          </p:cNvPr>
          <p:cNvPicPr>
            <a:picLocks noChangeAspect="1"/>
          </p:cNvPicPr>
          <p:nvPr/>
        </p:nvPicPr>
        <p:blipFill>
          <a:blip r:embed="rId2"/>
          <a:stretch>
            <a:fillRect/>
          </a:stretch>
        </p:blipFill>
        <p:spPr>
          <a:xfrm>
            <a:off x="901558" y="841348"/>
            <a:ext cx="7772400" cy="5175304"/>
          </a:xfrm>
          <a:prstGeom prst="rect">
            <a:avLst/>
          </a:prstGeom>
        </p:spPr>
      </p:pic>
    </p:spTree>
    <p:extLst>
      <p:ext uri="{BB962C8B-B14F-4D97-AF65-F5344CB8AC3E}">
        <p14:creationId xmlns:p14="http://schemas.microsoft.com/office/powerpoint/2010/main" val="213446772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98AA13E-F2A9-FB69-AD0F-062002317CB2}"/>
              </a:ext>
            </a:extLst>
          </p:cNvPr>
          <p:cNvSpPr>
            <a:spLocks noGrp="1"/>
          </p:cNvSpPr>
          <p:nvPr>
            <p:ph type="body" idx="1"/>
          </p:nvPr>
        </p:nvSpPr>
        <p:spPr>
          <a:xfrm>
            <a:off x="852754" y="1600200"/>
            <a:ext cx="7834045" cy="5257800"/>
          </a:xfrm>
        </p:spPr>
        <p:txBody>
          <a:bodyPr/>
          <a:lstStyle/>
          <a:p>
            <a:pPr marL="0" indent="0" algn="l">
              <a:buNone/>
            </a:pPr>
            <a:r>
              <a:rPr lang="es-CL" sz="2400" u="none" strike="noStrike" dirty="0">
                <a:effectLst/>
                <a:latin typeface="Cambria" panose="02040503050406030204" pitchFamily="18" charset="0"/>
              </a:rPr>
              <a:t>Gonzalo</a:t>
            </a:r>
          </a:p>
          <a:p>
            <a:pPr marL="0" indent="0" algn="l">
              <a:buNone/>
            </a:pPr>
            <a:r>
              <a:rPr lang="es-CL" sz="2400" u="none" strike="noStrike" dirty="0">
                <a:effectLst/>
                <a:latin typeface="Cambria" panose="02040503050406030204" pitchFamily="18" charset="0"/>
              </a:rPr>
              <a:t>Me sentí súper bien ya que me di cuenta de mis capacidades que antes no veía.</a:t>
            </a:r>
          </a:p>
          <a:p>
            <a:pPr marL="0" indent="0" algn="l">
              <a:buNone/>
            </a:pPr>
            <a:endParaRPr lang="es-CL" sz="2400" u="none" strike="noStrike" dirty="0">
              <a:effectLst/>
              <a:latin typeface="Cambria" panose="02040503050406030204" pitchFamily="18" charset="0"/>
            </a:endParaRPr>
          </a:p>
          <a:p>
            <a:pPr marL="0" indent="0" algn="l">
              <a:buNone/>
            </a:pPr>
            <a:r>
              <a:rPr lang="es-CL" sz="2400" dirty="0" err="1">
                <a:solidFill>
                  <a:srgbClr val="000000"/>
                </a:solidFill>
                <a:latin typeface="Cambria" panose="02040503050406030204" pitchFamily="18" charset="0"/>
              </a:rPr>
              <a:t>Y</a:t>
            </a:r>
            <a:r>
              <a:rPr lang="es-CL" sz="2400" b="0" i="0" dirty="0" err="1">
                <a:solidFill>
                  <a:srgbClr val="000000"/>
                </a:solidFill>
                <a:latin typeface="Cambria" panose="02040503050406030204" pitchFamily="18" charset="0"/>
              </a:rPr>
              <a:t>enny</a:t>
            </a:r>
            <a:endParaRPr lang="es-CL" sz="2400" b="0" i="0" dirty="0">
              <a:solidFill>
                <a:srgbClr val="000000"/>
              </a:solidFill>
              <a:latin typeface="Cambria" panose="02040503050406030204" pitchFamily="18" charset="0"/>
            </a:endParaRPr>
          </a:p>
          <a:p>
            <a:pPr marL="0" indent="0" algn="l">
              <a:buNone/>
            </a:pPr>
            <a:r>
              <a:rPr lang="es-CL" sz="2400" dirty="0">
                <a:solidFill>
                  <a:srgbClr val="000000"/>
                </a:solidFill>
                <a:latin typeface="Cambria" panose="02040503050406030204" pitchFamily="18" charset="0"/>
              </a:rPr>
              <a:t>M</a:t>
            </a:r>
            <a:r>
              <a:rPr lang="es-CL" sz="2400" b="0" i="0" u="none" strike="noStrike" dirty="0">
                <a:solidFill>
                  <a:srgbClr val="000000"/>
                </a:solidFill>
                <a:effectLst/>
                <a:latin typeface="Cambria" panose="02040503050406030204" pitchFamily="18" charset="0"/>
              </a:rPr>
              <a:t>e sentí bastante nerviosa al iniciar con la escritura, a la mitad estaba frustrada y no sabía cómo continuar, cuando pude acabar el texto estaba feliz y relajada.</a:t>
            </a:r>
          </a:p>
          <a:p>
            <a:endParaRPr lang="es-CL" dirty="0"/>
          </a:p>
        </p:txBody>
      </p:sp>
      <p:pic>
        <p:nvPicPr>
          <p:cNvPr id="4" name="image2.png">
            <a:extLst>
              <a:ext uri="{FF2B5EF4-FFF2-40B4-BE49-F238E27FC236}">
                <a16:creationId xmlns:a16="http://schemas.microsoft.com/office/drawing/2014/main" id="{3E72C037-69DB-E976-CEFB-80BC3F8C5786}"/>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7279305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B83E420-9036-EAF9-510B-21CA13DECA6E}"/>
              </a:ext>
            </a:extLst>
          </p:cNvPr>
          <p:cNvSpPr>
            <a:spLocks noGrp="1"/>
          </p:cNvSpPr>
          <p:nvPr>
            <p:ph type="body" idx="1"/>
          </p:nvPr>
        </p:nvSpPr>
        <p:spPr>
          <a:xfrm>
            <a:off x="806522" y="1353621"/>
            <a:ext cx="7731303" cy="5257800"/>
          </a:xfrm>
        </p:spPr>
        <p:txBody>
          <a:bodyPr/>
          <a:lstStyle/>
          <a:p>
            <a:pPr marL="0" indent="0">
              <a:lnSpc>
                <a:spcPct val="107000"/>
              </a:lnSpc>
              <a:spcAft>
                <a:spcPts val="800"/>
              </a:spcAft>
              <a:buNone/>
            </a:pPr>
            <a:r>
              <a:rPr lang="es-CL" sz="2200" b="1"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rPr>
              <a:t>1. Bitácora creativa representativa</a:t>
            </a:r>
            <a:endParaRPr lang="es-CL" sz="2200"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L" sz="2000" dirty="0">
                <a:effectLst/>
                <a:latin typeface="Cambria" panose="02040503050406030204" pitchFamily="18" charset="0"/>
                <a:ea typeface="Calibri" panose="020F0502020204030204" pitchFamily="34" charset="0"/>
                <a:cs typeface="Times New Roman" panose="02020603050405020304" pitchFamily="18" charset="0"/>
              </a:rPr>
              <a:t>Mostrar una serie de imágenes (o un panel de diferentes manifestaciones artísticas) con las que puedan vincular sus emociones y sensaciones vividas en clases. Seleccionan la o las imágenes que más les represente y escriben a partir de eso, desde una escritura expresiva y espontánea (reflexión personal) hasta un escrito creativo.</a:t>
            </a:r>
          </a:p>
          <a:p>
            <a:pPr marL="0" indent="0" algn="just">
              <a:lnSpc>
                <a:spcPct val="107000"/>
              </a:lnSpc>
              <a:spcAft>
                <a:spcPts val="800"/>
              </a:spcAft>
              <a:buNone/>
            </a:pPr>
            <a:r>
              <a:rPr lang="es-CL" sz="2000" dirty="0">
                <a:effectLst/>
                <a:latin typeface="Cambria" panose="02040503050406030204" pitchFamily="18" charset="0"/>
                <a:ea typeface="Calibri" panose="020F0502020204030204" pitchFamily="34" charset="0"/>
                <a:cs typeface="Times New Roman" panose="02020603050405020304" pitchFamily="18" charset="0"/>
              </a:rPr>
              <a:t>Se les puede pedir que expresen alegrías, frustraciones, recuerdos, alegatos, chistes de lo vivido en la clase. También, serviría como diagnóstico sobre la autopercepción de eficacia, motivaciones, autoconcepto antes de comenzar el proceso de escritura y hacer el mismo ejercicio al finalizarlo</a:t>
            </a:r>
            <a:r>
              <a:rPr lang="es-CL" sz="1800" dirty="0">
                <a:effectLst/>
                <a:latin typeface="Cambria" panose="02040503050406030204" pitchFamily="18" charset="0"/>
                <a:ea typeface="Calibri" panose="020F0502020204030204" pitchFamily="34" charset="0"/>
                <a:cs typeface="Times New Roman" panose="02020603050405020304" pitchFamily="18" charset="0"/>
              </a:rPr>
              <a:t>. </a:t>
            </a:r>
          </a:p>
          <a:p>
            <a:endParaRPr lang="es-CL" dirty="0"/>
          </a:p>
        </p:txBody>
      </p:sp>
      <p:pic>
        <p:nvPicPr>
          <p:cNvPr id="4" name="image2.png">
            <a:extLst>
              <a:ext uri="{FF2B5EF4-FFF2-40B4-BE49-F238E27FC236}">
                <a16:creationId xmlns:a16="http://schemas.microsoft.com/office/drawing/2014/main" id="{6E1E968F-450D-B9DF-B2F0-896311169A71}"/>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5454737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980F992-7E75-7119-357C-A9C3D30233E6}"/>
              </a:ext>
            </a:extLst>
          </p:cNvPr>
          <p:cNvSpPr txBox="1"/>
          <p:nvPr/>
        </p:nvSpPr>
        <p:spPr>
          <a:xfrm>
            <a:off x="820915" y="557957"/>
            <a:ext cx="7261123" cy="57420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spcAft>
                <a:spcPts val="800"/>
              </a:spcAft>
            </a:pPr>
            <a:r>
              <a:rPr lang="es-CL" sz="2000" b="1"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rPr>
              <a:t>2. Bitácora creativa perceptiva</a:t>
            </a:r>
          </a:p>
          <a:p>
            <a:pPr algn="just">
              <a:spcAft>
                <a:spcPts val="800"/>
              </a:spcAft>
            </a:pPr>
            <a:r>
              <a:rPr lang="es-CL" sz="2000" dirty="0">
                <a:effectLst/>
                <a:latin typeface="Cambria" panose="02040503050406030204" pitchFamily="18" charset="0"/>
                <a:ea typeface="Calibri" panose="020F0502020204030204" pitchFamily="34" charset="0"/>
                <a:cs typeface="Times New Roman" panose="02020603050405020304" pitchFamily="18" charset="0"/>
              </a:rPr>
              <a:t>Se pide escritura expresiva espontánea, en la que, sin preocuparse de la ortografía, gramática, puntuación, se describan sensaciones, emociones, intereses, desintereses con respecto a la clase en general o en algún contenido / habilidad en particular. También, se pueden dar opciones de escritura creativa por si quisiera explorar, como pedir 3 o 4 versos, narraciones breves de 3-6 líneas, mezclar géneros literarios que conozcan, etc. </a:t>
            </a:r>
          </a:p>
          <a:p>
            <a:pPr marL="0" indent="0">
              <a:lnSpc>
                <a:spcPct val="107000"/>
              </a:lnSpc>
              <a:spcAft>
                <a:spcPts val="800"/>
              </a:spcAft>
              <a:buNone/>
            </a:pPr>
            <a:endParaRPr lang="es-CL" sz="2000" b="1"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L" sz="2000" b="1"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rPr>
              <a:t>3. Bitácora creativa con discurso estético</a:t>
            </a:r>
            <a:endParaRPr lang="es-CL" sz="2000" dirty="0">
              <a:solidFill>
                <a:schemeClr val="accent2"/>
              </a:solidFill>
              <a:effectLst/>
              <a:latin typeface="Cambria" panose="020405030504060302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L" sz="2000" dirty="0">
                <a:effectLst/>
                <a:latin typeface="Cambria" panose="02040503050406030204" pitchFamily="18" charset="0"/>
                <a:ea typeface="Calibri" panose="020F0502020204030204" pitchFamily="34" charset="0"/>
                <a:cs typeface="Times New Roman" panose="02020603050405020304" pitchFamily="18" charset="0"/>
              </a:rPr>
              <a:t>Mostrar ejemplos de géneros literarios, analizarlos y a partir de estos, pedir que creen su propio escrito literario representando lo experimentado en clases. Se sugieren ejemplos breves, que efectivamente puedan ser escritos en el momento, como las greguerías, haikus, definiciones poéticas, etc. </a:t>
            </a:r>
          </a:p>
          <a:p>
            <a:pPr algn="just">
              <a:spcAft>
                <a:spcPts val="800"/>
              </a:spcAft>
            </a:pPr>
            <a:endParaRPr lang="es-CL" sz="2400"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3" name="image2.png">
            <a:extLst>
              <a:ext uri="{FF2B5EF4-FFF2-40B4-BE49-F238E27FC236}">
                <a16:creationId xmlns:a16="http://schemas.microsoft.com/office/drawing/2014/main" id="{1F144FE3-BA19-EF83-D06A-29AE121A4CD9}"/>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472263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7BD5DC3-2D12-0D57-EA9C-289B7FB69591}"/>
              </a:ext>
            </a:extLst>
          </p:cNvPr>
          <p:cNvSpPr>
            <a:spLocks noGrp="1"/>
          </p:cNvSpPr>
          <p:nvPr>
            <p:ph type="body" idx="1"/>
          </p:nvPr>
        </p:nvSpPr>
        <p:spPr>
          <a:xfrm>
            <a:off x="457200" y="800100"/>
            <a:ext cx="8229600" cy="5257800"/>
          </a:xfrm>
        </p:spPr>
        <p:txBody>
          <a:bodyPr>
            <a:normAutofit lnSpcReduction="10000"/>
          </a:bodyPr>
          <a:lstStyle/>
          <a:p>
            <a:pPr marL="0" indent="0">
              <a:buNone/>
            </a:pPr>
            <a:r>
              <a:rPr lang="es-CL" sz="2200" dirty="0">
                <a:solidFill>
                  <a:schemeClr val="accent2"/>
                </a:solidFill>
                <a:latin typeface="Cambria" panose="02040503050406030204" pitchFamily="18" charset="0"/>
              </a:rPr>
              <a:t>Implicancias para nuestro trabajo de aula</a:t>
            </a:r>
          </a:p>
          <a:p>
            <a:r>
              <a:rPr lang="es-CL" sz="2200" dirty="0">
                <a:latin typeface="Cambria" panose="02040503050406030204" pitchFamily="18" charset="0"/>
              </a:rPr>
              <a:t>Las bitácoras permiten que el docente vaya tomando el pulso al clima de aula (puede no ser explícito) y tome decisiones a lo largo del proyecto de escritura de acuerdo con las reflexiones que los mismos estudiantes van realizando.</a:t>
            </a:r>
          </a:p>
          <a:p>
            <a:r>
              <a:rPr lang="es-CL" sz="2200" dirty="0">
                <a:latin typeface="Cambria" panose="02040503050406030204" pitchFamily="18" charset="0"/>
              </a:rPr>
              <a:t>La información que emerge de las bitácoras puede favorecer que el profesor conozca mejor a sus estudiantes y tome conciencia de las variables emocionales, motivacionales y metacognitivas, que inciden en el aprendizaje para trabajarlas de manera explicita y sistemática durante el transcurso del proyecto (temor de los estudiantes a hablar en público, dudas sobre su propio desempeño).</a:t>
            </a:r>
          </a:p>
          <a:p>
            <a:r>
              <a:rPr lang="es-CL" sz="2200" dirty="0">
                <a:latin typeface="Cambria" panose="02040503050406030204" pitchFamily="18" charset="0"/>
              </a:rPr>
              <a:t>Promover reflexiones en tono a otras variables fundamentales del aprendizaje que apenas aparecen en las analizadas: agencia del estudiante, conocimientos metacognitivos condicionales, etc.</a:t>
            </a:r>
          </a:p>
          <a:p>
            <a:endParaRPr lang="es-CL" sz="2200" dirty="0">
              <a:latin typeface="Cambria" panose="02040503050406030204" pitchFamily="18" charset="0"/>
            </a:endParaRPr>
          </a:p>
          <a:p>
            <a:endParaRPr lang="es-CL" sz="2200" dirty="0">
              <a:latin typeface="Cambria" panose="02040503050406030204" pitchFamily="18" charset="0"/>
            </a:endParaRPr>
          </a:p>
          <a:p>
            <a:endParaRPr lang="es-CL" dirty="0"/>
          </a:p>
        </p:txBody>
      </p:sp>
    </p:spTree>
    <p:extLst>
      <p:ext uri="{BB962C8B-B14F-4D97-AF65-F5344CB8AC3E}">
        <p14:creationId xmlns:p14="http://schemas.microsoft.com/office/powerpoint/2010/main" val="2161153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2.png"/>
          <p:cNvPicPr/>
          <p:nvPr/>
        </p:nvPicPr>
        <p:blipFill>
          <a:blip r:embed="rId2"/>
          <a:srcRect l="12500" r="75000" b="22768"/>
          <a:stretch>
            <a:fillRect/>
          </a:stretch>
        </p:blipFill>
        <p:spPr>
          <a:xfrm>
            <a:off x="0" y="-14288"/>
            <a:ext cx="304800" cy="7061201"/>
          </a:xfrm>
          <a:prstGeom prst="rect">
            <a:avLst/>
          </a:prstGeom>
          <a:ln w="12700">
            <a:miter lim="400000"/>
          </a:ln>
        </p:spPr>
      </p:pic>
      <p:sp>
        <p:nvSpPr>
          <p:cNvPr id="78" name="Shape 78"/>
          <p:cNvSpPr/>
          <p:nvPr/>
        </p:nvSpPr>
        <p:spPr>
          <a:xfrm>
            <a:off x="752167" y="1002338"/>
            <a:ext cx="4074190"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solidFill>
                  <a:srgbClr val="953735"/>
                </a:solidFill>
                <a:latin typeface="Cambria"/>
                <a:ea typeface="Cambria"/>
                <a:cs typeface="Cambria"/>
                <a:sym typeface="Cambria"/>
              </a:defRPr>
            </a:lvl1pPr>
          </a:lstStyle>
          <a:p>
            <a:pPr lvl="0">
              <a:defRPr sz="1800" b="0">
                <a:solidFill>
                  <a:srgbClr val="000000"/>
                </a:solidFill>
              </a:defRPr>
            </a:pPr>
            <a:r>
              <a:rPr lang="es-ES" sz="2400" b="1" dirty="0">
                <a:solidFill>
                  <a:srgbClr val="953735"/>
                </a:solidFill>
              </a:rPr>
              <a:t>¿Qué es la bitácora creativa?</a:t>
            </a:r>
            <a:endParaRPr sz="2400" b="1" dirty="0">
              <a:solidFill>
                <a:srgbClr val="953735"/>
              </a:solidFill>
            </a:endParaRPr>
          </a:p>
        </p:txBody>
      </p:sp>
      <p:sp>
        <p:nvSpPr>
          <p:cNvPr id="3" name="CuadroTexto 2">
            <a:extLst>
              <a:ext uri="{FF2B5EF4-FFF2-40B4-BE49-F238E27FC236}">
                <a16:creationId xmlns:a16="http://schemas.microsoft.com/office/drawing/2014/main" id="{BB1DDE5A-6819-5F92-A4E1-B4A565DB374E}"/>
              </a:ext>
            </a:extLst>
          </p:cNvPr>
          <p:cNvSpPr txBox="1"/>
          <p:nvPr/>
        </p:nvSpPr>
        <p:spPr>
          <a:xfrm>
            <a:off x="752167" y="1600200"/>
            <a:ext cx="7639665" cy="34778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s-CL" sz="2200" dirty="0">
                <a:latin typeface="Cambria" panose="02040503050406030204" pitchFamily="18" charset="0"/>
                <a:ea typeface="Calibri" panose="020F0502020204030204" pitchFamily="34" charset="0"/>
                <a:cs typeface="Times New Roman" panose="02020603050405020304" pitchFamily="18" charset="0"/>
              </a:rPr>
              <a:t>Dispositivo didáctico diseñado </a:t>
            </a:r>
            <a:r>
              <a:rPr lang="es-CL" sz="2200" dirty="0">
                <a:effectLst/>
                <a:latin typeface="Cambria" panose="02040503050406030204" pitchFamily="18" charset="0"/>
                <a:ea typeface="Calibri" panose="020F0502020204030204" pitchFamily="34" charset="0"/>
                <a:cs typeface="Times New Roman" panose="02020603050405020304" pitchFamily="18" charset="0"/>
              </a:rPr>
              <a:t>para favorecer una </a:t>
            </a:r>
            <a:r>
              <a:rPr lang="es-CL" sz="2200" i="1" dirty="0">
                <a:effectLst/>
                <a:latin typeface="Cambria" panose="02040503050406030204" pitchFamily="18" charset="0"/>
                <a:ea typeface="Calibri" panose="020F0502020204030204" pitchFamily="34" charset="0"/>
                <a:cs typeface="Times New Roman" panose="02020603050405020304" pitchFamily="18" charset="0"/>
              </a:rPr>
              <a:t>reflexión </a:t>
            </a:r>
            <a:r>
              <a:rPr lang="es-CL" sz="2200" i="1" dirty="0" err="1">
                <a:effectLst/>
                <a:latin typeface="Cambria" panose="02040503050406030204" pitchFamily="18" charset="0"/>
                <a:ea typeface="Calibri" panose="020F0502020204030204" pitchFamily="34" charset="0"/>
                <a:cs typeface="Times New Roman" panose="02020603050405020304" pitchFamily="18" charset="0"/>
              </a:rPr>
              <a:t>desautomatizada</a:t>
            </a:r>
            <a:r>
              <a:rPr lang="es-CL" sz="2200" i="1" dirty="0">
                <a:effectLst/>
                <a:latin typeface="Cambria" panose="02040503050406030204" pitchFamily="18" charset="0"/>
                <a:ea typeface="Calibri" panose="020F0502020204030204" pitchFamily="34" charset="0"/>
                <a:cs typeface="Times New Roman" panose="02020603050405020304" pitchFamily="18" charset="0"/>
              </a:rPr>
              <a:t> </a:t>
            </a:r>
            <a:r>
              <a:rPr lang="es-CL" sz="2200" dirty="0">
                <a:effectLst/>
                <a:latin typeface="Cambria" panose="02040503050406030204" pitchFamily="18" charset="0"/>
                <a:ea typeface="Calibri" panose="020F0502020204030204" pitchFamily="34" charset="0"/>
                <a:cs typeface="Times New Roman" panose="02020603050405020304" pitchFamily="18" charset="0"/>
              </a:rPr>
              <a:t>de la experiencia de aprendizaje.</a:t>
            </a:r>
          </a:p>
          <a:p>
            <a:endParaRPr lang="es-CL" sz="2200" dirty="0">
              <a:latin typeface="Cambria" panose="02040503050406030204" pitchFamily="18" charset="0"/>
              <a:ea typeface="Calibri" panose="020F0502020204030204" pitchFamily="34" charset="0"/>
              <a:cs typeface="Times New Roman" panose="02020603050405020304" pitchFamily="18" charset="0"/>
            </a:endParaRPr>
          </a:p>
          <a:p>
            <a:r>
              <a:rPr lang="es-CL" sz="2200" dirty="0">
                <a:effectLst/>
                <a:latin typeface="Cambria" panose="02040503050406030204" pitchFamily="18" charset="0"/>
                <a:ea typeface="Calibri" panose="020F0502020204030204" pitchFamily="34" charset="0"/>
                <a:cs typeface="Times New Roman" panose="02020603050405020304" pitchFamily="18" charset="0"/>
              </a:rPr>
              <a:t>Promueve que el o la estudiante vi</a:t>
            </a:r>
            <a:r>
              <a:rPr lang="es-CL" sz="2200" dirty="0">
                <a:latin typeface="Cambria" panose="02040503050406030204" pitchFamily="18" charset="0"/>
                <a:ea typeface="Calibri" panose="020F0502020204030204" pitchFamily="34" charset="0"/>
                <a:cs typeface="Times New Roman" panose="02020603050405020304" pitchFamily="18" charset="0"/>
              </a:rPr>
              <a:t>ncule </a:t>
            </a:r>
            <a:r>
              <a:rPr lang="es-CL" sz="2200" dirty="0">
                <a:effectLst/>
                <a:latin typeface="Cambria" panose="02040503050406030204" pitchFamily="18" charset="0"/>
                <a:ea typeface="Calibri" panose="020F0502020204030204" pitchFamily="34" charset="0"/>
                <a:cs typeface="Times New Roman" panose="02020603050405020304" pitchFamily="18" charset="0"/>
              </a:rPr>
              <a:t>las habilidades y conocimientos adquiridos en la clase, con </a:t>
            </a:r>
            <a:r>
              <a:rPr lang="es-CL" sz="2200" dirty="0">
                <a:effectLst/>
                <a:latin typeface="Cambria" panose="02040503050406030204" pitchFamily="18" charset="0"/>
                <a:ea typeface="Calibri" panose="020F0502020204030204" pitchFamily="34" charset="0"/>
                <a:cs typeface="Tahoma" panose="020B0604030504040204" pitchFamily="34" charset="0"/>
              </a:rPr>
              <a:t>las emociones, sensaciones y percepciones sentidas.</a:t>
            </a:r>
          </a:p>
          <a:p>
            <a:endParaRPr lang="es-CL" sz="2200" dirty="0">
              <a:effectLst/>
              <a:latin typeface="Cambria" panose="02040503050406030204" pitchFamily="18" charset="0"/>
            </a:endParaRPr>
          </a:p>
          <a:p>
            <a:r>
              <a:rPr lang="es-CL" sz="2200" dirty="0">
                <a:latin typeface="Cambria" panose="02040503050406030204" pitchFamily="18" charset="0"/>
              </a:rPr>
              <a:t>El proyecto de escritura plantea una bitácora creativa al finalizar cada clase. Cada bitácora plantea una reflexión sobre el aprendizaje de un modo desconocido para ellos y ellas.</a:t>
            </a:r>
          </a:p>
        </p:txBody>
      </p:sp>
    </p:spTree>
    <p:extLst>
      <p:ext uri="{BB962C8B-B14F-4D97-AF65-F5344CB8AC3E}">
        <p14:creationId xmlns:p14="http://schemas.microsoft.com/office/powerpoint/2010/main" val="20801266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Aplicación, Word&#10;&#10;Descripción generada automáticamente">
            <a:extLst>
              <a:ext uri="{FF2B5EF4-FFF2-40B4-BE49-F238E27FC236}">
                <a16:creationId xmlns:a16="http://schemas.microsoft.com/office/drawing/2014/main" id="{24038B81-1A95-28EC-0BBC-B470EB9C3BF0}"/>
              </a:ext>
            </a:extLst>
          </p:cNvPr>
          <p:cNvPicPr>
            <a:picLocks noChangeAspect="1"/>
          </p:cNvPicPr>
          <p:nvPr/>
        </p:nvPicPr>
        <p:blipFill rotWithShape="1">
          <a:blip r:embed="rId2"/>
          <a:srcRect l="14445" t="19688" r="36114" b="2636"/>
          <a:stretch/>
        </p:blipFill>
        <p:spPr>
          <a:xfrm>
            <a:off x="1658439" y="320113"/>
            <a:ext cx="6731459" cy="6609806"/>
          </a:xfrm>
          <a:prstGeom prst="rect">
            <a:avLst/>
          </a:prstGeom>
        </p:spPr>
      </p:pic>
    </p:spTree>
    <p:extLst>
      <p:ext uri="{BB962C8B-B14F-4D97-AF65-F5344CB8AC3E}">
        <p14:creationId xmlns:p14="http://schemas.microsoft.com/office/powerpoint/2010/main" val="752911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F8FE143-D41D-9DE6-B301-054F9A72A770}"/>
              </a:ext>
            </a:extLst>
          </p:cNvPr>
          <p:cNvSpPr>
            <a:spLocks noGrp="1"/>
          </p:cNvSpPr>
          <p:nvPr>
            <p:ph type="body" idx="1"/>
          </p:nvPr>
        </p:nvSpPr>
        <p:spPr>
          <a:xfrm>
            <a:off x="565079" y="678095"/>
            <a:ext cx="7698566" cy="5219272"/>
          </a:xfrm>
        </p:spPr>
        <p:txBody>
          <a:bodyPr>
            <a:normAutofit fontScale="47500" lnSpcReduction="20000"/>
          </a:bodyPr>
          <a:lstStyle/>
          <a:p>
            <a:pPr marL="0" indent="0" algn="just">
              <a:lnSpc>
                <a:spcPct val="120000"/>
              </a:lnSpc>
              <a:buNone/>
            </a:pPr>
            <a:r>
              <a:rPr lang="es-CL" sz="4200" dirty="0">
                <a:latin typeface="Cambria" panose="02040503050406030204" pitchFamily="18" charset="0"/>
              </a:rPr>
              <a:t>Fátima</a:t>
            </a:r>
          </a:p>
          <a:p>
            <a:pPr marL="0" indent="0" algn="just">
              <a:lnSpc>
                <a:spcPct val="120000"/>
              </a:lnSpc>
              <a:buNone/>
            </a:pPr>
            <a:r>
              <a:rPr lang="es-CL" sz="4200" dirty="0">
                <a:latin typeface="Cambria" panose="02040503050406030204" pitchFamily="18" charset="0"/>
              </a:rPr>
              <a:t>Cuando discuto, me siento como el oso ya que me dejo llevar por mis emociones y soy muy orgullosa para dejar que la otra persona gane la discusión. La verdad es que me gustaría que fuera otra (la sensación) como la de las hormigas porque, en vez de enojarme o tener reacciones agresivas, podría llegar a una solución trabajando en equipo. Cuando participo normalmente soy el primer mono (orangután bebé) ya que me pongo nerviosa cada vez que hablo más.</a:t>
            </a:r>
          </a:p>
          <a:p>
            <a:pPr marL="0" indent="0" algn="just">
              <a:lnSpc>
                <a:spcPct val="120000"/>
              </a:lnSpc>
              <a:buNone/>
            </a:pPr>
            <a:endParaRPr lang="es-CL" sz="4200" dirty="0">
              <a:latin typeface="Cambria" panose="02040503050406030204" pitchFamily="18" charset="0"/>
            </a:endParaRPr>
          </a:p>
          <a:p>
            <a:pPr marL="0" indent="0" algn="just">
              <a:lnSpc>
                <a:spcPct val="120000"/>
              </a:lnSpc>
              <a:buNone/>
            </a:pPr>
            <a:r>
              <a:rPr lang="es-CL" sz="4200" dirty="0">
                <a:latin typeface="Cambria" panose="02040503050406030204" pitchFamily="18" charset="0"/>
              </a:rPr>
              <a:t>Nicanor</a:t>
            </a:r>
          </a:p>
          <a:p>
            <a:pPr marL="0" indent="0" algn="just">
              <a:lnSpc>
                <a:spcPct val="120000"/>
              </a:lnSpc>
              <a:buNone/>
            </a:pPr>
            <a:r>
              <a:rPr lang="es-CL" sz="4200" dirty="0">
                <a:latin typeface="Cambria" panose="02040503050406030204" pitchFamily="18" charset="0"/>
              </a:rPr>
              <a:t>(Me siento como el) perro perplejo, mis inseguridades (me hacen sentir así) la verdad es que cada vez que doy mi opinión en público, me cuesta bastante, pero no por que las personas que me escuchan piensen algo mal de mí. Solo es el miedo a que otra gente sepa mucho de mis pensamientos.</a:t>
            </a:r>
          </a:p>
          <a:p>
            <a:pPr marL="0" indent="0" algn="just">
              <a:buNone/>
            </a:pPr>
            <a:endParaRPr lang="es-CL" dirty="0"/>
          </a:p>
        </p:txBody>
      </p:sp>
      <p:pic>
        <p:nvPicPr>
          <p:cNvPr id="4" name="image2.png">
            <a:extLst>
              <a:ext uri="{FF2B5EF4-FFF2-40B4-BE49-F238E27FC236}">
                <a16:creationId xmlns:a16="http://schemas.microsoft.com/office/drawing/2014/main" id="{43828BF3-5C65-7628-C064-87D9EC206E66}"/>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17852591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03AB7B9-8F20-E0CC-F55B-BDDD1FFC3EED}"/>
              </a:ext>
            </a:extLst>
          </p:cNvPr>
          <p:cNvPicPr>
            <a:picLocks noChangeAspect="1"/>
          </p:cNvPicPr>
          <p:nvPr/>
        </p:nvPicPr>
        <p:blipFill>
          <a:blip r:embed="rId2"/>
          <a:stretch>
            <a:fillRect/>
          </a:stretch>
        </p:blipFill>
        <p:spPr>
          <a:xfrm>
            <a:off x="685800" y="317369"/>
            <a:ext cx="7772400" cy="6223261"/>
          </a:xfrm>
          <a:prstGeom prst="rect">
            <a:avLst/>
          </a:prstGeom>
        </p:spPr>
      </p:pic>
    </p:spTree>
    <p:extLst>
      <p:ext uri="{BB962C8B-B14F-4D97-AF65-F5344CB8AC3E}">
        <p14:creationId xmlns:p14="http://schemas.microsoft.com/office/powerpoint/2010/main" val="20085131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87EA82E-674A-7506-13CA-0034DFAF25ED}"/>
              </a:ext>
            </a:extLst>
          </p:cNvPr>
          <p:cNvSpPr>
            <a:spLocks noGrp="1"/>
          </p:cNvSpPr>
          <p:nvPr>
            <p:ph type="body" idx="1"/>
          </p:nvPr>
        </p:nvSpPr>
        <p:spPr>
          <a:xfrm>
            <a:off x="847618" y="970889"/>
            <a:ext cx="7875142" cy="5090846"/>
          </a:xfrm>
        </p:spPr>
        <p:txBody>
          <a:bodyPr>
            <a:normAutofit/>
          </a:bodyPr>
          <a:lstStyle/>
          <a:p>
            <a:pPr marL="0" indent="0">
              <a:buNone/>
            </a:pPr>
            <a:r>
              <a:rPr lang="es-CL" sz="2200" dirty="0">
                <a:latin typeface="Cambria" panose="02040503050406030204" pitchFamily="18" charset="0"/>
              </a:rPr>
              <a:t>Pedro</a:t>
            </a:r>
          </a:p>
          <a:p>
            <a:pPr marL="0" indent="0">
              <a:buNone/>
            </a:pPr>
            <a:r>
              <a:rPr lang="es-CL" sz="2200" dirty="0">
                <a:latin typeface="Cambria" panose="02040503050406030204" pitchFamily="18" charset="0"/>
              </a:rPr>
              <a:t>En un principio agobiado, porque parecía una cantidad excesiva de análisis/ luego preocupado por la falta de ideas en algunos momentos./ finalmente satisfecho por haber terminado esta actividad.</a:t>
            </a:r>
          </a:p>
          <a:p>
            <a:pPr marL="0" indent="0">
              <a:buNone/>
            </a:pPr>
            <a:endParaRPr lang="es-CL" sz="2200" dirty="0">
              <a:latin typeface="Cambria" panose="02040503050406030204" pitchFamily="18" charset="0"/>
            </a:endParaRPr>
          </a:p>
          <a:p>
            <a:pPr marL="0" indent="0">
              <a:buNone/>
            </a:pPr>
            <a:r>
              <a:rPr lang="es-CL" sz="2200" dirty="0">
                <a:latin typeface="Cambria" panose="02040503050406030204" pitchFamily="18" charset="0"/>
              </a:rPr>
              <a:t>Pía</a:t>
            </a:r>
          </a:p>
          <a:p>
            <a:pPr marL="0" indent="0">
              <a:buNone/>
            </a:pPr>
            <a:r>
              <a:rPr lang="es-CL" sz="2200" dirty="0">
                <a:latin typeface="Cambria" panose="02040503050406030204" pitchFamily="18" charset="0"/>
              </a:rPr>
              <a:t>Esta clase me sentí muy pensativa, siento que estuve también muy analítica al momento de ver la pintura, pero también me sentí preocupada porque, como falté una semana, voy atrasada en el cuadernillo.</a:t>
            </a:r>
          </a:p>
        </p:txBody>
      </p:sp>
      <p:pic>
        <p:nvPicPr>
          <p:cNvPr id="4" name="image2.png">
            <a:extLst>
              <a:ext uri="{FF2B5EF4-FFF2-40B4-BE49-F238E27FC236}">
                <a16:creationId xmlns:a16="http://schemas.microsoft.com/office/drawing/2014/main" id="{E9CF7722-F4C8-5CDF-52C5-FBEA8C3C1460}"/>
              </a:ext>
            </a:extLst>
          </p:cNvPr>
          <p:cNvPicPr/>
          <p:nvPr/>
        </p:nvPicPr>
        <p:blipFill>
          <a:blip r:embed="rId2"/>
          <a:srcRect l="12500" r="75000" b="22768"/>
          <a:stretch>
            <a:fillRect/>
          </a:stretch>
        </p:blipFill>
        <p:spPr>
          <a:xfrm>
            <a:off x="0" y="-14288"/>
            <a:ext cx="304800" cy="7061201"/>
          </a:xfrm>
          <a:prstGeom prst="rect">
            <a:avLst/>
          </a:prstGeom>
          <a:ln w="12700">
            <a:miter lim="400000"/>
          </a:ln>
        </p:spPr>
      </p:pic>
    </p:spTree>
    <p:extLst>
      <p:ext uri="{BB962C8B-B14F-4D97-AF65-F5344CB8AC3E}">
        <p14:creationId xmlns:p14="http://schemas.microsoft.com/office/powerpoint/2010/main" val="9761543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EB47B7-6894-598E-B6DC-3A376877D734}"/>
              </a:ext>
            </a:extLst>
          </p:cNvPr>
          <p:cNvPicPr>
            <a:picLocks noChangeAspect="1"/>
          </p:cNvPicPr>
          <p:nvPr/>
        </p:nvPicPr>
        <p:blipFill>
          <a:blip r:embed="rId2"/>
          <a:stretch>
            <a:fillRect/>
          </a:stretch>
        </p:blipFill>
        <p:spPr>
          <a:xfrm>
            <a:off x="1152659" y="0"/>
            <a:ext cx="6838682" cy="6858000"/>
          </a:xfrm>
          <a:prstGeom prst="rect">
            <a:avLst/>
          </a:prstGeom>
        </p:spPr>
      </p:pic>
    </p:spTree>
    <p:extLst>
      <p:ext uri="{BB962C8B-B14F-4D97-AF65-F5344CB8AC3E}">
        <p14:creationId xmlns:p14="http://schemas.microsoft.com/office/powerpoint/2010/main" val="16001745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2.png"/>
          <p:cNvPicPr/>
          <p:nvPr/>
        </p:nvPicPr>
        <p:blipFill>
          <a:blip r:embed="rId2"/>
          <a:srcRect l="12500" r="75000" b="22768"/>
          <a:stretch>
            <a:fillRect/>
          </a:stretch>
        </p:blipFill>
        <p:spPr>
          <a:xfrm>
            <a:off x="0" y="-14288"/>
            <a:ext cx="304800" cy="7061201"/>
          </a:xfrm>
          <a:prstGeom prst="rect">
            <a:avLst/>
          </a:prstGeom>
          <a:ln w="12700">
            <a:miter lim="400000"/>
          </a:ln>
        </p:spPr>
      </p:pic>
      <p:sp>
        <p:nvSpPr>
          <p:cNvPr id="5" name="CuadroTexto 4">
            <a:extLst>
              <a:ext uri="{FF2B5EF4-FFF2-40B4-BE49-F238E27FC236}">
                <a16:creationId xmlns:a16="http://schemas.microsoft.com/office/drawing/2014/main" id="{5A01F30F-61D4-562D-0140-FC0019934968}"/>
              </a:ext>
            </a:extLst>
          </p:cNvPr>
          <p:cNvSpPr txBox="1"/>
          <p:nvPr/>
        </p:nvSpPr>
        <p:spPr>
          <a:xfrm>
            <a:off x="2974260" y="342900"/>
            <a:ext cx="5433140" cy="2031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s-CL" dirty="0">
                <a:latin typeface="Cambria" panose="02040503050406030204" pitchFamily="18" charset="0"/>
              </a:rPr>
              <a:t>Camila</a:t>
            </a:r>
          </a:p>
          <a:p>
            <a:r>
              <a:rPr lang="es-CL" dirty="0">
                <a:latin typeface="Cambria" panose="02040503050406030204" pitchFamily="18" charset="0"/>
              </a:rPr>
              <a:t>(Me siento representada por este cuadro)  porque mi escritura es más ordenada y estructurada, no me voy tanto por las ramas y busco información antes para centrarme en lo que tengo que escribir. Si bien todavía fluyen las ideas, son más aterrizadas y tienen fuentes confiables.</a:t>
            </a:r>
          </a:p>
        </p:txBody>
      </p:sp>
      <p:pic>
        <p:nvPicPr>
          <p:cNvPr id="6" name="Imagen 5">
            <a:extLst>
              <a:ext uri="{FF2B5EF4-FFF2-40B4-BE49-F238E27FC236}">
                <a16:creationId xmlns:a16="http://schemas.microsoft.com/office/drawing/2014/main" id="{CAE57C08-0AB9-C24D-C73C-55AFBD98841F}"/>
              </a:ext>
            </a:extLst>
          </p:cNvPr>
          <p:cNvPicPr>
            <a:picLocks noChangeAspect="1"/>
          </p:cNvPicPr>
          <p:nvPr/>
        </p:nvPicPr>
        <p:blipFill>
          <a:blip r:embed="rId3"/>
          <a:stretch>
            <a:fillRect/>
          </a:stretch>
        </p:blipFill>
        <p:spPr>
          <a:xfrm>
            <a:off x="457201" y="342900"/>
            <a:ext cx="2364658" cy="1843316"/>
          </a:xfrm>
          <a:prstGeom prst="rect">
            <a:avLst/>
          </a:prstGeom>
        </p:spPr>
      </p:pic>
      <p:sp>
        <p:nvSpPr>
          <p:cNvPr id="10" name="CuadroTexto 9">
            <a:extLst>
              <a:ext uri="{FF2B5EF4-FFF2-40B4-BE49-F238E27FC236}">
                <a16:creationId xmlns:a16="http://schemas.microsoft.com/office/drawing/2014/main" id="{D63DA32A-61B2-23B6-EE40-31010A4B9528}"/>
              </a:ext>
            </a:extLst>
          </p:cNvPr>
          <p:cNvSpPr txBox="1"/>
          <p:nvPr/>
        </p:nvSpPr>
        <p:spPr>
          <a:xfrm>
            <a:off x="2996211" y="2671033"/>
            <a:ext cx="4572000" cy="1200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s-CL" dirty="0">
                <a:latin typeface="Cambria" panose="02040503050406030204" pitchFamily="18" charset="0"/>
              </a:rPr>
              <a:t>Oriana</a:t>
            </a:r>
          </a:p>
          <a:p>
            <a:r>
              <a:rPr lang="es-CL" dirty="0">
                <a:latin typeface="Cambria" panose="02040503050406030204" pitchFamily="18" charset="0"/>
              </a:rPr>
              <a:t>(Me representa este cuadro) porque siento que no me gusta la parte de la escritura y lectura, pero al menos lo intento.</a:t>
            </a:r>
          </a:p>
        </p:txBody>
      </p:sp>
      <p:pic>
        <p:nvPicPr>
          <p:cNvPr id="11" name="Imagen 10">
            <a:extLst>
              <a:ext uri="{FF2B5EF4-FFF2-40B4-BE49-F238E27FC236}">
                <a16:creationId xmlns:a16="http://schemas.microsoft.com/office/drawing/2014/main" id="{E0F2BA77-48A5-4C23-2C3F-5059F12A62F9}"/>
              </a:ext>
            </a:extLst>
          </p:cNvPr>
          <p:cNvPicPr>
            <a:picLocks noChangeAspect="1"/>
          </p:cNvPicPr>
          <p:nvPr/>
        </p:nvPicPr>
        <p:blipFill>
          <a:blip r:embed="rId4"/>
          <a:stretch>
            <a:fillRect/>
          </a:stretch>
        </p:blipFill>
        <p:spPr>
          <a:xfrm>
            <a:off x="446225" y="2697291"/>
            <a:ext cx="2386609" cy="1638041"/>
          </a:xfrm>
          <a:prstGeom prst="rect">
            <a:avLst/>
          </a:prstGeom>
        </p:spPr>
      </p:pic>
      <p:sp>
        <p:nvSpPr>
          <p:cNvPr id="13" name="CuadroTexto 12">
            <a:extLst>
              <a:ext uri="{FF2B5EF4-FFF2-40B4-BE49-F238E27FC236}">
                <a16:creationId xmlns:a16="http://schemas.microsoft.com/office/drawing/2014/main" id="{77CF8754-7009-6243-49D4-55299B870D90}"/>
              </a:ext>
            </a:extLst>
          </p:cNvPr>
          <p:cNvSpPr txBox="1"/>
          <p:nvPr/>
        </p:nvSpPr>
        <p:spPr>
          <a:xfrm>
            <a:off x="3006129" y="4483776"/>
            <a:ext cx="5510979" cy="20621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s-CL" sz="1600" dirty="0">
                <a:latin typeface="Cambria" panose="02040503050406030204" pitchFamily="18" charset="0"/>
              </a:rPr>
              <a:t>Fátima</a:t>
            </a:r>
          </a:p>
          <a:p>
            <a:r>
              <a:rPr lang="es-CL" sz="1600" dirty="0">
                <a:latin typeface="Cambria" panose="02040503050406030204" pitchFamily="18" charset="0"/>
              </a:rPr>
              <a:t>ya que me sigue estresando escribir un texto hasta llegar a un punto de quitarme la vida (metafóricamente)  en lo personal siento que la escritura jamás ha sido lo mío, además de que me agobia más de lo que debería, me pongo bastante exigencia solo para escribir y tengo expectativas altas de mí, lo cual siempre logra decepcionarme con lo que logro escribir, sintiendo que mis textos no son lo suficiente.</a:t>
            </a:r>
          </a:p>
        </p:txBody>
      </p:sp>
      <p:pic>
        <p:nvPicPr>
          <p:cNvPr id="14" name="Imagen 13">
            <a:extLst>
              <a:ext uri="{FF2B5EF4-FFF2-40B4-BE49-F238E27FC236}">
                <a16:creationId xmlns:a16="http://schemas.microsoft.com/office/drawing/2014/main" id="{F991780D-686D-AB92-6728-DDE10969EDBE}"/>
              </a:ext>
            </a:extLst>
          </p:cNvPr>
          <p:cNvPicPr>
            <a:picLocks noChangeAspect="1"/>
          </p:cNvPicPr>
          <p:nvPr/>
        </p:nvPicPr>
        <p:blipFill>
          <a:blip r:embed="rId5"/>
          <a:stretch>
            <a:fillRect/>
          </a:stretch>
        </p:blipFill>
        <p:spPr>
          <a:xfrm>
            <a:off x="467119" y="4826702"/>
            <a:ext cx="2376691" cy="1366193"/>
          </a:xfrm>
          <a:prstGeom prst="rect">
            <a:avLst/>
          </a:prstGeom>
        </p:spPr>
      </p:pic>
    </p:spTree>
    <p:extLst>
      <p:ext uri="{BB962C8B-B14F-4D97-AF65-F5344CB8AC3E}">
        <p14:creationId xmlns:p14="http://schemas.microsoft.com/office/powerpoint/2010/main" val="25158211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475C15-89F1-5F7D-3A9A-17C9BC70B8C0}"/>
              </a:ext>
            </a:extLst>
          </p:cNvPr>
          <p:cNvPicPr>
            <a:picLocks noChangeAspect="1"/>
          </p:cNvPicPr>
          <p:nvPr/>
        </p:nvPicPr>
        <p:blipFill>
          <a:blip r:embed="rId2"/>
          <a:stretch>
            <a:fillRect/>
          </a:stretch>
        </p:blipFill>
        <p:spPr>
          <a:xfrm>
            <a:off x="419111" y="546419"/>
            <a:ext cx="8305778" cy="7463502"/>
          </a:xfrm>
          <a:prstGeom prst="rect">
            <a:avLst/>
          </a:prstGeom>
        </p:spPr>
      </p:pic>
    </p:spTree>
    <p:extLst>
      <p:ext uri="{BB962C8B-B14F-4D97-AF65-F5344CB8AC3E}">
        <p14:creationId xmlns:p14="http://schemas.microsoft.com/office/powerpoint/2010/main" val="1895786819"/>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9045</TotalTime>
  <Words>974</Words>
  <Application>Microsoft Macintosh PowerPoint</Application>
  <PresentationFormat>Presentación en pantalla (4:3)</PresentationFormat>
  <Paragraphs>48</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Avenir Roman</vt:lpstr>
      <vt:lpstr>Calibri</vt:lpstr>
      <vt:lpstr>Cambria</vt:lpstr>
      <vt:lpstr>Times New Roman</vt:lpstr>
      <vt:lpstr>Default</vt:lpstr>
      <vt:lpstr>Un nuevo modelo para evaluar el aprendizaje de la escritura: el uso de bitácoras creativas durante la implementación de proyectos de escritura  Alejandra Andueza  Universidad Alberto Hurtado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nuevo modelo para evaluar el aprendizaje de la escritura: el uso de bitácoras creativas durante la implementación de proyectos de escritura Alejandra Andueza (Universidad Alberto Hurtado, Chile). </dc:title>
  <cp:lastModifiedBy>alejandra andueza</cp:lastModifiedBy>
  <cp:revision>15</cp:revision>
  <dcterms:modified xsi:type="dcterms:W3CDTF">2025-12-19T21:38:14Z</dcterms:modified>
</cp:coreProperties>
</file>